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8" r:id="rId3"/>
    <p:sldId id="257" r:id="rId4"/>
    <p:sldId id="286" r:id="rId5"/>
    <p:sldId id="259" r:id="rId6"/>
    <p:sldId id="260" r:id="rId7"/>
    <p:sldId id="261" r:id="rId8"/>
    <p:sldId id="262" r:id="rId9"/>
    <p:sldId id="267" r:id="rId10"/>
    <p:sldId id="264" r:id="rId11"/>
    <p:sldId id="283" r:id="rId12"/>
    <p:sldId id="284" r:id="rId13"/>
    <p:sldId id="268" r:id="rId14"/>
    <p:sldId id="275" r:id="rId15"/>
    <p:sldId id="276" r:id="rId16"/>
    <p:sldId id="277" r:id="rId17"/>
    <p:sldId id="278" r:id="rId18"/>
    <p:sldId id="281" r:id="rId19"/>
    <p:sldId id="282" r:id="rId20"/>
    <p:sldId id="28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825" autoAdjust="0"/>
  </p:normalViewPr>
  <p:slideViewPr>
    <p:cSldViewPr snapToGrid="0">
      <p:cViewPr varScale="1">
        <p:scale>
          <a:sx n="74" d="100"/>
          <a:sy n="74" d="100"/>
        </p:scale>
        <p:origin x="8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BAFBF6-6846-4E17-8A3A-1AA16CB25805}" type="datetimeFigureOut">
              <a:rPr lang="en-US" smtClean="0"/>
              <a:t>9/20/2016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AC0272-4A67-4314-8EDB-A64A78C8D484}" type="slidenum">
              <a:rPr lang="en-US" smtClean="0"/>
              <a:t>‹#›</a:t>
            </a:fld>
            <a:endParaRPr lang="en-US" dirty="0"/>
          </a:p>
        </p:txBody>
      </p:sp>
    </p:spTree>
    <p:extLst>
      <p:ext uri="{BB962C8B-B14F-4D97-AF65-F5344CB8AC3E}">
        <p14:creationId xmlns:p14="http://schemas.microsoft.com/office/powerpoint/2010/main" val="3848926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24 minutes long. You</a:t>
            </a:r>
            <a:r>
              <a:rPr lang="en-US" baseline="0" dirty="0"/>
              <a:t> can end the video at  14:10 or again at 15:30</a:t>
            </a:r>
            <a:endParaRPr lang="en-US" dirty="0"/>
          </a:p>
        </p:txBody>
      </p:sp>
      <p:sp>
        <p:nvSpPr>
          <p:cNvPr id="4" name="Slide Number Placeholder 3"/>
          <p:cNvSpPr>
            <a:spLocks noGrp="1"/>
          </p:cNvSpPr>
          <p:nvPr>
            <p:ph type="sldNum" sz="quarter" idx="10"/>
          </p:nvPr>
        </p:nvSpPr>
        <p:spPr/>
        <p:txBody>
          <a:bodyPr/>
          <a:lstStyle/>
          <a:p>
            <a:fld id="{53AC0272-4A67-4314-8EDB-A64A78C8D484}" type="slidenum">
              <a:rPr lang="en-US" smtClean="0"/>
              <a:t>3</a:t>
            </a:fld>
            <a:endParaRPr lang="en-US" dirty="0"/>
          </a:p>
        </p:txBody>
      </p:sp>
    </p:spTree>
    <p:extLst>
      <p:ext uri="{BB962C8B-B14F-4D97-AF65-F5344CB8AC3E}">
        <p14:creationId xmlns:p14="http://schemas.microsoft.com/office/powerpoint/2010/main" val="3757172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Brief introduction to a network model. Lays groundwork for looking at a</a:t>
            </a:r>
            <a:r>
              <a:rPr lang="en-US" baseline="0" dirty="0"/>
              <a:t> network model as an appropriate model for this project.</a:t>
            </a:r>
            <a:endParaRPr lang="en-US" dirty="0"/>
          </a:p>
        </p:txBody>
      </p:sp>
      <p:sp>
        <p:nvSpPr>
          <p:cNvPr id="4" name="Slide Number Placeholder 3"/>
          <p:cNvSpPr>
            <a:spLocks noGrp="1"/>
          </p:cNvSpPr>
          <p:nvPr>
            <p:ph type="sldNum" sz="quarter" idx="10"/>
          </p:nvPr>
        </p:nvSpPr>
        <p:spPr/>
        <p:txBody>
          <a:bodyPr/>
          <a:lstStyle/>
          <a:p>
            <a:fld id="{53AC0272-4A67-4314-8EDB-A64A78C8D484}" type="slidenum">
              <a:rPr lang="en-US" smtClean="0"/>
              <a:t>7</a:t>
            </a:fld>
            <a:endParaRPr lang="en-US" dirty="0"/>
          </a:p>
        </p:txBody>
      </p:sp>
    </p:spTree>
    <p:extLst>
      <p:ext uri="{BB962C8B-B14F-4D97-AF65-F5344CB8AC3E}">
        <p14:creationId xmlns:p14="http://schemas.microsoft.com/office/powerpoint/2010/main" val="693453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p:spPr>
        <p:txBody>
          <a:bodyPr/>
          <a:lstStyle/>
          <a:p>
            <a:fld id="{0E78A471-D789-41F3-8A64-F8CE717DD838}" type="slidenum">
              <a:rPr lang="en-GB"/>
              <a:t>9</a:t>
            </a:fld>
            <a:endParaRPr lang="en-GB" dirty="0"/>
          </a:p>
        </p:txBody>
      </p:sp>
      <p:sp>
        <p:nvSpPr>
          <p:cNvPr id="409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ln>
        </p:spPr>
      </p:sp>
      <p:sp>
        <p:nvSpPr>
          <p:cNvPr id="4100" name="Text Box 2"/>
          <p:cNvSpPr txBox="1">
            <a:spLocks noGrp="1" noChangeArrowheads="1"/>
          </p:cNvSpPr>
          <p:nvPr>
            <p:ph type="body" idx="1"/>
          </p:nvPr>
        </p:nvSpPr>
        <p:spPr>
          <a:xfrm>
            <a:off x="755650" y="5078413"/>
            <a:ext cx="6048375" cy="4811712"/>
          </a:xfrm>
          <a:noFill/>
          <a:ln/>
        </p:spPr>
        <p:txBody>
          <a:bodyPr tIns="10584"/>
          <a:lstStyle/>
          <a:p>
            <a:pPr algn="just" eaLnBrk="1">
              <a:lnSpc>
                <a:spcPct val="93000"/>
              </a:lnSpc>
              <a:spcBef>
                <a:spcPct val="0"/>
              </a:spcBef>
              <a:tabLst>
                <a:tab pos="723900" algn="l"/>
                <a:tab pos="1447800" algn="l"/>
                <a:tab pos="2171700" algn="l"/>
                <a:tab pos="2895600" algn="l"/>
                <a:tab pos="3619500" algn="l"/>
                <a:tab pos="4343400" algn="l"/>
                <a:tab pos="5067300" algn="l"/>
                <a:tab pos="5791200" algn="l"/>
              </a:tabLst>
            </a:pPr>
            <a:r>
              <a:rPr dirty="0"/>
              <a:t> The top‐down spatial topology of </a:t>
            </a:r>
            <a:r>
              <a:rPr i="1" dirty="0"/>
              <a:t>Rhizopogon</a:t>
            </a:r>
            <a:r>
              <a:rPr dirty="0"/>
              <a:t> spp. genets and Douglas‐fir trees in a 30 × 30 m plot. The plot (square outline) lies on a southeastern slope and contains 67 trees of various ages (green shapes; sized relative to each tree’s diameter). Small black dots mark </a:t>
            </a:r>
            <a:r>
              <a:rPr i="1" dirty="0"/>
              <a:t>Rhizopogon</a:t>
            </a:r>
            <a:r>
              <a:rPr dirty="0"/>
              <a:t> ectomycorrhiza sample locations (</a:t>
            </a:r>
            <a:r>
              <a:rPr i="1" dirty="0"/>
              <a:t>n </a:t>
            </a:r>
            <a:r>
              <a:rPr dirty="0"/>
              <a:t>=</a:t>
            </a:r>
            <a:r>
              <a:rPr i="1" dirty="0"/>
              <a:t> </a:t>
            </a:r>
            <a:r>
              <a:rPr dirty="0"/>
              <a:t>401), 338 of which were associated with a specific tree and fungal genet based on microsatellite DNA analysis. Samples representative of each fungal genet are outlined in different colours. </a:t>
            </a:r>
            <a:r>
              <a:rPr i="1" dirty="0"/>
              <a:t>Rhizopogon vesiculosus</a:t>
            </a:r>
            <a:r>
              <a:rPr dirty="0"/>
              <a:t> genets (</a:t>
            </a:r>
            <a:r>
              <a:rPr i="1" dirty="0"/>
              <a:t>n </a:t>
            </a:r>
            <a:r>
              <a:rPr dirty="0"/>
              <a:t>=</a:t>
            </a:r>
            <a:r>
              <a:rPr i="1" dirty="0"/>
              <a:t> </a:t>
            </a:r>
            <a:r>
              <a:rPr dirty="0"/>
              <a:t>14) are shaded with a blue background, and </a:t>
            </a:r>
            <a:r>
              <a:rPr i="1" dirty="0"/>
              <a:t>Rhizopogon vinicolor</a:t>
            </a:r>
            <a:r>
              <a:rPr dirty="0"/>
              <a:t> genets (</a:t>
            </a:r>
            <a:r>
              <a:rPr i="1" dirty="0"/>
              <a:t>n </a:t>
            </a:r>
            <a:r>
              <a:rPr dirty="0"/>
              <a:t>=</a:t>
            </a:r>
            <a:r>
              <a:rPr i="1" dirty="0"/>
              <a:t> </a:t>
            </a:r>
            <a:r>
              <a:rPr dirty="0"/>
              <a:t>13) with pink. Lines illustrate the linkages between tree roots encountered in </a:t>
            </a:r>
            <a:r>
              <a:rPr i="1" dirty="0"/>
              <a:t>Rhizopogon</a:t>
            </a:r>
            <a:r>
              <a:rPr dirty="0"/>
              <a:t> ectomycorrhizas and corresponding source trees aboveground (‘root lengths’) and are coloured according to tree genotype. An arrow points to the most highly connected tree, which was linked to 47 other trees through eight </a:t>
            </a:r>
            <a:r>
              <a:rPr i="1" dirty="0"/>
              <a:t>R. vesiculosus</a:t>
            </a:r>
            <a:r>
              <a:rPr dirty="0"/>
              <a:t> genets and three </a:t>
            </a:r>
            <a:r>
              <a:rPr i="1" dirty="0"/>
              <a:t>R. vinicolor</a:t>
            </a:r>
            <a:r>
              <a:rPr dirty="0"/>
              <a:t> genets inside the plot. Some trees, mycorrhiza samples, and/or genets may be obscured by overlapping features.</a:t>
            </a:r>
          </a:p>
          <a:p>
            <a:endParaRPr dirty="0"/>
          </a:p>
          <a:p>
            <a:r>
              <a:rPr lang="en-GB" dirty="0"/>
              <a:t>IF THIS IMAGE HAS BEEN PROVIDED BY OR IS OWNED BY A THIRD PARTY, AS INDICATED IN THE CAPTION LINE, THEN FURTHER PERMISSION MAY BE NEEDED BEFORE ANY FURTHER USE. PLEASE CONTACT WILEY'S PERMISSIONS DEPARTMENT ON PERMISSIONS@WILEY.COM OR USE THE RIGHTSLINK SERVICE BY CLICKING ON THE 'REQUEST PERMISSIONS' LINK ACCOMPANYING THIS ARTICLE. WILEY OR AUTHOR OWNED IMAGES MAY BE USED FOR NON-COMMERCIAL PURPOSES, SUBJECT TO PROPER CITATION OF THE ARTICLE, AUTHOR, AND PUBLISHER.</a:t>
            </a:r>
            <a:endParaRPr dirty="0"/>
          </a:p>
        </p:txBody>
      </p:sp>
    </p:spTree>
    <p:extLst>
      <p:ext uri="{BB962C8B-B14F-4D97-AF65-F5344CB8AC3E}">
        <p14:creationId xmlns:p14="http://schemas.microsoft.com/office/powerpoint/2010/main" val="1731075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p:spPr>
        <p:txBody>
          <a:bodyPr/>
          <a:lstStyle/>
          <a:p>
            <a:fld id="{0E78A471-D789-41F3-8A64-F8CE717DD838}" type="slidenum">
              <a:rPr lang="en-GB"/>
              <a:t>10</a:t>
            </a:fld>
            <a:endParaRPr lang="en-GB" dirty="0"/>
          </a:p>
        </p:txBody>
      </p:sp>
      <p:sp>
        <p:nvSpPr>
          <p:cNvPr id="409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ln>
        </p:spPr>
      </p:sp>
      <p:sp>
        <p:nvSpPr>
          <p:cNvPr id="4100" name="Text Box 2"/>
          <p:cNvSpPr txBox="1">
            <a:spLocks noGrp="1" noChangeArrowheads="1"/>
          </p:cNvSpPr>
          <p:nvPr>
            <p:ph type="body" idx="1"/>
          </p:nvPr>
        </p:nvSpPr>
        <p:spPr>
          <a:xfrm>
            <a:off x="755650" y="5078413"/>
            <a:ext cx="6048375" cy="4811712"/>
          </a:xfrm>
          <a:noFill/>
          <a:ln/>
        </p:spPr>
        <p:txBody>
          <a:bodyPr tIns="10584"/>
          <a:lstStyle/>
          <a:p>
            <a:pPr algn="just" eaLnBrk="1">
              <a:lnSpc>
                <a:spcPct val="93000"/>
              </a:lnSpc>
              <a:spcBef>
                <a:spcPct val="0"/>
              </a:spcBef>
              <a:tabLst>
                <a:tab pos="723900" algn="l"/>
                <a:tab pos="1447800" algn="l"/>
                <a:tab pos="2171700" algn="l"/>
                <a:tab pos="2895600" algn="l"/>
                <a:tab pos="3619500" algn="l"/>
                <a:tab pos="4343400" algn="l"/>
                <a:tab pos="5067300" algn="l"/>
                <a:tab pos="5791200" algn="l"/>
              </a:tabLst>
            </a:pPr>
            <a:r>
              <a:rPr dirty="0"/>
              <a:t> Spatially explicit network model showing linkages between interior Douglas‐fir trees via shared colonization by </a:t>
            </a:r>
            <a:r>
              <a:rPr i="1" dirty="0"/>
              <a:t>Rhizopogon vesiculosus</a:t>
            </a:r>
            <a:r>
              <a:rPr dirty="0"/>
              <a:t> and </a:t>
            </a:r>
            <a:r>
              <a:rPr i="1" dirty="0"/>
              <a:t>Rhizopogon vinicolor</a:t>
            </a:r>
            <a:r>
              <a:rPr dirty="0"/>
              <a:t> genets. Circles represent tree nodes, sized according to the tree’s diameter, and coloured with four different shades of yellow or green that increase in darkness with increasing age class. Lines represent the Euclidean distances between trees that are linked. Line width increases with the number of links between tree pairs (i.e. repeated links through multiple fungal genets). An arrow points to the most highly connected tree, which was linked to 47 other trees through eight </a:t>
            </a:r>
            <a:r>
              <a:rPr i="1" dirty="0"/>
              <a:t>R. vesiculosus</a:t>
            </a:r>
            <a:r>
              <a:rPr dirty="0"/>
              <a:t> genets and three </a:t>
            </a:r>
            <a:r>
              <a:rPr i="1" dirty="0"/>
              <a:t>R. vinicolor</a:t>
            </a:r>
            <a:r>
              <a:rPr dirty="0"/>
              <a:t> genets inside the plot. Some tree nodes and their links may be obscured by overlapping features.</a:t>
            </a:r>
          </a:p>
          <a:p>
            <a:endParaRPr dirty="0"/>
          </a:p>
          <a:p>
            <a:r>
              <a:rPr lang="en-GB" dirty="0"/>
              <a:t>IF THIS IMAGE HAS BEEN PROVIDED BY OR IS OWNED BY A THIRD PARTY, AS INDICATED IN THE CAPTION LINE, THEN FURTHER PERMISSION MAY BE NEEDED BEFORE ANY FURTHER USE. PLEASE CONTACT WILEY'S PERMISSIONS DEPARTMENT ON PERMISSIONS@WILEY.COM OR USE THE RIGHTSLINK SERVICE BY CLICKING ON THE 'REQUEST PERMISSIONS' LINK ACCOMPANYING THIS ARTICLE. WILEY OR AUTHOR OWNED IMAGES MAY BE USED FOR NON-COMMERCIAL PURPOSES, SUBJECT TO PROPER CITATION OF THE ARTICLE, AUTHOR, AND PUBLISHER.</a:t>
            </a:r>
            <a:endParaRPr dirty="0"/>
          </a:p>
        </p:txBody>
      </p:sp>
    </p:spTree>
    <p:extLst>
      <p:ext uri="{BB962C8B-B14F-4D97-AF65-F5344CB8AC3E}">
        <p14:creationId xmlns:p14="http://schemas.microsoft.com/office/powerpoint/2010/main" val="17222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8641" y="273629"/>
            <a:ext cx="10968959" cy="1143480"/>
          </a:xfrm>
        </p:spPr>
        <p:txBody>
          <a:bodyPr/>
          <a:lstStyle/>
          <a:p>
            <a:r>
              <a:rPr lang="en-US"/>
              <a:t>Click to edit Master title style</a:t>
            </a:r>
          </a:p>
        </p:txBody>
      </p:sp>
      <p:sp>
        <p:nvSpPr>
          <p:cNvPr id="3" name="Content Placeholder 2"/>
          <p:cNvSpPr>
            <a:spLocks noGrp="1"/>
          </p:cNvSpPr>
          <p:nvPr>
            <p:ph sz="half" idx="1"/>
          </p:nvPr>
        </p:nvSpPr>
        <p:spPr>
          <a:xfrm>
            <a:off x="608641" y="1604329"/>
            <a:ext cx="10968959" cy="2193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641" y="3935934"/>
            <a:ext cx="10968959" cy="219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idx="10"/>
          </p:nvPr>
        </p:nvSpPr>
        <p:spPr>
          <a:ln/>
        </p:spPr>
        <p:txBody>
          <a:bodyPr/>
          <a:lstStyle>
            <a:lvl1pPr>
              <a:defRPr/>
            </a:lvl1pPr>
          </a:lstStyle>
          <a:p>
            <a:endParaRPr lang="en-US" dirty="0"/>
          </a:p>
        </p:txBody>
      </p:sp>
      <p:sp>
        <p:nvSpPr>
          <p:cNvPr id="6" name="Rectangle 4"/>
          <p:cNvSpPr>
            <a:spLocks noGrp="1" noChangeArrowheads="1"/>
          </p:cNvSpPr>
          <p:nvPr>
            <p:ph type="ftr" idx="11"/>
          </p:nvPr>
        </p:nvSpPr>
        <p:spPr>
          <a:ln/>
        </p:spPr>
        <p:txBody>
          <a:bodyPr/>
          <a:lstStyle>
            <a:lvl1pPr>
              <a:defRPr/>
            </a:lvl1pPr>
          </a:lstStyle>
          <a:p>
            <a:endParaRPr lang="en-US" dirty="0"/>
          </a:p>
        </p:txBody>
      </p:sp>
      <p:sp>
        <p:nvSpPr>
          <p:cNvPr id="7" name="Rectangle 5"/>
          <p:cNvSpPr>
            <a:spLocks noGrp="1" noChangeArrowheads="1"/>
          </p:cNvSpPr>
          <p:nvPr>
            <p:ph type="sldNum" idx="12"/>
          </p:nvPr>
        </p:nvSpPr>
        <p:spPr>
          <a:ln/>
        </p:spPr>
        <p:txBody>
          <a:bodyPr/>
          <a:lstStyle>
            <a:lvl1pPr>
              <a:defRPr/>
            </a:lvl1pPr>
          </a:lstStyle>
          <a:p>
            <a:fld id="{D165E9B0-7DA8-466E-963D-86F25D5E43BA}" type="slidenum">
              <a:rPr lang="en-GB"/>
              <a:pPr/>
              <a:t>‹#›</a:t>
            </a:fld>
            <a:endParaRPr lang="en-GB" dirty="0"/>
          </a:p>
        </p:txBody>
      </p:sp>
    </p:spTree>
    <p:extLst>
      <p:ext uri="{BB962C8B-B14F-4D97-AF65-F5344CB8AC3E}">
        <p14:creationId xmlns:p14="http://schemas.microsoft.com/office/powerpoint/2010/main" val="2653757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9/20/2016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9/20/2016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 id="2147483669"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hyperlink" Target="http://onlinelibrary.wiley.com/doi/10.1111/j.1469-8137.2009.03069.x/full#f2" TargetMode="External"/><Relationship Id="rId5" Type="http://schemas.openxmlformats.org/officeDocument/2006/relationships/hyperlink" Target="http://onlinelibrary.wiley.com/doi/10.1111/nph.2009.185.issue-2/issuetoc"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hyperlink" Target="http://onlinelibrary.wiley.com/doi/10.1111/j.1469-8137.2009.03069.x/full#f1" TargetMode="External"/><Relationship Id="rId5" Type="http://schemas.openxmlformats.org/officeDocument/2006/relationships/hyperlink" Target="http://onlinelibrary.wiley.com/doi/10.1111/nph.2009.185.issue-2/issuetoc"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REPORT WRITING</a:t>
            </a:r>
          </a:p>
        </p:txBody>
      </p:sp>
      <p:sp>
        <p:nvSpPr>
          <p:cNvPr id="3" name="Subtitle 2"/>
          <p:cNvSpPr>
            <a:spLocks noGrp="1"/>
          </p:cNvSpPr>
          <p:nvPr>
            <p:ph type="subTitle" idx="1"/>
          </p:nvPr>
        </p:nvSpPr>
        <p:spPr/>
        <p:txBody>
          <a:bodyPr/>
          <a:lstStyle/>
          <a:p>
            <a:r>
              <a:rPr lang="en-US" dirty="0"/>
              <a:t>Supercomputing Challenge 2016-2017</a:t>
            </a:r>
          </a:p>
        </p:txBody>
      </p:sp>
    </p:spTree>
    <p:extLst>
      <p:ext uri="{BB962C8B-B14F-4D97-AF65-F5344CB8AC3E}">
        <p14:creationId xmlns:p14="http://schemas.microsoft.com/office/powerpoint/2010/main" val="1792509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1948366" y="419085"/>
            <a:ext cx="8229024" cy="724396"/>
          </a:xfrm>
        </p:spPr>
        <p:txBody>
          <a:bodyPr vert="horz" lIns="91440" tIns="12802" rIns="91440" bIns="45720" rtlCol="0" anchor="t">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en-GB" sz="1452" b="1" dirty="0"/>
              <a:t>Architecture of the wood‐wide web: </a:t>
            </a:r>
            <a:r>
              <a:rPr lang="en-GB" sz="1452" b="1" i="1" dirty="0"/>
              <a:t>Rhizopogon</a:t>
            </a:r>
            <a:r>
              <a:rPr lang="en-GB" sz="1452" b="1" dirty="0"/>
              <a:t> spp. genets link multiple Douglas‐fir cohorts</a:t>
            </a:r>
          </a:p>
        </p:txBody>
      </p:sp>
      <p:pic>
        <p:nvPicPr>
          <p:cNvPr id="2051" name="Picture 2"/>
          <p:cNvPicPr>
            <a:picLocks noChangeAspect="1" noChangeArrowheads="1"/>
          </p:cNvPicPr>
          <p:nvPr/>
        </p:nvPicPr>
        <p:blipFill>
          <a:blip r:embed="rId3" cstate="print"/>
          <a:srcRect/>
          <a:stretch>
            <a:fillRect/>
          </a:stretch>
        </p:blipFill>
        <p:spPr bwMode="auto">
          <a:xfrm>
            <a:off x="3300412" y="834853"/>
            <a:ext cx="3823589" cy="5495159"/>
          </a:xfrm>
          <a:prstGeom prst="rect">
            <a:avLst/>
          </a:prstGeom>
          <a:noFill/>
          <a:ln w="9525">
            <a:noFill/>
            <a:round/>
            <a:headEnd/>
            <a:tailEnd/>
          </a:ln>
        </p:spPr>
      </p:pic>
      <p:pic>
        <p:nvPicPr>
          <p:cNvPr id="2052" name="Picture 3"/>
          <p:cNvPicPr>
            <a:picLocks noChangeAspect="1" noChangeArrowheads="1"/>
          </p:cNvPicPr>
          <p:nvPr/>
        </p:nvPicPr>
        <p:blipFill>
          <a:blip r:embed="rId4" cstate="print"/>
          <a:srcRect/>
          <a:stretch>
            <a:fillRect/>
          </a:stretch>
        </p:blipFill>
        <p:spPr bwMode="auto">
          <a:xfrm>
            <a:off x="1523520" y="0"/>
            <a:ext cx="0" cy="0"/>
          </a:xfrm>
          <a:prstGeom prst="rect">
            <a:avLst/>
          </a:prstGeom>
          <a:noFill/>
          <a:ln w="9525">
            <a:noFill/>
            <a:round/>
            <a:headEnd/>
            <a:tailEnd/>
          </a:ln>
        </p:spPr>
      </p:pic>
      <p:sp>
        <p:nvSpPr>
          <p:cNvPr id="2053" name="Text Box 4"/>
          <p:cNvSpPr txBox="1">
            <a:spLocks noChangeArrowheads="1"/>
          </p:cNvSpPr>
          <p:nvPr/>
        </p:nvSpPr>
        <p:spPr bwMode="auto">
          <a:xfrm>
            <a:off x="1638733" y="6205612"/>
            <a:ext cx="6253136" cy="505493"/>
          </a:xfrm>
          <a:prstGeom prst="rect">
            <a:avLst/>
          </a:prstGeom>
          <a:noFill/>
          <a:ln w="9525">
            <a:noFill/>
            <a:round/>
            <a:headEnd/>
            <a:tailEnd/>
          </a:ln>
        </p:spPr>
        <p:txBody>
          <a:bodyPr lIns="81646" tIns="49625" rIns="81646" bIns="40823"/>
          <a:lstStyle/>
          <a:p>
            <a:pPr>
              <a:tabLst>
                <a:tab pos="656722" algn="l"/>
                <a:tab pos="1313444" algn="l"/>
                <a:tab pos="1970166" algn="l"/>
                <a:tab pos="2626888" algn="l"/>
                <a:tab pos="3283610" algn="l"/>
                <a:tab pos="3940332" algn="l"/>
                <a:tab pos="4597055" algn="l"/>
                <a:tab pos="5253777" algn="l"/>
                <a:tab pos="5910499" algn="l"/>
              </a:tabLst>
            </a:pPr>
            <a:r>
              <a:rPr lang="en-GB" sz="998" b="1" dirty="0">
                <a:solidFill>
                  <a:srgbClr val="000000"/>
                </a:solidFill>
              </a:rPr>
              <a:t>New Phytologist</a:t>
            </a:r>
            <a:r>
              <a:rPr lang="en-GB" sz="998" dirty="0">
                <a:solidFill>
                  <a:srgbClr val="000000"/>
                </a:solidFill>
              </a:rPr>
              <a:t/>
            </a:r>
            <a:br>
              <a:rPr lang="en-GB" sz="998" dirty="0">
                <a:solidFill>
                  <a:srgbClr val="000000"/>
                </a:solidFill>
              </a:rPr>
            </a:br>
            <a:r>
              <a:rPr lang="en-GB" sz="998" dirty="0">
                <a:solidFill>
                  <a:srgbClr val="000000"/>
                </a:solidFill>
                <a:hlinkClick r:id="rId5"/>
              </a:rPr>
              <a:t>Volume 185, Issue 2, </a:t>
            </a:r>
            <a:r>
              <a:rPr lang="en-GB" sz="998" dirty="0">
                <a:solidFill>
                  <a:srgbClr val="000000"/>
                </a:solidFill>
              </a:rPr>
              <a:t>pages 543-553, 29 OCT 2009 DOI: 10.1111/j.1469-8137.2009.03069.x</a:t>
            </a:r>
            <a:br>
              <a:rPr lang="en-GB" sz="998" dirty="0">
                <a:solidFill>
                  <a:srgbClr val="000000"/>
                </a:solidFill>
              </a:rPr>
            </a:br>
            <a:r>
              <a:rPr lang="en-GB" sz="998" dirty="0">
                <a:solidFill>
                  <a:srgbClr val="000000"/>
                </a:solidFill>
                <a:hlinkClick r:id="rId6"/>
              </a:rPr>
              <a:t>http://onlinelibrary.wiley.com/doi/10.1111/j.1469-8137.2009.03069.x/full#f2</a:t>
            </a:r>
          </a:p>
        </p:txBody>
      </p:sp>
    </p:spTree>
    <p:extLst>
      <p:ext uri="{BB962C8B-B14F-4D97-AF65-F5344CB8AC3E}">
        <p14:creationId xmlns:p14="http://schemas.microsoft.com/office/powerpoint/2010/main" val="27015500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r>
              <a:rPr lang="en-US" sz="4800" dirty="0"/>
              <a:t>So how do we write a report about this project?</a:t>
            </a:r>
          </a:p>
        </p:txBody>
      </p:sp>
    </p:spTree>
    <p:extLst>
      <p:ext uri="{BB962C8B-B14F-4D97-AF65-F5344CB8AC3E}">
        <p14:creationId xmlns:p14="http://schemas.microsoft.com/office/powerpoint/2010/main" val="2102920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361" y="2239588"/>
            <a:ext cx="9647879" cy="2423851"/>
          </a:xfrm>
        </p:spPr>
        <p:txBody>
          <a:bodyPr>
            <a:normAutofit/>
          </a:bodyPr>
          <a:lstStyle/>
          <a:p>
            <a:pPr algn="ctr"/>
            <a:r>
              <a:rPr lang="en-US" sz="5400" dirty="0"/>
              <a:t>So how do we write a report </a:t>
            </a:r>
            <a:br>
              <a:rPr lang="en-US" sz="5400" dirty="0"/>
            </a:br>
            <a:r>
              <a:rPr lang="en-US" sz="5400" dirty="0"/>
              <a:t>about this project?</a:t>
            </a:r>
          </a:p>
        </p:txBody>
      </p:sp>
    </p:spTree>
    <p:extLst>
      <p:ext uri="{BB962C8B-B14F-4D97-AF65-F5344CB8AC3E}">
        <p14:creationId xmlns:p14="http://schemas.microsoft.com/office/powerpoint/2010/main" val="1104341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 ELEMENTS</a:t>
            </a:r>
          </a:p>
        </p:txBody>
      </p:sp>
      <p:sp>
        <p:nvSpPr>
          <p:cNvPr id="7" name="Rectangle 3"/>
          <p:cNvSpPr>
            <a:spLocks noChangeArrowheads="1"/>
          </p:cNvSpPr>
          <p:nvPr/>
        </p:nvSpPr>
        <p:spPr bwMode="auto">
          <a:xfrm>
            <a:off x="0" y="495870"/>
            <a:ext cx="65" cy="41160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3330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3" name="Picture 9" descr="final_cover_sheet.jpg (288×3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6075" y="782500"/>
            <a:ext cx="5200650" cy="6049369"/>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642938" y="2471738"/>
            <a:ext cx="2271712" cy="369332"/>
          </a:xfrm>
          <a:prstGeom prst="rect">
            <a:avLst/>
          </a:prstGeom>
          <a:noFill/>
        </p:spPr>
        <p:txBody>
          <a:bodyPr wrap="square" rtlCol="0">
            <a:spAutoFit/>
          </a:bodyPr>
          <a:lstStyle/>
          <a:p>
            <a:r>
              <a:rPr lang="en-US" b="1" dirty="0"/>
              <a:t>1. Cover Page</a:t>
            </a:r>
          </a:p>
        </p:txBody>
      </p:sp>
    </p:spTree>
    <p:extLst>
      <p:ext uri="{BB962C8B-B14F-4D97-AF65-F5344CB8AC3E}">
        <p14:creationId xmlns:p14="http://schemas.microsoft.com/office/powerpoint/2010/main" val="1956920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 Elements</a:t>
            </a:r>
          </a:p>
        </p:txBody>
      </p:sp>
      <p:sp>
        <p:nvSpPr>
          <p:cNvPr id="3" name="Content Placeholder 2"/>
          <p:cNvSpPr>
            <a:spLocks noGrp="1"/>
          </p:cNvSpPr>
          <p:nvPr>
            <p:ph sz="half" idx="1"/>
          </p:nvPr>
        </p:nvSpPr>
        <p:spPr>
          <a:xfrm>
            <a:off x="608641" y="1057275"/>
            <a:ext cx="10968959" cy="5500688"/>
          </a:xfrm>
        </p:spPr>
        <p:txBody>
          <a:bodyPr>
            <a:normAutofit/>
          </a:bodyPr>
          <a:lstStyle/>
          <a:p>
            <a:r>
              <a:rPr lang="en-US" b="1" dirty="0"/>
              <a:t>2. Table of Contents </a:t>
            </a:r>
            <a:r>
              <a:rPr lang="en-US" dirty="0"/>
              <a:t>(include Appendices, Tables, Graphs, Page numbers)</a:t>
            </a:r>
          </a:p>
          <a:p>
            <a:pPr fontAlgn="base"/>
            <a:endParaRPr lang="en-US" b="1" dirty="0"/>
          </a:p>
          <a:p>
            <a:pPr fontAlgn="base"/>
            <a:endParaRPr lang="en-US" b="1" dirty="0"/>
          </a:p>
          <a:p>
            <a:pPr fontAlgn="base"/>
            <a:r>
              <a:rPr lang="en-US" b="1" dirty="0"/>
              <a:t>3. Executive summary</a:t>
            </a:r>
            <a:r>
              <a:rPr lang="en-US" dirty="0"/>
              <a:t> (the make-or-break-you part of the report)</a:t>
            </a:r>
          </a:p>
          <a:p>
            <a:pPr fontAlgn="base"/>
            <a:r>
              <a:rPr lang="en-US" dirty="0"/>
              <a:t>the part of the report that the judges read to decide whether to shelve the report or to continue on to the body of the report.</a:t>
            </a:r>
          </a:p>
          <a:p>
            <a:pPr lvl="0" fontAlgn="base"/>
            <a:r>
              <a:rPr lang="en-US" dirty="0"/>
              <a:t>covers the significant points of the report,</a:t>
            </a:r>
          </a:p>
          <a:p>
            <a:pPr lvl="0" fontAlgn="base"/>
            <a:r>
              <a:rPr lang="en-US" dirty="0"/>
              <a:t>is well-organized and very tightly written (i.e., all necessary, but no extraneous material), and</a:t>
            </a:r>
          </a:p>
          <a:p>
            <a:pPr lvl="0" fontAlgn="base"/>
            <a:r>
              <a:rPr lang="en-US" dirty="0"/>
              <a:t>is written in plain English rather than in technical terms (the primary users of executive summaries are generally well-educated people who do not necessarily have a technical background).</a:t>
            </a:r>
          </a:p>
          <a:p>
            <a:endParaRPr lang="en-US" dirty="0"/>
          </a:p>
        </p:txBody>
      </p:sp>
    </p:spTree>
    <p:extLst>
      <p:ext uri="{BB962C8B-B14F-4D97-AF65-F5344CB8AC3E}">
        <p14:creationId xmlns:p14="http://schemas.microsoft.com/office/powerpoint/2010/main" val="74873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1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1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1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1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1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 Elements</a:t>
            </a:r>
          </a:p>
        </p:txBody>
      </p:sp>
      <p:sp>
        <p:nvSpPr>
          <p:cNvPr id="3" name="Content Placeholder 2"/>
          <p:cNvSpPr>
            <a:spLocks noGrp="1"/>
          </p:cNvSpPr>
          <p:nvPr>
            <p:ph sz="half" idx="1"/>
          </p:nvPr>
        </p:nvSpPr>
        <p:spPr>
          <a:xfrm>
            <a:off x="251454" y="1085850"/>
            <a:ext cx="10968959" cy="4757738"/>
          </a:xfrm>
        </p:spPr>
        <p:txBody>
          <a:bodyPr>
            <a:normAutofit/>
          </a:bodyPr>
          <a:lstStyle/>
          <a:p>
            <a:pPr fontAlgn="base"/>
            <a:r>
              <a:rPr lang="en-US" b="1" dirty="0"/>
              <a:t>4. Body of the report </a:t>
            </a:r>
            <a:r>
              <a:rPr lang="en-US" dirty="0"/>
              <a:t>-</a:t>
            </a:r>
          </a:p>
          <a:p>
            <a:pPr fontAlgn="base"/>
            <a:endParaRPr lang="en-US" dirty="0"/>
          </a:p>
          <a:p>
            <a:pPr fontAlgn="base"/>
            <a:r>
              <a:rPr lang="en-US" dirty="0"/>
              <a:t>The report must show that you conducted a scientific investigation, obtained results, and arrived at some conclusions. The following components are all critical to the reader’s understanding of and appreciation for your work. Please be sure that you address each one clearly and completely.</a:t>
            </a:r>
          </a:p>
          <a:p>
            <a:pPr lvl="0" fontAlgn="base"/>
            <a:r>
              <a:rPr lang="en-US" dirty="0"/>
              <a:t>An </a:t>
            </a:r>
            <a:r>
              <a:rPr lang="en-US" b="1" dirty="0"/>
              <a:t>introduction</a:t>
            </a:r>
            <a:r>
              <a:rPr lang="en-US" dirty="0"/>
              <a:t> describes the project, your purpose in choosing it, and the problem’s significance to you and provides necessary background information to assist the reader in understanding your work.</a:t>
            </a:r>
          </a:p>
          <a:p>
            <a:pPr lvl="0" fontAlgn="base"/>
            <a:r>
              <a:rPr lang="en-US" dirty="0"/>
              <a:t>A </a:t>
            </a:r>
            <a:r>
              <a:rPr lang="en-US" b="1" dirty="0"/>
              <a:t>description</a:t>
            </a:r>
            <a:r>
              <a:rPr lang="en-US" dirty="0"/>
              <a:t> of the project states all important details about the scope (limits) of your work, the materials you used, and the step-by-step methods that you incorporated.</a:t>
            </a:r>
          </a:p>
          <a:p>
            <a:pPr lvl="0" fontAlgn="base"/>
            <a:r>
              <a:rPr lang="en-US" dirty="0"/>
              <a:t>The </a:t>
            </a:r>
            <a:r>
              <a:rPr lang="en-US" b="1" dirty="0"/>
              <a:t>results</a:t>
            </a:r>
            <a:r>
              <a:rPr lang="en-US" dirty="0"/>
              <a:t> include the data from your computer program and what you learned from doing this project. Please don’t mistake graphs or figures for results. Well-designed graphs with carefully crafted captions that explain the details of the figures could be included as part of the results but are no substitute for a precise, detailed, and complete description of what you did or didn’t discover in the course of your project.</a:t>
            </a:r>
          </a:p>
          <a:p>
            <a:pPr lvl="0" fontAlgn="base"/>
            <a:endParaRPr lang="en-US" dirty="0"/>
          </a:p>
          <a:p>
            <a:pPr lvl="0" fontAlgn="base"/>
            <a:endParaRPr lang="en-US" dirty="0"/>
          </a:p>
          <a:p>
            <a:endParaRPr lang="en-US" dirty="0"/>
          </a:p>
        </p:txBody>
      </p:sp>
    </p:spTree>
    <p:extLst>
      <p:ext uri="{BB962C8B-B14F-4D97-AF65-F5344CB8AC3E}">
        <p14:creationId xmlns:p14="http://schemas.microsoft.com/office/powerpoint/2010/main" val="12028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350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350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350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3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 Elements</a:t>
            </a:r>
          </a:p>
        </p:txBody>
      </p:sp>
      <p:sp>
        <p:nvSpPr>
          <p:cNvPr id="3" name="Content Placeholder 2"/>
          <p:cNvSpPr>
            <a:spLocks noGrp="1"/>
          </p:cNvSpPr>
          <p:nvPr>
            <p:ph sz="half" idx="1"/>
          </p:nvPr>
        </p:nvSpPr>
        <p:spPr>
          <a:xfrm>
            <a:off x="208591" y="1057275"/>
            <a:ext cx="10968959" cy="4300538"/>
          </a:xfrm>
        </p:spPr>
        <p:txBody>
          <a:bodyPr>
            <a:normAutofit/>
          </a:bodyPr>
          <a:lstStyle/>
          <a:p>
            <a:pPr fontAlgn="base"/>
            <a:r>
              <a:rPr lang="en-US" b="1" dirty="0"/>
              <a:t>4. Body of the report </a:t>
            </a:r>
            <a:r>
              <a:rPr lang="en-US" dirty="0"/>
              <a:t>- continued</a:t>
            </a:r>
          </a:p>
          <a:p>
            <a:pPr lvl="0" fontAlgn="base"/>
            <a:endParaRPr lang="en-US" dirty="0"/>
          </a:p>
          <a:p>
            <a:pPr lvl="0" fontAlgn="base"/>
            <a:endParaRPr lang="en-US" dirty="0"/>
          </a:p>
          <a:p>
            <a:pPr lvl="0" fontAlgn="base"/>
            <a:r>
              <a:rPr lang="en-US" dirty="0"/>
              <a:t>In your </a:t>
            </a:r>
            <a:r>
              <a:rPr lang="en-US" b="1" dirty="0"/>
              <a:t>conclusions</a:t>
            </a:r>
            <a:r>
              <a:rPr lang="en-US" dirty="0"/>
              <a:t>, you interpret your results based on the facts and evidence that you have gathered. You should show that you have thoroughly processed your results in the context of the original problem that you selected. It is important to clearly state what was your most significant original achievement on the project.</a:t>
            </a:r>
          </a:p>
          <a:p>
            <a:pPr lvl="0" fontAlgn="base"/>
            <a:r>
              <a:rPr lang="en-US" b="1" dirty="0"/>
              <a:t>Recommendations</a:t>
            </a:r>
            <a:r>
              <a:rPr lang="en-US" dirty="0"/>
              <a:t> are especially useful if you had to greatly narrow the scope of your project in order to complete it in the limited time that you had, if your results weren’t at all what you expected to get, or if you don’t believe your results to be complete or accurate.</a:t>
            </a:r>
          </a:p>
          <a:p>
            <a:pPr lvl="0" fontAlgn="base"/>
            <a:r>
              <a:rPr lang="en-US" b="1" dirty="0"/>
              <a:t>Acknowledgments</a:t>
            </a:r>
            <a:r>
              <a:rPr lang="en-US" dirty="0"/>
              <a:t> (optional) give you an opportunity to thank the people who have helped you on the project (mentors, teachers, administrators, etc.).</a:t>
            </a:r>
          </a:p>
          <a:p>
            <a:endParaRPr lang="en-US" dirty="0"/>
          </a:p>
        </p:txBody>
      </p:sp>
    </p:spTree>
    <p:extLst>
      <p:ext uri="{BB962C8B-B14F-4D97-AF65-F5344CB8AC3E}">
        <p14:creationId xmlns:p14="http://schemas.microsoft.com/office/powerpoint/2010/main" val="352886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500"/>
                                        <p:tgtEl>
                                          <p:spTgt spid="3">
                                            <p:txEl>
                                              <p:pRg st="3" end="3"/>
                                            </p:txEl>
                                          </p:spTgt>
                                        </p:tgtEl>
                                      </p:cBhvr>
                                    </p:animEffect>
                                    <p:anim calcmode="lin" valueType="num">
                                      <p:cBhvr>
                                        <p:cTn id="15"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500"/>
                                        <p:tgtEl>
                                          <p:spTgt spid="3">
                                            <p:txEl>
                                              <p:pRg st="4" end="4"/>
                                            </p:txEl>
                                          </p:spTgt>
                                        </p:tgtEl>
                                      </p:cBhvr>
                                    </p:animEffect>
                                    <p:anim calcmode="lin" valueType="num">
                                      <p:cBhvr>
                                        <p:cTn id="22"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500"/>
                                        <p:tgtEl>
                                          <p:spTgt spid="3">
                                            <p:txEl>
                                              <p:pRg st="5" end="5"/>
                                            </p:txEl>
                                          </p:spTgt>
                                        </p:tgtEl>
                                      </p:cBhvr>
                                    </p:animEffect>
                                    <p:anim calcmode="lin" valueType="num">
                                      <p:cBhvr>
                                        <p:cTn id="29"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 Elements</a:t>
            </a:r>
          </a:p>
        </p:txBody>
      </p:sp>
      <p:sp>
        <p:nvSpPr>
          <p:cNvPr id="3" name="Content Placeholder 2"/>
          <p:cNvSpPr>
            <a:spLocks noGrp="1"/>
          </p:cNvSpPr>
          <p:nvPr>
            <p:ph sz="half" idx="1"/>
          </p:nvPr>
        </p:nvSpPr>
        <p:spPr>
          <a:xfrm>
            <a:off x="237166" y="1571625"/>
            <a:ext cx="10968959" cy="4314825"/>
          </a:xfrm>
        </p:spPr>
        <p:txBody>
          <a:bodyPr>
            <a:normAutofit/>
          </a:bodyPr>
          <a:lstStyle/>
          <a:p>
            <a:pPr fontAlgn="base"/>
            <a:r>
              <a:rPr lang="en-US" b="1" dirty="0"/>
              <a:t>5. Reference list or bibliography</a:t>
            </a:r>
          </a:p>
          <a:p>
            <a:pPr fontAlgn="base"/>
            <a:r>
              <a:rPr lang="en-US" dirty="0"/>
              <a:t>You must be sure to identify the sources from which you obtained information. You can find formats for citing the various types of printed material (books, reports, articles, etc.) in text books such as the Harbrace College Handbook (Horner et al. 1998), but several examples are provided later in this packet so that you need not go searching for another resource. The important thing is to be complete, accurate, and consistent.</a:t>
            </a:r>
          </a:p>
          <a:p>
            <a:pPr lvl="0" fontAlgn="base"/>
            <a:r>
              <a:rPr lang="en-US" dirty="0"/>
              <a:t>The sources must listed in alphabetical order by the authors’ last names.</a:t>
            </a:r>
          </a:p>
          <a:p>
            <a:pPr lvl="0" fontAlgn="base"/>
            <a:r>
              <a:rPr lang="en-US" dirty="0"/>
              <a:t>The sources should be readily traceable by the reader because of the thoroughness of the information you have provided.</a:t>
            </a:r>
          </a:p>
          <a:p>
            <a:r>
              <a:rPr lang="en-US" dirty="0"/>
              <a:t>The sources should be presented in a consistent format </a:t>
            </a:r>
          </a:p>
        </p:txBody>
      </p:sp>
    </p:spTree>
    <p:extLst>
      <p:ext uri="{BB962C8B-B14F-4D97-AF65-F5344CB8AC3E}">
        <p14:creationId xmlns:p14="http://schemas.microsoft.com/office/powerpoint/2010/main" val="296889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500"/>
                                        <p:tgtEl>
                                          <p:spTgt spid="3">
                                            <p:txEl>
                                              <p:pRg st="4" end="4"/>
                                            </p:txEl>
                                          </p:spTgt>
                                        </p:tgtEl>
                                      </p:cBhvr>
                                    </p:animEffect>
                                    <p:anim calcmode="lin" valueType="num">
                                      <p:cBhvr>
                                        <p:cTn id="36"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 Elements</a:t>
            </a:r>
          </a:p>
        </p:txBody>
      </p:sp>
      <p:sp>
        <p:nvSpPr>
          <p:cNvPr id="3" name="Content Placeholder 2"/>
          <p:cNvSpPr>
            <a:spLocks noGrp="1"/>
          </p:cNvSpPr>
          <p:nvPr>
            <p:ph sz="half" idx="1"/>
          </p:nvPr>
        </p:nvSpPr>
        <p:spPr>
          <a:xfrm>
            <a:off x="237166" y="1571625"/>
            <a:ext cx="10968959" cy="4314825"/>
          </a:xfrm>
        </p:spPr>
        <p:txBody>
          <a:bodyPr>
            <a:normAutofit/>
          </a:bodyPr>
          <a:lstStyle/>
          <a:p>
            <a:pPr fontAlgn="base"/>
            <a:r>
              <a:rPr lang="en-US" b="1" dirty="0"/>
              <a:t>6. Appendixes</a:t>
            </a:r>
          </a:p>
          <a:p>
            <a:pPr fontAlgn="base"/>
            <a:r>
              <a:rPr lang="en-US" dirty="0"/>
              <a:t>One or more are optional that:</a:t>
            </a:r>
          </a:p>
          <a:p>
            <a:pPr lvl="0" fontAlgn="base"/>
            <a:r>
              <a:rPr lang="en-US" dirty="0"/>
              <a:t>are referred to in the body of the report and that follow the body of the report in the order in which you refer to them in the body</a:t>
            </a:r>
          </a:p>
          <a:p>
            <a:pPr lvl="0" fontAlgn="base"/>
            <a:r>
              <a:rPr lang="en-US" dirty="0"/>
              <a:t>are identified by capital letters of the alphabet, used in sequence (the exception being when you only have one appendix, in which case you just call it the Appendix)</a:t>
            </a:r>
          </a:p>
          <a:p>
            <a:pPr lvl="0" fontAlgn="base"/>
            <a:r>
              <a:rPr lang="en-US" dirty="0"/>
              <a:t>provide information that supports your report but would serve as a distraction to your reader in the body of the text</a:t>
            </a:r>
          </a:p>
          <a:p>
            <a:pPr lvl="0" fontAlgn="base"/>
            <a:r>
              <a:rPr lang="en-US" dirty="0"/>
              <a:t>may include data, programming codes, charts, and tables</a:t>
            </a:r>
          </a:p>
        </p:txBody>
      </p:sp>
    </p:spTree>
    <p:extLst>
      <p:ext uri="{BB962C8B-B14F-4D97-AF65-F5344CB8AC3E}">
        <p14:creationId xmlns:p14="http://schemas.microsoft.com/office/powerpoint/2010/main" val="361218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1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1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1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1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 Writing Activity</a:t>
            </a:r>
          </a:p>
        </p:txBody>
      </p:sp>
      <p:sp>
        <p:nvSpPr>
          <p:cNvPr id="3" name="Content Placeholder 2"/>
          <p:cNvSpPr>
            <a:spLocks noGrp="1"/>
          </p:cNvSpPr>
          <p:nvPr>
            <p:ph sz="half" idx="1"/>
          </p:nvPr>
        </p:nvSpPr>
        <p:spPr>
          <a:xfrm>
            <a:off x="208591" y="1561466"/>
            <a:ext cx="10968959" cy="3985894"/>
          </a:xfrm>
        </p:spPr>
        <p:txBody>
          <a:bodyPr>
            <a:normAutofit fontScale="92500" lnSpcReduction="10000"/>
          </a:bodyPr>
          <a:lstStyle/>
          <a:p>
            <a:r>
              <a:rPr lang="en-US" sz="2800" dirty="0"/>
              <a:t>You should receive</a:t>
            </a:r>
          </a:p>
          <a:p>
            <a:pPr lvl="3"/>
            <a:r>
              <a:rPr lang="en-US" sz="2200" dirty="0"/>
              <a:t>A student worksheet</a:t>
            </a:r>
          </a:p>
          <a:p>
            <a:pPr lvl="3"/>
            <a:r>
              <a:rPr lang="en-US" sz="2200" dirty="0"/>
              <a:t>A student copy of report component</a:t>
            </a:r>
          </a:p>
          <a:p>
            <a:pPr lvl="3"/>
            <a:r>
              <a:rPr lang="en-US" sz="2200" dirty="0"/>
              <a:t>Blank sheet with report order.</a:t>
            </a:r>
          </a:p>
          <a:p>
            <a:r>
              <a:rPr lang="en-US" sz="2800" dirty="0"/>
              <a:t>Cut apart portions on the dark line.</a:t>
            </a:r>
          </a:p>
          <a:p>
            <a:r>
              <a:rPr lang="en-US" sz="2800" dirty="0"/>
              <a:t>Organize report portions in the most logical order by looking at the information it gives and comparing it to the descriptions on the wall.</a:t>
            </a:r>
          </a:p>
          <a:p>
            <a:r>
              <a:rPr lang="en-US" sz="2800" dirty="0"/>
              <a:t>Tape it to the paper in the report format order.</a:t>
            </a:r>
          </a:p>
          <a:p>
            <a:r>
              <a:rPr lang="en-US" sz="2800" dirty="0"/>
              <a:t>When complete, get a copy of the example. </a:t>
            </a:r>
          </a:p>
        </p:txBody>
      </p:sp>
    </p:spTree>
    <p:extLst>
      <p:ext uri="{BB962C8B-B14F-4D97-AF65-F5344CB8AC3E}">
        <p14:creationId xmlns:p14="http://schemas.microsoft.com/office/powerpoint/2010/main" val="168806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r>
              <a:rPr lang="en-US" sz="2800" dirty="0"/>
              <a:t>Video of a Final Presentation (think April)</a:t>
            </a:r>
          </a:p>
          <a:p>
            <a:r>
              <a:rPr lang="en-US" sz="2800" dirty="0"/>
              <a:t>Breaking down the Presentation</a:t>
            </a:r>
          </a:p>
          <a:p>
            <a:r>
              <a:rPr lang="en-US" sz="2800" dirty="0"/>
              <a:t>Report Elements</a:t>
            </a:r>
          </a:p>
          <a:p>
            <a:r>
              <a:rPr lang="en-US" sz="2800" dirty="0"/>
              <a:t>Activity: Build a Report</a:t>
            </a:r>
          </a:p>
          <a:p>
            <a:r>
              <a:rPr lang="en-US" sz="2800" dirty="0"/>
              <a:t>Example to use for Report Writing</a:t>
            </a:r>
          </a:p>
        </p:txBody>
      </p:sp>
    </p:spTree>
    <p:extLst>
      <p:ext uri="{BB962C8B-B14F-4D97-AF65-F5344CB8AC3E}">
        <p14:creationId xmlns:p14="http://schemas.microsoft.com/office/powerpoint/2010/main" val="268095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8641" y="1604329"/>
            <a:ext cx="10968959" cy="4750751"/>
          </a:xfrm>
        </p:spPr>
        <p:txBody>
          <a:bodyPr>
            <a:normAutofit lnSpcReduction="10000"/>
          </a:bodyPr>
          <a:lstStyle/>
          <a:p>
            <a:pPr fontAlgn="base"/>
            <a:r>
              <a:rPr lang="en-US" b="1" dirty="0"/>
              <a:t> Executive summary</a:t>
            </a:r>
            <a:r>
              <a:rPr lang="en-US" dirty="0"/>
              <a:t> (the make-or-break-you part of the report)</a:t>
            </a:r>
          </a:p>
          <a:p>
            <a:pPr fontAlgn="base"/>
            <a:r>
              <a:rPr lang="en-US" dirty="0"/>
              <a:t>the part of the report that the judges read to decide whether to shelve the report or to continue on to the body of the report and covers the significant points of the report</a:t>
            </a:r>
          </a:p>
          <a:p>
            <a:pPr lvl="0" fontAlgn="base"/>
            <a:r>
              <a:rPr lang="en-US" dirty="0"/>
              <a:t>An </a:t>
            </a:r>
            <a:r>
              <a:rPr lang="en-US" b="1" dirty="0"/>
              <a:t>introduction</a:t>
            </a:r>
            <a:r>
              <a:rPr lang="en-US" dirty="0"/>
              <a:t> describes the project, your purpose in choosing it, and the problem’s significance to you and provides necessary background information to assist the reader in understanding your work.</a:t>
            </a:r>
          </a:p>
          <a:p>
            <a:pPr lvl="0" fontAlgn="base"/>
            <a:r>
              <a:rPr lang="en-US" dirty="0"/>
              <a:t>A </a:t>
            </a:r>
            <a:r>
              <a:rPr lang="en-US" b="1" dirty="0"/>
              <a:t>description</a:t>
            </a:r>
            <a:r>
              <a:rPr lang="en-US" dirty="0"/>
              <a:t> of the project states all important details about the scope (limits) of your work, the materials you used, and the step-by-step methods that you incorporated.</a:t>
            </a:r>
          </a:p>
          <a:p>
            <a:pPr lvl="0" fontAlgn="base"/>
            <a:r>
              <a:rPr lang="en-US" dirty="0"/>
              <a:t>The </a:t>
            </a:r>
            <a:r>
              <a:rPr lang="en-US" b="1" dirty="0"/>
              <a:t>results</a:t>
            </a:r>
            <a:r>
              <a:rPr lang="en-US" dirty="0"/>
              <a:t> include the data from your computer program and what you learned from doing this project. Please don’t mistake graphs or figures for results. Well-designed graphs with carefully crafted captions that explain the details of the figures could be included as part of the results but are no substitute for a precise, detailed, and complete description of what you did or didn’t discover in the course of your project.</a:t>
            </a:r>
          </a:p>
          <a:p>
            <a:pPr fontAlgn="base"/>
            <a:r>
              <a:rPr lang="en-US" dirty="0"/>
              <a:t>In your </a:t>
            </a:r>
            <a:r>
              <a:rPr lang="en-US" b="1" dirty="0"/>
              <a:t>conclusions</a:t>
            </a:r>
            <a:r>
              <a:rPr lang="en-US" dirty="0"/>
              <a:t>, you interpret your results based on the facts and evidence that you have gathered. You should show that you have thoroughly processed your results in the context of the original problem that you selected. It is important to clearly state what was your most significant original achievement on the project.</a:t>
            </a:r>
          </a:p>
          <a:p>
            <a:pPr lvl="0" fontAlgn="base"/>
            <a:endParaRPr lang="en-US" dirty="0"/>
          </a:p>
          <a:p>
            <a:endParaRPr lang="en-US" dirty="0"/>
          </a:p>
        </p:txBody>
      </p:sp>
      <p:sp>
        <p:nvSpPr>
          <p:cNvPr id="5" name="TextBox 4"/>
          <p:cNvSpPr txBox="1"/>
          <p:nvPr/>
        </p:nvSpPr>
        <p:spPr>
          <a:xfrm>
            <a:off x="441960" y="701040"/>
            <a:ext cx="8961120" cy="584775"/>
          </a:xfrm>
          <a:prstGeom prst="rect">
            <a:avLst/>
          </a:prstGeom>
          <a:noFill/>
        </p:spPr>
        <p:txBody>
          <a:bodyPr wrap="square" rtlCol="0">
            <a:spAutoFit/>
          </a:bodyPr>
          <a:lstStyle/>
          <a:p>
            <a:r>
              <a:rPr lang="en-US" sz="3200" dirty="0">
                <a:solidFill>
                  <a:schemeClr val="accent1">
                    <a:lumMod val="75000"/>
                  </a:schemeClr>
                </a:solidFill>
              </a:rPr>
              <a:t>In case you need help……</a:t>
            </a:r>
          </a:p>
        </p:txBody>
      </p:sp>
    </p:spTree>
    <p:extLst>
      <p:ext uri="{BB962C8B-B14F-4D97-AF65-F5344CB8AC3E}">
        <p14:creationId xmlns:p14="http://schemas.microsoft.com/office/powerpoint/2010/main" val="308702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a FINAL PRESENTATION</a:t>
            </a:r>
          </a:p>
        </p:txBody>
      </p:sp>
      <p:sp>
        <p:nvSpPr>
          <p:cNvPr id="3" name="Content Placeholder 2"/>
          <p:cNvSpPr>
            <a:spLocks noGrp="1"/>
          </p:cNvSpPr>
          <p:nvPr>
            <p:ph idx="1"/>
          </p:nvPr>
        </p:nvSpPr>
        <p:spPr/>
        <p:txBody>
          <a:bodyPr/>
          <a:lstStyle/>
          <a:p>
            <a:r>
              <a:rPr lang="en-US" dirty="0"/>
              <a:t>https://www.ted.com/talks/suzanne_simard_how_trees_talk_to_each_other?language=en</a:t>
            </a:r>
          </a:p>
        </p:txBody>
      </p:sp>
    </p:spTree>
    <p:extLst>
      <p:ext uri="{BB962C8B-B14F-4D97-AF65-F5344CB8AC3E}">
        <p14:creationId xmlns:p14="http://schemas.microsoft.com/office/powerpoint/2010/main" val="2603723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574" y="2346960"/>
            <a:ext cx="8596668" cy="2164080"/>
          </a:xfrm>
        </p:spPr>
        <p:txBody>
          <a:bodyPr>
            <a:normAutofit fontScale="90000"/>
          </a:bodyPr>
          <a:lstStyle/>
          <a:p>
            <a:pPr algn="ctr"/>
            <a:r>
              <a:rPr lang="en-US" dirty="0"/>
              <a:t> </a:t>
            </a:r>
            <a:r>
              <a:rPr lang="en-US" sz="4800" dirty="0"/>
              <a:t>Let’s Pretend this video was a teams presentation at the Expo in April</a:t>
            </a:r>
          </a:p>
        </p:txBody>
      </p:sp>
    </p:spTree>
    <p:extLst>
      <p:ext uri="{BB962C8B-B14F-4D97-AF65-F5344CB8AC3E}">
        <p14:creationId xmlns:p14="http://schemas.microsoft.com/office/powerpoint/2010/main" val="3558809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questions was she asking in her “Project”?</a:t>
            </a:r>
          </a:p>
        </p:txBody>
      </p:sp>
      <p:sp>
        <p:nvSpPr>
          <p:cNvPr id="3" name="Content Placeholder 2"/>
          <p:cNvSpPr>
            <a:spLocks noGrp="1"/>
          </p:cNvSpPr>
          <p:nvPr>
            <p:ph idx="1"/>
          </p:nvPr>
        </p:nvSpPr>
        <p:spPr/>
        <p:txBody>
          <a:bodyPr/>
          <a:lstStyle/>
          <a:p>
            <a:r>
              <a:rPr lang="en-US" sz="2800" dirty="0"/>
              <a:t>Can we document trees communicating in the actual forest?</a:t>
            </a:r>
          </a:p>
          <a:p>
            <a:r>
              <a:rPr lang="en-US" sz="2800" dirty="0"/>
              <a:t>Do different tree species talk to each other? </a:t>
            </a:r>
          </a:p>
          <a:p>
            <a:r>
              <a:rPr lang="en-US" sz="2800" dirty="0"/>
              <a:t>How connected is the Mycorrhizal Network?</a:t>
            </a:r>
          </a:p>
          <a:p>
            <a:r>
              <a:rPr lang="en-US" sz="2800" dirty="0"/>
              <a:t>Do trees take care of kin? </a:t>
            </a:r>
          </a:p>
          <a:p>
            <a:r>
              <a:rPr lang="en-US" sz="2800" dirty="0"/>
              <a:t>If we remove a mature tree does it affect the condition of the forest?</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58164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1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1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Abstraction-in your models mathematical or agent-based</a:t>
            </a:r>
          </a:p>
        </p:txBody>
      </p:sp>
      <p:sp>
        <p:nvSpPr>
          <p:cNvPr id="3" name="Content Placeholder 2"/>
          <p:cNvSpPr>
            <a:spLocks noGrp="1"/>
          </p:cNvSpPr>
          <p:nvPr>
            <p:ph idx="1"/>
          </p:nvPr>
        </p:nvSpPr>
        <p:spPr/>
        <p:txBody>
          <a:bodyPr/>
          <a:lstStyle/>
          <a:p>
            <a:r>
              <a:rPr lang="en-US" sz="3200" dirty="0"/>
              <a:t>Is it important for this project to have factually looking trees for us to know they are trees? </a:t>
            </a:r>
          </a:p>
          <a:p>
            <a:r>
              <a:rPr lang="en-US" sz="3200" dirty="0"/>
              <a:t>How could we show different aged trees?</a:t>
            </a:r>
          </a:p>
          <a:p>
            <a:r>
              <a:rPr lang="en-US" sz="3200" dirty="0"/>
              <a:t>How could we show the Mycorrhizal Network without making factually looking mushrooms?</a:t>
            </a:r>
          </a:p>
          <a:p>
            <a:endParaRPr lang="en-US" dirty="0"/>
          </a:p>
        </p:txBody>
      </p:sp>
    </p:spTree>
    <p:extLst>
      <p:ext uri="{BB962C8B-B14F-4D97-AF65-F5344CB8AC3E}">
        <p14:creationId xmlns:p14="http://schemas.microsoft.com/office/powerpoint/2010/main" val="394771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325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325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Network Problem? </a:t>
            </a:r>
            <a:br>
              <a:rPr lang="en-US" dirty="0"/>
            </a:br>
            <a:r>
              <a:rPr lang="en-US" sz="2000" dirty="0"/>
              <a:t>Hint: Traveling Salesman/School Route problem</a:t>
            </a:r>
            <a:endParaRPr lang="en-US" dirty="0"/>
          </a:p>
        </p:txBody>
      </p:sp>
      <p:sp>
        <p:nvSpPr>
          <p:cNvPr id="18" name="Rectangle 17"/>
          <p:cNvSpPr/>
          <p:nvPr/>
        </p:nvSpPr>
        <p:spPr>
          <a:xfrm>
            <a:off x="7672388" y="542926"/>
            <a:ext cx="1514475" cy="814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SCHOOL</a:t>
            </a:r>
          </a:p>
        </p:txBody>
      </p:sp>
      <p:sp>
        <p:nvSpPr>
          <p:cNvPr id="19" name="Oval 18"/>
          <p:cNvSpPr/>
          <p:nvPr/>
        </p:nvSpPr>
        <p:spPr>
          <a:xfrm>
            <a:off x="7129463" y="3414712"/>
            <a:ext cx="642937" cy="585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6196013" y="5581650"/>
            <a:ext cx="642937" cy="585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3881438" y="5095874"/>
            <a:ext cx="642937" cy="585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1419226" y="5162550"/>
            <a:ext cx="642937" cy="585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6743701" y="2014536"/>
            <a:ext cx="642937" cy="585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7681913" y="5324475"/>
            <a:ext cx="642937" cy="585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9234488" y="3333750"/>
            <a:ext cx="642937" cy="585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2909889" y="3367087"/>
            <a:ext cx="642937" cy="585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747713" y="6162674"/>
            <a:ext cx="642937" cy="585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3814763" y="1943099"/>
            <a:ext cx="642937" cy="585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298133" y="1724024"/>
            <a:ext cx="642937" cy="585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 name="Straight Connector 33"/>
          <p:cNvCxnSpPr>
            <a:stCxn id="26" idx="4"/>
            <a:endCxn id="19" idx="0"/>
          </p:cNvCxnSpPr>
          <p:nvPr/>
        </p:nvCxnSpPr>
        <p:spPr>
          <a:xfrm>
            <a:off x="7065170" y="2600323"/>
            <a:ext cx="385762" cy="8143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9" idx="6"/>
            <a:endCxn id="28" idx="2"/>
          </p:cNvCxnSpPr>
          <p:nvPr/>
        </p:nvCxnSpPr>
        <p:spPr>
          <a:xfrm flipV="1">
            <a:off x="7772400" y="3626644"/>
            <a:ext cx="1462088" cy="809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6" idx="7"/>
          </p:cNvCxnSpPr>
          <p:nvPr/>
        </p:nvCxnSpPr>
        <p:spPr>
          <a:xfrm flipV="1">
            <a:off x="7292482" y="1357313"/>
            <a:ext cx="651368" cy="743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28" idx="0"/>
          </p:cNvCxnSpPr>
          <p:nvPr/>
        </p:nvCxnSpPr>
        <p:spPr>
          <a:xfrm>
            <a:off x="8758238" y="1357313"/>
            <a:ext cx="797719" cy="1976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2" idx="6"/>
            <a:endCxn id="31" idx="2"/>
          </p:cNvCxnSpPr>
          <p:nvPr/>
        </p:nvCxnSpPr>
        <p:spPr>
          <a:xfrm>
            <a:off x="941070" y="2016918"/>
            <a:ext cx="2873693" cy="219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1" idx="4"/>
            <a:endCxn id="24" idx="0"/>
          </p:cNvCxnSpPr>
          <p:nvPr/>
        </p:nvCxnSpPr>
        <p:spPr>
          <a:xfrm>
            <a:off x="4136232" y="2528886"/>
            <a:ext cx="66675" cy="25669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25" idx="6"/>
            <a:endCxn id="24" idx="2"/>
          </p:cNvCxnSpPr>
          <p:nvPr/>
        </p:nvCxnSpPr>
        <p:spPr>
          <a:xfrm flipV="1">
            <a:off x="2062163" y="5388768"/>
            <a:ext cx="1819275" cy="666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1" idx="6"/>
            <a:endCxn id="18" idx="1"/>
          </p:cNvCxnSpPr>
          <p:nvPr/>
        </p:nvCxnSpPr>
        <p:spPr>
          <a:xfrm flipV="1">
            <a:off x="4457700" y="950120"/>
            <a:ext cx="3214688" cy="1285873"/>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26" idx="3"/>
            <a:endCxn id="24" idx="7"/>
          </p:cNvCxnSpPr>
          <p:nvPr/>
        </p:nvCxnSpPr>
        <p:spPr>
          <a:xfrm flipH="1">
            <a:off x="4430219" y="2514536"/>
            <a:ext cx="2407638" cy="2667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32" idx="4"/>
            <a:endCxn id="30" idx="0"/>
          </p:cNvCxnSpPr>
          <p:nvPr/>
        </p:nvCxnSpPr>
        <p:spPr>
          <a:xfrm>
            <a:off x="619602" y="2309811"/>
            <a:ext cx="449580" cy="3852863"/>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30" idx="6"/>
            <a:endCxn id="23" idx="2"/>
          </p:cNvCxnSpPr>
          <p:nvPr/>
        </p:nvCxnSpPr>
        <p:spPr>
          <a:xfrm flipV="1">
            <a:off x="1390650" y="5874544"/>
            <a:ext cx="4805363" cy="581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19" idx="3"/>
          </p:cNvCxnSpPr>
          <p:nvPr/>
        </p:nvCxnSpPr>
        <p:spPr>
          <a:xfrm flipH="1">
            <a:off x="6629400" y="3914712"/>
            <a:ext cx="594219" cy="1828863"/>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971550" y="5538786"/>
            <a:ext cx="2974182" cy="733427"/>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27" idx="7"/>
            <a:endCxn id="28" idx="3"/>
          </p:cNvCxnSpPr>
          <p:nvPr/>
        </p:nvCxnSpPr>
        <p:spPr>
          <a:xfrm flipV="1">
            <a:off x="8230694" y="3833750"/>
            <a:ext cx="1097950" cy="1576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23" idx="6"/>
            <a:endCxn id="27" idx="2"/>
          </p:cNvCxnSpPr>
          <p:nvPr/>
        </p:nvCxnSpPr>
        <p:spPr>
          <a:xfrm flipV="1">
            <a:off x="6838950" y="5617369"/>
            <a:ext cx="842963" cy="257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32" idx="5"/>
            <a:endCxn id="29" idx="1"/>
          </p:cNvCxnSpPr>
          <p:nvPr/>
        </p:nvCxnSpPr>
        <p:spPr>
          <a:xfrm>
            <a:off x="846914" y="2224024"/>
            <a:ext cx="2157131" cy="1228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25" idx="7"/>
            <a:endCxn id="29" idx="3"/>
          </p:cNvCxnSpPr>
          <p:nvPr/>
        </p:nvCxnSpPr>
        <p:spPr>
          <a:xfrm flipV="1">
            <a:off x="1968007" y="3867087"/>
            <a:ext cx="1036038" cy="1381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31" idx="6"/>
            <a:endCxn id="26" idx="2"/>
          </p:cNvCxnSpPr>
          <p:nvPr/>
        </p:nvCxnSpPr>
        <p:spPr>
          <a:xfrm>
            <a:off x="4457700" y="2235993"/>
            <a:ext cx="2286001"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3357563" y="2343150"/>
            <a:ext cx="642937" cy="1228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24" idx="6"/>
            <a:endCxn id="23" idx="1"/>
          </p:cNvCxnSpPr>
          <p:nvPr/>
        </p:nvCxnSpPr>
        <p:spPr>
          <a:xfrm>
            <a:off x="4524375" y="5388768"/>
            <a:ext cx="1765794" cy="278669"/>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19200" y="1539240"/>
            <a:ext cx="1859280" cy="369332"/>
          </a:xfrm>
          <a:prstGeom prst="rect">
            <a:avLst/>
          </a:prstGeom>
          <a:noFill/>
        </p:spPr>
        <p:txBody>
          <a:bodyPr wrap="square" rtlCol="0">
            <a:spAutoFit/>
          </a:bodyPr>
          <a:lstStyle/>
          <a:p>
            <a:r>
              <a:rPr lang="en-US" dirty="0"/>
              <a:t>Student 1</a:t>
            </a:r>
          </a:p>
        </p:txBody>
      </p:sp>
      <p:cxnSp>
        <p:nvCxnSpPr>
          <p:cNvPr id="11" name="Straight Arrow Connector 10"/>
          <p:cNvCxnSpPr>
            <a:stCxn id="32" idx="0"/>
          </p:cNvCxnSpPr>
          <p:nvPr/>
        </p:nvCxnSpPr>
        <p:spPr>
          <a:xfrm flipV="1">
            <a:off x="619602" y="1554480"/>
            <a:ext cx="553878" cy="169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2" name="Picture 11" descr="Shortly after, the guide announced that he had a sticker to give to ..."/>
          <p:cNvPicPr>
            <a:picLocks noChangeAspect="1"/>
          </p:cNvPicPr>
          <p:nvPr/>
        </p:nvPicPr>
        <p:blipFill>
          <a:blip r:embed="rId3"/>
          <a:stretch>
            <a:fillRect/>
          </a:stretch>
        </p:blipFill>
        <p:spPr>
          <a:xfrm>
            <a:off x="5207111" y="1417320"/>
            <a:ext cx="1147970" cy="905256"/>
          </a:xfrm>
          <a:prstGeom prst="rect">
            <a:avLst/>
          </a:prstGeom>
        </p:spPr>
      </p:pic>
    </p:spTree>
    <p:extLst>
      <p:ext uri="{BB962C8B-B14F-4D97-AF65-F5344CB8AC3E}">
        <p14:creationId xmlns:p14="http://schemas.microsoft.com/office/powerpoint/2010/main" val="25589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3"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1000" fill="hold"/>
                                        <p:tgtEl>
                                          <p:spTgt spid="12"/>
                                        </p:tgtEl>
                                        <p:attrNameLst>
                                          <p:attrName>ppt_x</p:attrName>
                                        </p:attrNameLst>
                                      </p:cBhvr>
                                      <p:tavLst>
                                        <p:tav tm="0">
                                          <p:val>
                                            <p:strVal val="1+#ppt_w/2"/>
                                          </p:val>
                                        </p:tav>
                                        <p:tav tm="100000">
                                          <p:val>
                                            <p:strVal val="#ppt_x"/>
                                          </p:val>
                                        </p:tav>
                                      </p:tavLst>
                                    </p:anim>
                                    <p:anim calcmode="lin" valueType="num">
                                      <p:cBhvr additive="base">
                                        <p:cTn id="15" dur="10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59" y="1824037"/>
            <a:ext cx="8596668" cy="2676526"/>
          </a:xfrm>
        </p:spPr>
        <p:txBody>
          <a:bodyPr>
            <a:normAutofit/>
          </a:bodyPr>
          <a:lstStyle/>
          <a:p>
            <a:pPr algn="ctr"/>
            <a:r>
              <a:rPr lang="en-US" sz="4400" dirty="0"/>
              <a:t>How did the authors see the Mycorrhiza Network as a Traveling Salesman Problem?</a:t>
            </a:r>
          </a:p>
        </p:txBody>
      </p:sp>
    </p:spTree>
    <p:extLst>
      <p:ext uri="{BB962C8B-B14F-4D97-AF65-F5344CB8AC3E}">
        <p14:creationId xmlns:p14="http://schemas.microsoft.com/office/powerpoint/2010/main" val="2666706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76729" y="176198"/>
            <a:ext cx="8229024" cy="724396"/>
          </a:xfrm>
        </p:spPr>
        <p:txBody>
          <a:bodyPr vert="horz" lIns="91440" tIns="12802" rIns="91440" bIns="45720" rtlCol="0" anchor="t">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en-GB" sz="1452" b="1" dirty="0"/>
              <a:t>Architecture of the wood‐wide web: </a:t>
            </a:r>
            <a:r>
              <a:rPr lang="en-GB" sz="1452" b="1" i="1" dirty="0"/>
              <a:t>Rhizopogon</a:t>
            </a:r>
            <a:r>
              <a:rPr lang="en-GB" sz="1452" b="1" dirty="0"/>
              <a:t> spp. genets link multiple Douglas‐fir cohorts</a:t>
            </a:r>
          </a:p>
        </p:txBody>
      </p:sp>
      <p:pic>
        <p:nvPicPr>
          <p:cNvPr id="2051" name="Picture 2"/>
          <p:cNvPicPr>
            <a:picLocks noChangeAspect="1" noChangeArrowheads="1"/>
          </p:cNvPicPr>
          <p:nvPr/>
        </p:nvPicPr>
        <p:blipFill>
          <a:blip r:embed="rId3" cstate="print"/>
          <a:srcRect/>
          <a:stretch>
            <a:fillRect/>
          </a:stretch>
        </p:blipFill>
        <p:spPr bwMode="auto">
          <a:xfrm>
            <a:off x="1100554" y="842963"/>
            <a:ext cx="6200359" cy="5256725"/>
          </a:xfrm>
          <a:prstGeom prst="rect">
            <a:avLst/>
          </a:prstGeom>
          <a:noFill/>
          <a:ln w="9525">
            <a:noFill/>
            <a:round/>
            <a:headEnd/>
            <a:tailEnd/>
          </a:ln>
        </p:spPr>
      </p:pic>
      <p:pic>
        <p:nvPicPr>
          <p:cNvPr id="2052" name="Picture 3"/>
          <p:cNvPicPr>
            <a:picLocks noChangeAspect="1" noChangeArrowheads="1"/>
          </p:cNvPicPr>
          <p:nvPr/>
        </p:nvPicPr>
        <p:blipFill>
          <a:blip r:embed="rId4" cstate="print"/>
          <a:srcRect/>
          <a:stretch>
            <a:fillRect/>
          </a:stretch>
        </p:blipFill>
        <p:spPr bwMode="auto">
          <a:xfrm>
            <a:off x="1523520" y="0"/>
            <a:ext cx="0" cy="0"/>
          </a:xfrm>
          <a:prstGeom prst="rect">
            <a:avLst/>
          </a:prstGeom>
          <a:noFill/>
          <a:ln w="9525">
            <a:noFill/>
            <a:round/>
            <a:headEnd/>
            <a:tailEnd/>
          </a:ln>
        </p:spPr>
      </p:pic>
      <p:sp>
        <p:nvSpPr>
          <p:cNvPr id="2053" name="Text Box 4"/>
          <p:cNvSpPr txBox="1">
            <a:spLocks noChangeArrowheads="1"/>
          </p:cNvSpPr>
          <p:nvPr/>
        </p:nvSpPr>
        <p:spPr bwMode="auto">
          <a:xfrm>
            <a:off x="1638733" y="6205612"/>
            <a:ext cx="6253136" cy="505493"/>
          </a:xfrm>
          <a:prstGeom prst="rect">
            <a:avLst/>
          </a:prstGeom>
          <a:noFill/>
          <a:ln w="9525">
            <a:noFill/>
            <a:round/>
            <a:headEnd/>
            <a:tailEnd/>
          </a:ln>
        </p:spPr>
        <p:txBody>
          <a:bodyPr lIns="81646" tIns="49625" rIns="81646" bIns="40823"/>
          <a:lstStyle/>
          <a:p>
            <a:pPr>
              <a:tabLst>
                <a:tab pos="656722" algn="l"/>
                <a:tab pos="1313444" algn="l"/>
                <a:tab pos="1970166" algn="l"/>
                <a:tab pos="2626888" algn="l"/>
                <a:tab pos="3283610" algn="l"/>
                <a:tab pos="3940332" algn="l"/>
                <a:tab pos="4597055" algn="l"/>
                <a:tab pos="5253777" algn="l"/>
                <a:tab pos="5910499" algn="l"/>
              </a:tabLst>
            </a:pPr>
            <a:r>
              <a:rPr lang="en-GB" sz="998" b="1" dirty="0">
                <a:solidFill>
                  <a:srgbClr val="000000"/>
                </a:solidFill>
              </a:rPr>
              <a:t>New Phytologist</a:t>
            </a:r>
            <a:r>
              <a:rPr lang="en-GB" sz="998" dirty="0">
                <a:solidFill>
                  <a:srgbClr val="000000"/>
                </a:solidFill>
              </a:rPr>
              <a:t/>
            </a:r>
            <a:br>
              <a:rPr lang="en-GB" sz="998" dirty="0">
                <a:solidFill>
                  <a:srgbClr val="000000"/>
                </a:solidFill>
              </a:rPr>
            </a:br>
            <a:r>
              <a:rPr lang="en-GB" sz="998" dirty="0">
                <a:solidFill>
                  <a:srgbClr val="000000"/>
                </a:solidFill>
                <a:hlinkClick r:id="rId5"/>
              </a:rPr>
              <a:t>Volume 185, Issue 2, </a:t>
            </a:r>
            <a:r>
              <a:rPr lang="en-GB" sz="998" dirty="0">
                <a:solidFill>
                  <a:srgbClr val="000000"/>
                </a:solidFill>
              </a:rPr>
              <a:t>pages 543-553, 29 OCT 2009 DOI: 10.1111/j.1469-8137.2009.03069.x</a:t>
            </a:r>
            <a:br>
              <a:rPr lang="en-GB" sz="998" dirty="0">
                <a:solidFill>
                  <a:srgbClr val="000000"/>
                </a:solidFill>
              </a:rPr>
            </a:br>
            <a:r>
              <a:rPr lang="en-GB" sz="998" dirty="0">
                <a:solidFill>
                  <a:srgbClr val="000000"/>
                </a:solidFill>
                <a:hlinkClick r:id="rId6"/>
              </a:rPr>
              <a:t>http://onlinelibrary.wiley.com/doi/10.1111/j.1469-8137.2009.03069.x/full#f1</a:t>
            </a:r>
          </a:p>
        </p:txBody>
      </p:sp>
    </p:spTree>
    <p:extLst>
      <p:ext uri="{BB962C8B-B14F-4D97-AF65-F5344CB8AC3E}">
        <p14:creationId xmlns:p14="http://schemas.microsoft.com/office/powerpoint/2010/main" val="25245103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217</TotalTime>
  <Words>699</Words>
  <Application>Microsoft Office PowerPoint</Application>
  <PresentationFormat>Widescreen</PresentationFormat>
  <Paragraphs>99</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REPORT WRITING</vt:lpstr>
      <vt:lpstr>Agenda</vt:lpstr>
      <vt:lpstr>An example of a FINAL PRESENTATION</vt:lpstr>
      <vt:lpstr> Let’s Pretend this video was a teams presentation at the Expo in April</vt:lpstr>
      <vt:lpstr>What questions was she asking in her “Project”?</vt:lpstr>
      <vt:lpstr>Abstraction-in your models mathematical or agent-based</vt:lpstr>
      <vt:lpstr>What is  a Network Problem?  Hint: Traveling Salesman/School Route problem</vt:lpstr>
      <vt:lpstr>How did the authors see the Mycorrhiza Network as a Traveling Salesman Problem?</vt:lpstr>
      <vt:lpstr>Architecture of the wood‐wide web: Rhizopogon spp. genets link multiple Douglas‐fir cohorts</vt:lpstr>
      <vt:lpstr>Architecture of the wood‐wide web: Rhizopogon spp. genets link multiple Douglas‐fir cohorts</vt:lpstr>
      <vt:lpstr>PowerPoint Presentation</vt:lpstr>
      <vt:lpstr>So how do we write a report  about this project?</vt:lpstr>
      <vt:lpstr>REPORT ELEMENTS</vt:lpstr>
      <vt:lpstr>Report Elements</vt:lpstr>
      <vt:lpstr>Report Elements</vt:lpstr>
      <vt:lpstr>Report Elements</vt:lpstr>
      <vt:lpstr>Report Elements</vt:lpstr>
      <vt:lpstr>Report Elements</vt:lpstr>
      <vt:lpstr>Report Writing Activity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WRITING</dc:title>
  <dc:creator>Patty Meyer</dc:creator>
  <cp:lastModifiedBy>Kratzer, David H</cp:lastModifiedBy>
  <cp:revision>19</cp:revision>
  <dcterms:created xsi:type="dcterms:W3CDTF">2016-08-23T18:02:29Z</dcterms:created>
  <dcterms:modified xsi:type="dcterms:W3CDTF">2016-09-20T21:29:01Z</dcterms:modified>
</cp:coreProperties>
</file>