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tags/tag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63" r:id="rId4"/>
    <p:sldId id="258" r:id="rId5"/>
    <p:sldId id="261" r:id="rId6"/>
    <p:sldId id="262" r:id="rId7"/>
    <p:sldId id="277" r:id="rId8"/>
    <p:sldId id="267" r:id="rId9"/>
    <p:sldId id="287" r:id="rId10"/>
    <p:sldId id="271" r:id="rId11"/>
    <p:sldId id="274" r:id="rId12"/>
    <p:sldId id="286" r:id="rId13"/>
    <p:sldId id="284" r:id="rId14"/>
    <p:sldId id="280" r:id="rId15"/>
    <p:sldId id="279" r:id="rId16"/>
    <p:sldId id="281" r:id="rId17"/>
    <p:sldId id="282" r:id="rId18"/>
    <p:sldId id="283" r:id="rId19"/>
    <p:sldId id="288" r:id="rId20"/>
    <p:sldId id="298" r:id="rId21"/>
    <p:sldId id="297" r:id="rId22"/>
    <p:sldId id="307" r:id="rId23"/>
    <p:sldId id="289" r:id="rId24"/>
    <p:sldId id="294" r:id="rId25"/>
    <p:sldId id="291" r:id="rId26"/>
    <p:sldId id="301" r:id="rId27"/>
    <p:sldId id="306" r:id="rId28"/>
    <p:sldId id="302" r:id="rId29"/>
    <p:sldId id="303" r:id="rId30"/>
    <p:sldId id="304" r:id="rId31"/>
    <p:sldId id="290" r:id="rId32"/>
    <p:sldId id="295" r:id="rId33"/>
    <p:sldId id="296" r:id="rId34"/>
    <p:sldId id="30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8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3" autoAdjust="0"/>
    <p:restoredTop sz="94434" autoAdjust="0"/>
  </p:normalViewPr>
  <p:slideViewPr>
    <p:cSldViewPr snapToGrid="0">
      <p:cViewPr varScale="1">
        <p:scale>
          <a:sx n="41" d="100"/>
          <a:sy n="41" d="100"/>
        </p:scale>
        <p:origin x="1086"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76"/>
    </p:cViewPr>
  </p:sorterViewPr>
  <p:notesViewPr>
    <p:cSldViewPr snapToGrid="0">
      <p:cViewPr varScale="1">
        <p:scale>
          <a:sx n="34" d="100"/>
          <a:sy n="34" d="100"/>
        </p:scale>
        <p:origin x="229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82740-A6AC-43FE-AC13-F4D1663A8C51}" type="datetimeFigureOut">
              <a:rPr lang="en-US" smtClean="0"/>
              <a:t>10/8/2014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BA9AC2-4554-4581-ACB7-D7520FF721C7}" type="slidenum">
              <a:rPr lang="en-US" smtClean="0"/>
              <a:t>‹#›</a:t>
            </a:fld>
            <a:endParaRPr lang="en-US" dirty="0"/>
          </a:p>
        </p:txBody>
      </p:sp>
    </p:spTree>
    <p:extLst>
      <p:ext uri="{BB962C8B-B14F-4D97-AF65-F5344CB8AC3E}">
        <p14:creationId xmlns:p14="http://schemas.microsoft.com/office/powerpoint/2010/main" val="114396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A9AC2-4554-4581-ACB7-D7520FF721C7}" type="slidenum">
              <a:rPr lang="en-US" smtClean="0"/>
              <a:t>1</a:t>
            </a:fld>
            <a:endParaRPr lang="en-US" dirty="0"/>
          </a:p>
        </p:txBody>
      </p:sp>
    </p:spTree>
    <p:extLst>
      <p:ext uri="{BB962C8B-B14F-4D97-AF65-F5344CB8AC3E}">
        <p14:creationId xmlns:p14="http://schemas.microsoft.com/office/powerpoint/2010/main" val="2862482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What are these? (stick figures)</a:t>
            </a:r>
          </a:p>
          <a:p>
            <a:r>
              <a:rPr lang="en-US" sz="1800" dirty="0" smtClean="0"/>
              <a:t>How can you tell gender? What items give you the information.</a:t>
            </a:r>
          </a:p>
          <a:p>
            <a:r>
              <a:rPr lang="en-US" sz="1800" dirty="0" smtClean="0"/>
              <a:t>Does an arm look like a real life one? It is abstracted.</a:t>
            </a:r>
          </a:p>
          <a:p>
            <a:r>
              <a:rPr lang="en-US" sz="1800" dirty="0" smtClean="0"/>
              <a:t>Are all heads perfectly round? Does it matter for this purpose? Will it change what we are trying to say?</a:t>
            </a:r>
            <a:endParaRPr lang="en-US" sz="1800" dirty="0"/>
          </a:p>
          <a:p>
            <a:r>
              <a:rPr lang="en-US" sz="1800" dirty="0" smtClean="0"/>
              <a:t>You get the idea without the details and that is what we want to do with our models.</a:t>
            </a:r>
            <a:endParaRPr lang="en-US" sz="1800" dirty="0"/>
          </a:p>
        </p:txBody>
      </p:sp>
      <p:sp>
        <p:nvSpPr>
          <p:cNvPr id="4" name="Slide Number Placeholder 3"/>
          <p:cNvSpPr>
            <a:spLocks noGrp="1"/>
          </p:cNvSpPr>
          <p:nvPr>
            <p:ph type="sldNum" sz="quarter" idx="10"/>
          </p:nvPr>
        </p:nvSpPr>
        <p:spPr/>
        <p:txBody>
          <a:bodyPr/>
          <a:lstStyle/>
          <a:p>
            <a:fld id="{31BA9AC2-4554-4581-ACB7-D7520FF721C7}" type="slidenum">
              <a:rPr lang="en-US" smtClean="0"/>
              <a:t>13</a:t>
            </a:fld>
            <a:endParaRPr lang="en-US" dirty="0"/>
          </a:p>
        </p:txBody>
      </p:sp>
    </p:spTree>
    <p:extLst>
      <p:ext uri="{BB962C8B-B14F-4D97-AF65-F5344CB8AC3E}">
        <p14:creationId xmlns:p14="http://schemas.microsoft.com/office/powerpoint/2010/main" val="2038723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Algebra is a language of representing the unknown. We use a letter to abstract whatever we choose it to represent. </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14</a:t>
            </a:fld>
            <a:endParaRPr lang="en-US" dirty="0"/>
          </a:p>
        </p:txBody>
      </p:sp>
    </p:spTree>
    <p:extLst>
      <p:ext uri="{BB962C8B-B14F-4D97-AF65-F5344CB8AC3E}">
        <p14:creationId xmlns:p14="http://schemas.microsoft.com/office/powerpoint/2010/main" val="1455055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Have kids brainstorm other words that are abstract. They can mean what the writer wants the audience to feel it is. </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16</a:t>
            </a:fld>
            <a:endParaRPr lang="en-US" dirty="0"/>
          </a:p>
        </p:txBody>
      </p:sp>
    </p:spTree>
    <p:extLst>
      <p:ext uri="{BB962C8B-B14F-4D97-AF65-F5344CB8AC3E}">
        <p14:creationId xmlns:p14="http://schemas.microsoft.com/office/powerpoint/2010/main" val="3817551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a:xfrm>
            <a:off x="685800" y="4400550"/>
            <a:ext cx="5486400" cy="4438650"/>
          </a:xfrm>
        </p:spPr>
        <p:txBody>
          <a:bodyPr/>
          <a:lstStyle/>
          <a:p>
            <a:r>
              <a:rPr lang="en-US" sz="1800" dirty="0" smtClean="0"/>
              <a:t>Downsize slideshow</a:t>
            </a:r>
          </a:p>
          <a:p>
            <a:r>
              <a:rPr lang="en-US" sz="1800" dirty="0" smtClean="0"/>
              <a:t>Open </a:t>
            </a:r>
            <a:r>
              <a:rPr lang="en-US" sz="1800" dirty="0" err="1" smtClean="0"/>
              <a:t>Netlogo</a:t>
            </a:r>
            <a:endParaRPr lang="en-US" sz="1800" dirty="0" smtClean="0"/>
          </a:p>
          <a:p>
            <a:r>
              <a:rPr lang="en-US" sz="1800" dirty="0" smtClean="0"/>
              <a:t>Should have it open to Models Library</a:t>
            </a:r>
          </a:p>
          <a:p>
            <a:r>
              <a:rPr lang="en-US" sz="1800" dirty="0" smtClean="0"/>
              <a:t>MODEL ! BEAGLE/ Evolution</a:t>
            </a:r>
            <a:r>
              <a:rPr lang="en-US" sz="1800" dirty="0"/>
              <a:t>/</a:t>
            </a:r>
            <a:r>
              <a:rPr lang="en-US" sz="1800" dirty="0" smtClean="0"/>
              <a:t>Bug </a:t>
            </a:r>
            <a:r>
              <a:rPr lang="en-US" sz="1800" dirty="0"/>
              <a:t>Hunt </a:t>
            </a:r>
            <a:r>
              <a:rPr lang="en-US" sz="1800" dirty="0" smtClean="0"/>
              <a:t>Speeds</a:t>
            </a:r>
          </a:p>
          <a:p>
            <a:pPr lvl="0"/>
            <a:r>
              <a:rPr lang="en-US" sz="1800" dirty="0" smtClean="0"/>
              <a:t>Questions: </a:t>
            </a:r>
          </a:p>
          <a:p>
            <a:pPr lvl="0"/>
            <a:r>
              <a:rPr lang="en-US" sz="1800" dirty="0" smtClean="0"/>
              <a:t>Good </a:t>
            </a:r>
            <a:r>
              <a:rPr lang="en-US" sz="1800" dirty="0"/>
              <a:t>one to show that to rep diff bugs don’t need a fully detailed bug agent</a:t>
            </a:r>
            <a:r>
              <a:rPr lang="en-US" sz="1800" dirty="0" smtClean="0"/>
              <a:t>.</a:t>
            </a:r>
          </a:p>
          <a:p>
            <a:pPr lvl="0"/>
            <a:r>
              <a:rPr lang="en-US" sz="1800" dirty="0" smtClean="0"/>
              <a:t>Can </a:t>
            </a:r>
            <a:r>
              <a:rPr lang="en-US" sz="1800" dirty="0"/>
              <a:t>use color to rep diff types. </a:t>
            </a:r>
          </a:p>
          <a:p>
            <a:pPr lvl="0"/>
            <a:r>
              <a:rPr lang="en-US" sz="1800" dirty="0"/>
              <a:t>What does speed represent? – may not be </a:t>
            </a:r>
            <a:r>
              <a:rPr lang="en-US" sz="1800" dirty="0" smtClean="0"/>
              <a:t>speed, as speed just allows the prey to catch bug faster/slower. What may be abstracted is that the bugs are bigger or have a larger energy component or their food source is not available, etc. </a:t>
            </a:r>
          </a:p>
          <a:p>
            <a:pPr lvl="0"/>
            <a:r>
              <a:rPr lang="en-US" sz="1800" dirty="0" smtClean="0"/>
              <a:t>MODEL @ </a:t>
            </a:r>
            <a:r>
              <a:rPr lang="en-US" sz="1800" dirty="0" err="1" smtClean="0"/>
              <a:t>NetLogo</a:t>
            </a:r>
            <a:r>
              <a:rPr lang="en-US" sz="1800" dirty="0" smtClean="0"/>
              <a:t> Lib/Biology/Slime</a:t>
            </a:r>
          </a:p>
          <a:p>
            <a:pPr lvl="0"/>
            <a:r>
              <a:rPr lang="en-US" sz="1800" dirty="0"/>
              <a:t>Example of how a model can change how scientists think.</a:t>
            </a:r>
          </a:p>
          <a:p>
            <a:pPr lvl="0"/>
            <a:r>
              <a:rPr lang="en-US" sz="1800" dirty="0"/>
              <a:t>This model assumes that the slime cells “sniff” pheromones either forward/left/right or a total of 180 degrees? Is that realistic? Can they “sniff” in a full circle of themselves? Does there behavior change?</a:t>
            </a:r>
          </a:p>
          <a:p>
            <a:pPr lvl="0"/>
            <a:r>
              <a:rPr lang="en-US" sz="1800" dirty="0"/>
              <a:t>What would give us data in this model? Could you draw conclusions from it?</a:t>
            </a:r>
          </a:p>
          <a:p>
            <a:pPr lvl="0"/>
            <a:r>
              <a:rPr lang="en-US" sz="1800" dirty="0"/>
              <a:t>one? What would you do to make it simpler?</a:t>
            </a:r>
          </a:p>
          <a:p>
            <a:pPr lvl="0"/>
            <a:endParaRPr lang="en-US" sz="1800" dirty="0"/>
          </a:p>
          <a:p>
            <a:endParaRPr lang="en-US" sz="1800" dirty="0"/>
          </a:p>
        </p:txBody>
      </p:sp>
      <p:sp>
        <p:nvSpPr>
          <p:cNvPr id="4" name="Slide Number Placeholder 3"/>
          <p:cNvSpPr>
            <a:spLocks noGrp="1"/>
          </p:cNvSpPr>
          <p:nvPr>
            <p:ph type="sldNum" sz="quarter" idx="10"/>
          </p:nvPr>
        </p:nvSpPr>
        <p:spPr/>
        <p:txBody>
          <a:bodyPr/>
          <a:lstStyle/>
          <a:p>
            <a:fld id="{31BA9AC2-4554-4581-ACB7-D7520FF721C7}" type="slidenum">
              <a:rPr lang="en-US" smtClean="0"/>
              <a:t>19</a:t>
            </a:fld>
            <a:endParaRPr lang="en-US" dirty="0"/>
          </a:p>
        </p:txBody>
      </p:sp>
    </p:spTree>
    <p:extLst>
      <p:ext uri="{BB962C8B-B14F-4D97-AF65-F5344CB8AC3E}">
        <p14:creationId xmlns:p14="http://schemas.microsoft.com/office/powerpoint/2010/main" val="3028868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If enough kids have the app POLL EVERYWHERE then use the next two slides to ask kids for opinions. On the next screen they will show up on the screen live.</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20</a:t>
            </a:fld>
            <a:endParaRPr lang="en-US" dirty="0"/>
          </a:p>
        </p:txBody>
      </p:sp>
    </p:spTree>
    <p:extLst>
      <p:ext uri="{BB962C8B-B14F-4D97-AF65-F5344CB8AC3E}">
        <p14:creationId xmlns:p14="http://schemas.microsoft.com/office/powerpoint/2010/main" val="3519611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custDataLst>
              <p:tags r:id="rId1"/>
            </p:custDataLst>
          </p:nvPr>
        </p:nvSpPr>
        <p:spPr/>
        <p:txBody>
          <a:bodyPr/>
          <a:lstStyle/>
          <a:p>
            <a:r>
              <a:rPr lang="en-US" dirty="0" smtClean="0"/>
              <a:t>What do you think?
http://www.polleverywhere.com/free_text_polls/JuNPV3z3PjvRQgx</a:t>
            </a:r>
          </a:p>
        </p:txBody>
      </p:sp>
      <p:sp>
        <p:nvSpPr>
          <p:cNvPr id="4" name="Slide Number Placeholder 3"/>
          <p:cNvSpPr>
            <a:spLocks noGrp="1"/>
          </p:cNvSpPr>
          <p:nvPr>
            <p:ph type="sldNum" sz="quarter" idx="10"/>
          </p:nvPr>
        </p:nvSpPr>
        <p:spPr/>
        <p:txBody>
          <a:bodyPr/>
          <a:lstStyle/>
          <a:p>
            <a:fld id="{1C4BCB7D-BF4E-1446-AA25-7CBBEE977063}" type="slidenum">
              <a:rPr lang="en-US" smtClean="0"/>
              <a:t>21</a:t>
            </a:fld>
            <a:endParaRPr lang="en-US" dirty="0"/>
          </a:p>
        </p:txBody>
      </p:sp>
    </p:spTree>
    <p:extLst>
      <p:ext uri="{BB962C8B-B14F-4D97-AF65-F5344CB8AC3E}">
        <p14:creationId xmlns:p14="http://schemas.microsoft.com/office/powerpoint/2010/main" val="3924928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This page is meant for discussion or elaboration by the presenter</a:t>
            </a:r>
          </a:p>
          <a:p>
            <a:endParaRPr lang="en-US" sz="2000" dirty="0"/>
          </a:p>
          <a:p>
            <a:r>
              <a:rPr lang="en-US" sz="2000" dirty="0" smtClean="0"/>
              <a:t>You may need to explain assumptions, variables, etc. </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22</a:t>
            </a:fld>
            <a:endParaRPr lang="en-US" dirty="0"/>
          </a:p>
        </p:txBody>
      </p:sp>
    </p:spTree>
    <p:extLst>
      <p:ext uri="{BB962C8B-B14F-4D97-AF65-F5344CB8AC3E}">
        <p14:creationId xmlns:p14="http://schemas.microsoft.com/office/powerpoint/2010/main" val="1383169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23</a:t>
            </a:fld>
            <a:endParaRPr lang="en-US" dirty="0"/>
          </a:p>
        </p:txBody>
      </p:sp>
    </p:spTree>
    <p:extLst>
      <p:ext uri="{BB962C8B-B14F-4D97-AF65-F5344CB8AC3E}">
        <p14:creationId xmlns:p14="http://schemas.microsoft.com/office/powerpoint/2010/main" val="3763514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What information have they given us?</a:t>
            </a:r>
          </a:p>
          <a:p>
            <a:r>
              <a:rPr lang="en-US" sz="2000" dirty="0" smtClean="0"/>
              <a:t>What are they saying?</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28</a:t>
            </a:fld>
            <a:endParaRPr lang="en-US" dirty="0"/>
          </a:p>
        </p:txBody>
      </p:sp>
    </p:spTree>
    <p:extLst>
      <p:ext uri="{BB962C8B-B14F-4D97-AF65-F5344CB8AC3E}">
        <p14:creationId xmlns:p14="http://schemas.microsoft.com/office/powerpoint/2010/main" val="20503167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2000" dirty="0" smtClean="0"/>
              <a:t>What is their problem they hope to solve?</a:t>
            </a:r>
          </a:p>
          <a:p>
            <a:r>
              <a:rPr lang="en-US" sz="2000" dirty="0" smtClean="0"/>
              <a:t>How can they do this? </a:t>
            </a:r>
          </a:p>
          <a:p>
            <a:r>
              <a:rPr lang="en-US" sz="2000" dirty="0" smtClean="0"/>
              <a:t>What will they measure ( restlessness?)</a:t>
            </a:r>
            <a:endParaRPr lang="en-US" sz="2000" dirty="0"/>
          </a:p>
          <a:p>
            <a:r>
              <a:rPr lang="en-US" sz="2000" dirty="0" smtClean="0"/>
              <a:t>Is a model a good way to solve this problem?</a:t>
            </a:r>
          </a:p>
          <a:p>
            <a:r>
              <a:rPr lang="en-US" sz="2000" dirty="0" smtClean="0"/>
              <a:t>What more information do they need?</a:t>
            </a:r>
          </a:p>
          <a:p>
            <a:r>
              <a:rPr lang="en-US" sz="2000" dirty="0" smtClean="0"/>
              <a:t>What assumptions will they need to make?</a:t>
            </a:r>
          </a:p>
          <a:p>
            <a:r>
              <a:rPr lang="en-US" sz="2000" dirty="0" smtClean="0"/>
              <a:t>What agents would you use?</a:t>
            </a:r>
          </a:p>
          <a:p>
            <a:r>
              <a:rPr lang="en-US" sz="2000" dirty="0" smtClean="0"/>
              <a:t>What mentors could they use?</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31</a:t>
            </a:fld>
            <a:endParaRPr lang="en-US" dirty="0"/>
          </a:p>
        </p:txBody>
      </p:sp>
    </p:spTree>
    <p:extLst>
      <p:ext uri="{BB962C8B-B14F-4D97-AF65-F5344CB8AC3E}">
        <p14:creationId xmlns:p14="http://schemas.microsoft.com/office/powerpoint/2010/main" val="439114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600" dirty="0" smtClean="0"/>
              <a:t>Point out that the original picture has characteristics that the artist perceives as standing out.  He then draws them with greater size. He abstracts what he feels are the recognizable traits of the individual and makes them overemphasized. </a:t>
            </a:r>
            <a:endParaRPr lang="en-US" sz="1600" dirty="0"/>
          </a:p>
        </p:txBody>
      </p:sp>
      <p:sp>
        <p:nvSpPr>
          <p:cNvPr id="4" name="Slide Number Placeholder 3"/>
          <p:cNvSpPr>
            <a:spLocks noGrp="1"/>
          </p:cNvSpPr>
          <p:nvPr>
            <p:ph type="sldNum" sz="quarter" idx="10"/>
          </p:nvPr>
        </p:nvSpPr>
        <p:spPr/>
        <p:txBody>
          <a:bodyPr/>
          <a:lstStyle/>
          <a:p>
            <a:fld id="{31BA9AC2-4554-4581-ACB7-D7520FF721C7}" type="slidenum">
              <a:rPr lang="en-US" smtClean="0"/>
              <a:t>4</a:t>
            </a:fld>
            <a:endParaRPr lang="en-US" dirty="0"/>
          </a:p>
        </p:txBody>
      </p:sp>
    </p:spTree>
    <p:extLst>
      <p:ext uri="{BB962C8B-B14F-4D97-AF65-F5344CB8AC3E}">
        <p14:creationId xmlns:p14="http://schemas.microsoft.com/office/powerpoint/2010/main" val="275061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audience see if they say these. Prompt if needed.</a:t>
            </a:r>
          </a:p>
          <a:p>
            <a:r>
              <a:rPr lang="en-US" sz="1800" dirty="0" smtClean="0"/>
              <a:t>Possible Answers: hair, mustache, nose </a:t>
            </a:r>
          </a:p>
        </p:txBody>
      </p:sp>
      <p:sp>
        <p:nvSpPr>
          <p:cNvPr id="4" name="Slide Number Placeholder 3"/>
          <p:cNvSpPr>
            <a:spLocks noGrp="1"/>
          </p:cNvSpPr>
          <p:nvPr>
            <p:ph type="sldNum" sz="quarter" idx="10"/>
          </p:nvPr>
        </p:nvSpPr>
        <p:spPr/>
        <p:txBody>
          <a:bodyPr/>
          <a:lstStyle/>
          <a:p>
            <a:fld id="{31BA9AC2-4554-4581-ACB7-D7520FF721C7}" type="slidenum">
              <a:rPr lang="en-US" smtClean="0"/>
              <a:t>5</a:t>
            </a:fld>
            <a:endParaRPr lang="en-US" dirty="0"/>
          </a:p>
        </p:txBody>
      </p:sp>
    </p:spTree>
    <p:extLst>
      <p:ext uri="{BB962C8B-B14F-4D97-AF65-F5344CB8AC3E}">
        <p14:creationId xmlns:p14="http://schemas.microsoft.com/office/powerpoint/2010/main" val="1391289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Audience, prompt if needed.</a:t>
            </a:r>
          </a:p>
          <a:p>
            <a:r>
              <a:rPr lang="en-US" sz="1800" dirty="0"/>
              <a:t>Possible Answers: </a:t>
            </a:r>
            <a:r>
              <a:rPr lang="en-US" sz="1800" dirty="0" smtClean="0"/>
              <a:t>Teeth</a:t>
            </a:r>
          </a:p>
        </p:txBody>
      </p:sp>
      <p:sp>
        <p:nvSpPr>
          <p:cNvPr id="4" name="Slide Number Placeholder 3"/>
          <p:cNvSpPr>
            <a:spLocks noGrp="1"/>
          </p:cNvSpPr>
          <p:nvPr>
            <p:ph type="sldNum" sz="quarter" idx="10"/>
          </p:nvPr>
        </p:nvSpPr>
        <p:spPr/>
        <p:txBody>
          <a:bodyPr/>
          <a:lstStyle/>
          <a:p>
            <a:fld id="{31BA9AC2-4554-4581-ACB7-D7520FF721C7}" type="slidenum">
              <a:rPr lang="en-US" smtClean="0"/>
              <a:t>6</a:t>
            </a:fld>
            <a:endParaRPr lang="en-US" dirty="0"/>
          </a:p>
        </p:txBody>
      </p:sp>
    </p:spTree>
    <p:extLst>
      <p:ext uri="{BB962C8B-B14F-4D97-AF65-F5344CB8AC3E}">
        <p14:creationId xmlns:p14="http://schemas.microsoft.com/office/powerpoint/2010/main" val="95764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audience, prompt if needed.</a:t>
            </a:r>
          </a:p>
          <a:p>
            <a:r>
              <a:rPr lang="en-US" sz="1800" dirty="0"/>
              <a:t>Possible </a:t>
            </a:r>
            <a:r>
              <a:rPr lang="en-US" sz="1800" dirty="0" smtClean="0"/>
              <a:t>Answers: eyes, stare, hanging hair</a:t>
            </a:r>
            <a:endParaRPr lang="en-US" sz="1800" dirty="0"/>
          </a:p>
        </p:txBody>
      </p:sp>
      <p:sp>
        <p:nvSpPr>
          <p:cNvPr id="4" name="Slide Number Placeholder 3"/>
          <p:cNvSpPr>
            <a:spLocks noGrp="1"/>
          </p:cNvSpPr>
          <p:nvPr>
            <p:ph type="sldNum" sz="quarter" idx="10"/>
          </p:nvPr>
        </p:nvSpPr>
        <p:spPr/>
        <p:txBody>
          <a:bodyPr/>
          <a:lstStyle/>
          <a:p>
            <a:fld id="{31BA9AC2-4554-4581-ACB7-D7520FF721C7}" type="slidenum">
              <a:rPr lang="en-US" smtClean="0"/>
              <a:t>7</a:t>
            </a:fld>
            <a:endParaRPr lang="en-US" dirty="0"/>
          </a:p>
        </p:txBody>
      </p:sp>
    </p:spTree>
    <p:extLst>
      <p:ext uri="{BB962C8B-B14F-4D97-AF65-F5344CB8AC3E}">
        <p14:creationId xmlns:p14="http://schemas.microsoft.com/office/powerpoint/2010/main" val="1054153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Everywhere, prompt if needed</a:t>
            </a:r>
          </a:p>
          <a:p>
            <a:r>
              <a:rPr lang="en-US" sz="1800" dirty="0"/>
              <a:t>Possible Answers: </a:t>
            </a:r>
            <a:r>
              <a:rPr lang="en-US" sz="1800" dirty="0" smtClean="0"/>
              <a:t>Nose, chin</a:t>
            </a:r>
            <a:endParaRPr lang="en-US" sz="1800" dirty="0"/>
          </a:p>
        </p:txBody>
      </p:sp>
      <p:sp>
        <p:nvSpPr>
          <p:cNvPr id="4" name="Slide Number Placeholder 3"/>
          <p:cNvSpPr>
            <a:spLocks noGrp="1"/>
          </p:cNvSpPr>
          <p:nvPr>
            <p:ph type="sldNum" sz="quarter" idx="10"/>
          </p:nvPr>
        </p:nvSpPr>
        <p:spPr/>
        <p:txBody>
          <a:bodyPr/>
          <a:lstStyle/>
          <a:p>
            <a:fld id="{31BA9AC2-4554-4581-ACB7-D7520FF721C7}" type="slidenum">
              <a:rPr lang="en-US" smtClean="0"/>
              <a:t>8</a:t>
            </a:fld>
            <a:endParaRPr lang="en-US" dirty="0"/>
          </a:p>
        </p:txBody>
      </p:sp>
    </p:spTree>
    <p:extLst>
      <p:ext uri="{BB962C8B-B14F-4D97-AF65-F5344CB8AC3E}">
        <p14:creationId xmlns:p14="http://schemas.microsoft.com/office/powerpoint/2010/main" val="1412318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Audience, prompt</a:t>
            </a:r>
          </a:p>
          <a:p>
            <a:r>
              <a:rPr lang="en-US" sz="1800" dirty="0" smtClean="0"/>
              <a:t>Possible answers: Cheekbones, stare</a:t>
            </a:r>
          </a:p>
        </p:txBody>
      </p:sp>
      <p:sp>
        <p:nvSpPr>
          <p:cNvPr id="4" name="Slide Number Placeholder 3"/>
          <p:cNvSpPr>
            <a:spLocks noGrp="1"/>
          </p:cNvSpPr>
          <p:nvPr>
            <p:ph type="sldNum" sz="quarter" idx="10"/>
          </p:nvPr>
        </p:nvSpPr>
        <p:spPr/>
        <p:txBody>
          <a:bodyPr/>
          <a:lstStyle/>
          <a:p>
            <a:fld id="{31BA9AC2-4554-4581-ACB7-D7520FF721C7}" type="slidenum">
              <a:rPr lang="en-US" smtClean="0"/>
              <a:t>9</a:t>
            </a:fld>
            <a:endParaRPr lang="en-US" dirty="0"/>
          </a:p>
        </p:txBody>
      </p:sp>
    </p:spTree>
    <p:extLst>
      <p:ext uri="{BB962C8B-B14F-4D97-AF65-F5344CB8AC3E}">
        <p14:creationId xmlns:p14="http://schemas.microsoft.com/office/powerpoint/2010/main" val="222070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800" dirty="0" smtClean="0"/>
              <a:t>Poll Everyone, prompt</a:t>
            </a:r>
          </a:p>
          <a:p>
            <a:r>
              <a:rPr lang="en-US" sz="1800" dirty="0"/>
              <a:t>Possible Answers: </a:t>
            </a:r>
            <a:r>
              <a:rPr lang="en-US" sz="1800" dirty="0" smtClean="0"/>
              <a:t>lip/sneer, hair</a:t>
            </a:r>
            <a:endParaRPr lang="en-US" sz="1800" dirty="0"/>
          </a:p>
        </p:txBody>
      </p:sp>
      <p:sp>
        <p:nvSpPr>
          <p:cNvPr id="4" name="Slide Number Placeholder 3"/>
          <p:cNvSpPr>
            <a:spLocks noGrp="1"/>
          </p:cNvSpPr>
          <p:nvPr>
            <p:ph type="sldNum" sz="quarter" idx="10"/>
          </p:nvPr>
        </p:nvSpPr>
        <p:spPr/>
        <p:txBody>
          <a:bodyPr/>
          <a:lstStyle/>
          <a:p>
            <a:fld id="{31BA9AC2-4554-4581-ACB7-D7520FF721C7}" type="slidenum">
              <a:rPr lang="en-US" smtClean="0"/>
              <a:t>10</a:t>
            </a:fld>
            <a:endParaRPr lang="en-US" dirty="0"/>
          </a:p>
        </p:txBody>
      </p:sp>
    </p:spTree>
    <p:extLst>
      <p:ext uri="{BB962C8B-B14F-4D97-AF65-F5344CB8AC3E}">
        <p14:creationId xmlns:p14="http://schemas.microsoft.com/office/powerpoint/2010/main" val="3366628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algn="ctr"/>
            <a:r>
              <a:rPr lang="en-US" sz="2000" dirty="0" smtClean="0"/>
              <a:t>Picture shows eyes arms and hair abstracted/</a:t>
            </a:r>
            <a:r>
              <a:rPr lang="en-US" sz="2000" dirty="0" err="1" smtClean="0"/>
              <a:t>simplier</a:t>
            </a:r>
            <a:r>
              <a:rPr lang="en-US" sz="2000" dirty="0" smtClean="0"/>
              <a:t> than original model. They are abstracted, but are still eyes, etc.</a:t>
            </a:r>
            <a:endParaRPr lang="en-US" sz="2000" dirty="0"/>
          </a:p>
        </p:txBody>
      </p:sp>
      <p:sp>
        <p:nvSpPr>
          <p:cNvPr id="4" name="Slide Number Placeholder 3"/>
          <p:cNvSpPr>
            <a:spLocks noGrp="1"/>
          </p:cNvSpPr>
          <p:nvPr>
            <p:ph type="sldNum" sz="quarter" idx="10"/>
          </p:nvPr>
        </p:nvSpPr>
        <p:spPr/>
        <p:txBody>
          <a:bodyPr/>
          <a:lstStyle/>
          <a:p>
            <a:fld id="{31BA9AC2-4554-4581-ACB7-D7520FF721C7}" type="slidenum">
              <a:rPr lang="en-US" smtClean="0"/>
              <a:t>12</a:t>
            </a:fld>
            <a:endParaRPr lang="en-US" dirty="0"/>
          </a:p>
        </p:txBody>
      </p:sp>
    </p:spTree>
    <p:extLst>
      <p:ext uri="{BB962C8B-B14F-4D97-AF65-F5344CB8AC3E}">
        <p14:creationId xmlns:p14="http://schemas.microsoft.com/office/powerpoint/2010/main" val="7290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196740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301753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1653019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258279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1896368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691311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171918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273623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308789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330473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9A0C2D-7352-4CBB-A2C0-CB99EC2D9E9C}" type="datetimeFigureOut">
              <a:rPr lang="en-US" smtClean="0"/>
              <a:t>10/8/2014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9F2BAF-4C31-4814-9BA5-62DAD5F31ABA}" type="slidenum">
              <a:rPr lang="en-US" smtClean="0"/>
              <a:t>‹#›</a:t>
            </a:fld>
            <a:endParaRPr lang="en-US" dirty="0"/>
          </a:p>
        </p:txBody>
      </p:sp>
    </p:spTree>
    <p:extLst>
      <p:ext uri="{BB962C8B-B14F-4D97-AF65-F5344CB8AC3E}">
        <p14:creationId xmlns:p14="http://schemas.microsoft.com/office/powerpoint/2010/main" val="175976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A0C2D-7352-4CBB-A2C0-CB99EC2D9E9C}" type="datetimeFigureOut">
              <a:rPr lang="en-US" smtClean="0"/>
              <a:t>10/8/2014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F2BAF-4C31-4814-9BA5-62DAD5F31ABA}" type="slidenum">
              <a:rPr lang="en-US" smtClean="0"/>
              <a:t>‹#›</a:t>
            </a:fld>
            <a:endParaRPr lang="en-US" dirty="0"/>
          </a:p>
        </p:txBody>
      </p:sp>
    </p:spTree>
    <p:extLst>
      <p:ext uri="{BB962C8B-B14F-4D97-AF65-F5344CB8AC3E}">
        <p14:creationId xmlns:p14="http://schemas.microsoft.com/office/powerpoint/2010/main" val="21628824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ideo" Target="https://www.youtube.com/embed/3srNySJckuo?t=1m17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hyperlink" Target="http://www.polleverywhere.com/free_text_polls/JuNPV3z3PjvRQgx?preview=true" TargetMode="Externa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hyperlink" Target="http://www.polleverywhere.com/app/help" TargetMode="External"/><Relationship Id="rId5" Type="http://schemas.openxmlformats.org/officeDocument/2006/relationships/hyperlink" Target="http://www.polleverywhere.com/app" TargetMode="Externa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starbucks.com/" TargetMode="External"/><Relationship Id="rId7" Type="http://schemas.openxmlformats.org/officeDocument/2006/relationships/hyperlink" Target="http://www.webmd.com/diet/features/caffeine-shockers-products-surprisingly-high-in-caffeine" TargetMode="External"/><Relationship Id="rId2" Type="http://schemas.openxmlformats.org/officeDocument/2006/relationships/hyperlink" Target="http://ndb.nal.usda.gov/ndb/foods" TargetMode="External"/><Relationship Id="rId1" Type="http://schemas.openxmlformats.org/officeDocument/2006/relationships/slideLayout" Target="../slideLayouts/slideLayout2.xml"/><Relationship Id="rId6" Type="http://schemas.openxmlformats.org/officeDocument/2006/relationships/hyperlink" Target="http://www.thehersheycompany.com/nutrition-and-wellbeing/what-we-believe/our-ingredients/ingredient-topics/caffeine-theobromine.aspx" TargetMode="External"/><Relationship Id="rId5" Type="http://schemas.openxmlformats.org/officeDocument/2006/relationships/hyperlink" Target="http://energydrink-us.redbull.com/caffeine-amount-red-bull" TargetMode="External"/><Relationship Id="rId4" Type="http://schemas.openxmlformats.org/officeDocument/2006/relationships/hyperlink" Target="http://www.mayoclinic.org/healthy-living/nutrition-and-healthy-eating/in-depth/caffein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ABSTRACTION</a:t>
            </a:r>
            <a:endParaRPr lang="en-US" b="1" dirty="0"/>
          </a:p>
        </p:txBody>
      </p:sp>
      <p:sp>
        <p:nvSpPr>
          <p:cNvPr id="3" name="Subtitle 2"/>
          <p:cNvSpPr>
            <a:spLocks noGrp="1"/>
          </p:cNvSpPr>
          <p:nvPr>
            <p:ph type="subTitle" idx="1"/>
          </p:nvPr>
        </p:nvSpPr>
        <p:spPr>
          <a:xfrm>
            <a:off x="965916" y="3658632"/>
            <a:ext cx="9702085" cy="1982315"/>
          </a:xfrm>
        </p:spPr>
        <p:txBody>
          <a:bodyPr>
            <a:normAutofit/>
          </a:bodyPr>
          <a:lstStyle/>
          <a:p>
            <a:r>
              <a:rPr lang="en-US" sz="3600" b="1" dirty="0"/>
              <a:t>And Modeling</a:t>
            </a:r>
          </a:p>
          <a:p>
            <a:endParaRPr lang="en-US" sz="3600" dirty="0"/>
          </a:p>
          <a:p>
            <a:endParaRPr lang="en-US" sz="1200" dirty="0"/>
          </a:p>
          <a:p>
            <a:pPr algn="l"/>
            <a:r>
              <a:rPr lang="en-US" sz="1200"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6624" y="3686221"/>
            <a:ext cx="2085975" cy="13716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4658" y="3658630"/>
            <a:ext cx="1924050" cy="1399192"/>
          </a:xfrm>
          <a:prstGeom prst="rect">
            <a:avLst/>
          </a:prstGeom>
        </p:spPr>
      </p:pic>
    </p:spTree>
    <p:extLst>
      <p:ext uri="{BB962C8B-B14F-4D97-AF65-F5344CB8AC3E}">
        <p14:creationId xmlns:p14="http://schemas.microsoft.com/office/powerpoint/2010/main" val="2790802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05515" y="1454729"/>
            <a:ext cx="4743230" cy="4779817"/>
          </a:xfrm>
        </p:spPr>
      </p:pic>
      <p:pic>
        <p:nvPicPr>
          <p:cNvPr id="3"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7838" y="1454729"/>
            <a:ext cx="4607125" cy="4779817"/>
          </a:xfrm>
          <a:prstGeom prst="rect">
            <a:avLst/>
          </a:prstGeom>
        </p:spPr>
      </p:pic>
      <p:sp>
        <p:nvSpPr>
          <p:cNvPr id="2" name="TextBox 1"/>
          <p:cNvSpPr txBox="1"/>
          <p:nvPr/>
        </p:nvSpPr>
        <p:spPr>
          <a:xfrm>
            <a:off x="1059873" y="145475"/>
            <a:ext cx="9975272" cy="1323439"/>
          </a:xfrm>
          <a:prstGeom prst="rect">
            <a:avLst/>
          </a:prstGeom>
          <a:noFill/>
        </p:spPr>
        <p:txBody>
          <a:bodyPr wrap="square" rtlCol="0">
            <a:spAutoFit/>
          </a:bodyPr>
          <a:lstStyle/>
          <a:p>
            <a:pPr algn="ctr"/>
            <a:r>
              <a:rPr lang="en-US" sz="8000" b="1" dirty="0"/>
              <a:t>Elvis Presley</a:t>
            </a:r>
          </a:p>
        </p:txBody>
      </p:sp>
    </p:spTree>
    <p:extLst>
      <p:ext uri="{BB962C8B-B14F-4D97-AF65-F5344CB8AC3E}">
        <p14:creationId xmlns:p14="http://schemas.microsoft.com/office/powerpoint/2010/main" val="3269783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0000">
        <p15:prstTrans prst="cru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017" y="1854558"/>
            <a:ext cx="10515600" cy="3987555"/>
          </a:xfrm>
        </p:spPr>
        <p:txBody>
          <a:bodyPr>
            <a:normAutofit/>
          </a:bodyPr>
          <a:lstStyle/>
          <a:p>
            <a:pPr marL="0" indent="0" algn="ctr">
              <a:buNone/>
            </a:pPr>
            <a:r>
              <a:rPr lang="en-US" sz="6600" b="1" dirty="0"/>
              <a:t>ART IS AN ABSTRACTION OF REALITY BY THE ARTIST </a:t>
            </a:r>
            <a:endParaRPr lang="en-US" sz="6600" dirty="0"/>
          </a:p>
        </p:txBody>
      </p:sp>
    </p:spTree>
    <p:extLst>
      <p:ext uri="{BB962C8B-B14F-4D97-AF65-F5344CB8AC3E}">
        <p14:creationId xmlns:p14="http://schemas.microsoft.com/office/powerpoint/2010/main" val="1806696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
            <a:ext cx="10515600" cy="1325563"/>
          </a:xfrm>
        </p:spPr>
        <p:txBody>
          <a:bodyPr/>
          <a:lstStyle/>
          <a:p>
            <a:pPr algn="ctr"/>
            <a:r>
              <a:rPr lang="en-US" b="1" dirty="0" smtClean="0"/>
              <a:t>PABLO PICASSO</a:t>
            </a: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381" y="1914118"/>
            <a:ext cx="4808132" cy="3987921"/>
          </a:xfrm>
          <a:prstGeom prst="rect">
            <a:avLst/>
          </a:prstGeom>
        </p:spPr>
      </p:pic>
      <p:pic>
        <p:nvPicPr>
          <p:cNvPr id="8" name="Picture 7"/>
          <p:cNvPicPr>
            <a:picLocks noChangeAspect="1"/>
          </p:cNvPicPr>
          <p:nvPr/>
        </p:nvPicPr>
        <p:blipFill>
          <a:blip r:embed="rId4"/>
          <a:stretch>
            <a:fillRect/>
          </a:stretch>
        </p:blipFill>
        <p:spPr>
          <a:xfrm>
            <a:off x="6068293" y="1325565"/>
            <a:ext cx="5881253" cy="5075237"/>
          </a:xfrm>
          <a:prstGeom prst="rect">
            <a:avLst/>
          </a:prstGeom>
        </p:spPr>
      </p:pic>
    </p:spTree>
    <p:extLst>
      <p:ext uri="{BB962C8B-B14F-4D97-AF65-F5344CB8AC3E}">
        <p14:creationId xmlns:p14="http://schemas.microsoft.com/office/powerpoint/2010/main" val="3158346749"/>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345842" y="5113169"/>
            <a:ext cx="687912" cy="283335"/>
          </a:xfrm>
          <a:custGeom>
            <a:avLst/>
            <a:gdLst>
              <a:gd name="connsiteX0" fmla="*/ 618186 w 687912"/>
              <a:gd name="connsiteY0" fmla="*/ 38636 h 283335"/>
              <a:gd name="connsiteX1" fmla="*/ 553791 w 687912"/>
              <a:gd name="connsiteY1" fmla="*/ 25758 h 283335"/>
              <a:gd name="connsiteX2" fmla="*/ 425003 w 687912"/>
              <a:gd name="connsiteY2" fmla="*/ 12879 h 283335"/>
              <a:gd name="connsiteX3" fmla="*/ 334850 w 687912"/>
              <a:gd name="connsiteY3" fmla="*/ 0 h 283335"/>
              <a:gd name="connsiteX4" fmla="*/ 64394 w 687912"/>
              <a:gd name="connsiteY4" fmla="*/ 12879 h 283335"/>
              <a:gd name="connsiteX5" fmla="*/ 25757 w 687912"/>
              <a:gd name="connsiteY5" fmla="*/ 38636 h 283335"/>
              <a:gd name="connsiteX6" fmla="*/ 0 w 687912"/>
              <a:gd name="connsiteY6" fmla="*/ 115910 h 283335"/>
              <a:gd name="connsiteX7" fmla="*/ 12879 w 687912"/>
              <a:gd name="connsiteY7" fmla="*/ 270456 h 283335"/>
              <a:gd name="connsiteX8" fmla="*/ 51515 w 687912"/>
              <a:gd name="connsiteY8" fmla="*/ 283335 h 283335"/>
              <a:gd name="connsiteX9" fmla="*/ 631064 w 687912"/>
              <a:gd name="connsiteY9" fmla="*/ 270456 h 283335"/>
              <a:gd name="connsiteX10" fmla="*/ 669701 w 687912"/>
              <a:gd name="connsiteY10" fmla="*/ 257577 h 283335"/>
              <a:gd name="connsiteX11" fmla="*/ 682580 w 687912"/>
              <a:gd name="connsiteY11" fmla="*/ 218941 h 283335"/>
              <a:gd name="connsiteX12" fmla="*/ 631064 w 687912"/>
              <a:gd name="connsiteY12" fmla="*/ 25758 h 283335"/>
              <a:gd name="connsiteX13" fmla="*/ 618186 w 687912"/>
              <a:gd name="connsiteY13" fmla="*/ 38636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7912" h="283335">
                <a:moveTo>
                  <a:pt x="618186" y="38636"/>
                </a:moveTo>
                <a:cubicBezTo>
                  <a:pt x="605307" y="38636"/>
                  <a:pt x="575489" y="28651"/>
                  <a:pt x="553791" y="25758"/>
                </a:cubicBezTo>
                <a:cubicBezTo>
                  <a:pt x="511026" y="20056"/>
                  <a:pt x="467851" y="17920"/>
                  <a:pt x="425003" y="12879"/>
                </a:cubicBezTo>
                <a:cubicBezTo>
                  <a:pt x="394855" y="9332"/>
                  <a:pt x="364901" y="4293"/>
                  <a:pt x="334850" y="0"/>
                </a:cubicBezTo>
                <a:cubicBezTo>
                  <a:pt x="244698" y="4293"/>
                  <a:pt x="153951" y="1685"/>
                  <a:pt x="64394" y="12879"/>
                </a:cubicBezTo>
                <a:cubicBezTo>
                  <a:pt x="49035" y="14799"/>
                  <a:pt x="33961" y="25510"/>
                  <a:pt x="25757" y="38636"/>
                </a:cubicBezTo>
                <a:cubicBezTo>
                  <a:pt x="11367" y="61660"/>
                  <a:pt x="0" y="115910"/>
                  <a:pt x="0" y="115910"/>
                </a:cubicBezTo>
                <a:cubicBezTo>
                  <a:pt x="4293" y="167425"/>
                  <a:pt x="-2323" y="221048"/>
                  <a:pt x="12879" y="270456"/>
                </a:cubicBezTo>
                <a:cubicBezTo>
                  <a:pt x="16871" y="283431"/>
                  <a:pt x="37940" y="283335"/>
                  <a:pt x="51515" y="283335"/>
                </a:cubicBezTo>
                <a:cubicBezTo>
                  <a:pt x="244746" y="283335"/>
                  <a:pt x="437881" y="274749"/>
                  <a:pt x="631064" y="270456"/>
                </a:cubicBezTo>
                <a:cubicBezTo>
                  <a:pt x="643943" y="266163"/>
                  <a:pt x="660101" y="267176"/>
                  <a:pt x="669701" y="257577"/>
                </a:cubicBezTo>
                <a:cubicBezTo>
                  <a:pt x="679300" y="247978"/>
                  <a:pt x="682580" y="232516"/>
                  <a:pt x="682580" y="218941"/>
                </a:cubicBezTo>
                <a:cubicBezTo>
                  <a:pt x="682580" y="143479"/>
                  <a:pt x="712385" y="52864"/>
                  <a:pt x="631064" y="25758"/>
                </a:cubicBezTo>
                <a:cubicBezTo>
                  <a:pt x="618846" y="21686"/>
                  <a:pt x="631065" y="38636"/>
                  <a:pt x="618186" y="38636"/>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p:cNvGrpSpPr/>
          <p:nvPr/>
        </p:nvGrpSpPr>
        <p:grpSpPr>
          <a:xfrm>
            <a:off x="3198884" y="2318199"/>
            <a:ext cx="2675643" cy="3088565"/>
            <a:chOff x="1254172" y="3116687"/>
            <a:chExt cx="2675643" cy="3088565"/>
          </a:xfrm>
        </p:grpSpPr>
        <p:sp>
          <p:nvSpPr>
            <p:cNvPr id="4" name="Isosceles Triangle 3"/>
            <p:cNvSpPr/>
            <p:nvPr/>
          </p:nvSpPr>
          <p:spPr>
            <a:xfrm>
              <a:off x="1970468" y="4005330"/>
              <a:ext cx="1223493" cy="1403797"/>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cxnSp>
          <p:nvCxnSpPr>
            <p:cNvPr id="6" name="Straight Connector 5"/>
            <p:cNvCxnSpPr/>
            <p:nvPr/>
          </p:nvCxnSpPr>
          <p:spPr>
            <a:xfrm>
              <a:off x="2743200" y="5409127"/>
              <a:ext cx="45076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970468" y="5409127"/>
              <a:ext cx="32197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841678" y="4112352"/>
              <a:ext cx="45076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845155" y="4227467"/>
              <a:ext cx="501203" cy="3879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2131453" y="3318647"/>
              <a:ext cx="901522" cy="78966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6"/>
            <p:cNvSpPr/>
            <p:nvPr/>
          </p:nvSpPr>
          <p:spPr>
            <a:xfrm>
              <a:off x="3250561" y="3837904"/>
              <a:ext cx="679254" cy="408879"/>
            </a:xfrm>
            <a:custGeom>
              <a:avLst/>
              <a:gdLst>
                <a:gd name="connsiteX0" fmla="*/ 72188 w 679254"/>
                <a:gd name="connsiteY0" fmla="*/ 399245 h 408879"/>
                <a:gd name="connsiteX1" fmla="*/ 33552 w 679254"/>
                <a:gd name="connsiteY1" fmla="*/ 334851 h 408879"/>
                <a:gd name="connsiteX2" fmla="*/ 7794 w 679254"/>
                <a:gd name="connsiteY2" fmla="*/ 257578 h 408879"/>
                <a:gd name="connsiteX3" fmla="*/ 59309 w 679254"/>
                <a:gd name="connsiteY3" fmla="*/ 12879 h 408879"/>
                <a:gd name="connsiteX4" fmla="*/ 97946 w 679254"/>
                <a:gd name="connsiteY4" fmla="*/ 0 h 408879"/>
                <a:gd name="connsiteX5" fmla="*/ 162340 w 679254"/>
                <a:gd name="connsiteY5" fmla="*/ 12879 h 408879"/>
                <a:gd name="connsiteX6" fmla="*/ 175219 w 679254"/>
                <a:gd name="connsiteY6" fmla="*/ 51516 h 408879"/>
                <a:gd name="connsiteX7" fmla="*/ 188098 w 679254"/>
                <a:gd name="connsiteY7" fmla="*/ 167426 h 408879"/>
                <a:gd name="connsiteX8" fmla="*/ 226735 w 679254"/>
                <a:gd name="connsiteY8" fmla="*/ 128789 h 408879"/>
                <a:gd name="connsiteX9" fmla="*/ 304008 w 679254"/>
                <a:gd name="connsiteY9" fmla="*/ 77273 h 408879"/>
                <a:gd name="connsiteX10" fmla="*/ 381281 w 679254"/>
                <a:gd name="connsiteY10" fmla="*/ 12879 h 408879"/>
                <a:gd name="connsiteX11" fmla="*/ 522949 w 679254"/>
                <a:gd name="connsiteY11" fmla="*/ 25758 h 408879"/>
                <a:gd name="connsiteX12" fmla="*/ 600222 w 679254"/>
                <a:gd name="connsiteY12" fmla="*/ 90152 h 408879"/>
                <a:gd name="connsiteX13" fmla="*/ 638859 w 679254"/>
                <a:gd name="connsiteY13" fmla="*/ 115910 h 408879"/>
                <a:gd name="connsiteX14" fmla="*/ 664616 w 679254"/>
                <a:gd name="connsiteY14" fmla="*/ 154547 h 408879"/>
                <a:gd name="connsiteX15" fmla="*/ 664616 w 679254"/>
                <a:gd name="connsiteY15" fmla="*/ 257578 h 408879"/>
                <a:gd name="connsiteX16" fmla="*/ 561585 w 679254"/>
                <a:gd name="connsiteY16" fmla="*/ 334851 h 408879"/>
                <a:gd name="connsiteX17" fmla="*/ 522949 w 679254"/>
                <a:gd name="connsiteY17" fmla="*/ 360609 h 408879"/>
                <a:gd name="connsiteX18" fmla="*/ 445676 w 679254"/>
                <a:gd name="connsiteY18" fmla="*/ 386366 h 408879"/>
                <a:gd name="connsiteX19" fmla="*/ 149462 w 679254"/>
                <a:gd name="connsiteY19" fmla="*/ 399245 h 408879"/>
                <a:gd name="connsiteX20" fmla="*/ 72188 w 679254"/>
                <a:gd name="connsiteY20" fmla="*/ 399245 h 408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79254" h="408879">
                  <a:moveTo>
                    <a:pt x="72188" y="399245"/>
                  </a:moveTo>
                  <a:cubicBezTo>
                    <a:pt x="52870" y="388513"/>
                    <a:pt x="43910" y="357639"/>
                    <a:pt x="33552" y="334851"/>
                  </a:cubicBezTo>
                  <a:cubicBezTo>
                    <a:pt x="22317" y="310134"/>
                    <a:pt x="7794" y="257578"/>
                    <a:pt x="7794" y="257578"/>
                  </a:cubicBezTo>
                  <a:cubicBezTo>
                    <a:pt x="16836" y="103860"/>
                    <a:pt x="-39150" y="62109"/>
                    <a:pt x="59309" y="12879"/>
                  </a:cubicBezTo>
                  <a:cubicBezTo>
                    <a:pt x="71451" y="6808"/>
                    <a:pt x="85067" y="4293"/>
                    <a:pt x="97946" y="0"/>
                  </a:cubicBezTo>
                  <a:cubicBezTo>
                    <a:pt x="119411" y="4293"/>
                    <a:pt x="144127" y="737"/>
                    <a:pt x="162340" y="12879"/>
                  </a:cubicBezTo>
                  <a:cubicBezTo>
                    <a:pt x="173636" y="20409"/>
                    <a:pt x="172987" y="38125"/>
                    <a:pt x="175219" y="51516"/>
                  </a:cubicBezTo>
                  <a:cubicBezTo>
                    <a:pt x="181610" y="89862"/>
                    <a:pt x="183805" y="128789"/>
                    <a:pt x="188098" y="167426"/>
                  </a:cubicBezTo>
                  <a:cubicBezTo>
                    <a:pt x="200977" y="154547"/>
                    <a:pt x="212358" y="139971"/>
                    <a:pt x="226735" y="128789"/>
                  </a:cubicBezTo>
                  <a:cubicBezTo>
                    <a:pt x="251171" y="109783"/>
                    <a:pt x="282118" y="99163"/>
                    <a:pt x="304008" y="77273"/>
                  </a:cubicBezTo>
                  <a:cubicBezTo>
                    <a:pt x="353590" y="27692"/>
                    <a:pt x="327491" y="48740"/>
                    <a:pt x="381281" y="12879"/>
                  </a:cubicBezTo>
                  <a:cubicBezTo>
                    <a:pt x="428504" y="17172"/>
                    <a:pt x="476584" y="15823"/>
                    <a:pt x="522949" y="25758"/>
                  </a:cubicBezTo>
                  <a:cubicBezTo>
                    <a:pt x="548773" y="31292"/>
                    <a:pt x="583549" y="76258"/>
                    <a:pt x="600222" y="90152"/>
                  </a:cubicBezTo>
                  <a:cubicBezTo>
                    <a:pt x="612113" y="100061"/>
                    <a:pt x="625980" y="107324"/>
                    <a:pt x="638859" y="115910"/>
                  </a:cubicBezTo>
                  <a:cubicBezTo>
                    <a:pt x="647445" y="128789"/>
                    <a:pt x="657694" y="140703"/>
                    <a:pt x="664616" y="154547"/>
                  </a:cubicBezTo>
                  <a:cubicBezTo>
                    <a:pt x="679262" y="183840"/>
                    <a:pt x="688470" y="228423"/>
                    <a:pt x="664616" y="257578"/>
                  </a:cubicBezTo>
                  <a:cubicBezTo>
                    <a:pt x="637431" y="290804"/>
                    <a:pt x="597304" y="311038"/>
                    <a:pt x="561585" y="334851"/>
                  </a:cubicBezTo>
                  <a:cubicBezTo>
                    <a:pt x="548706" y="343437"/>
                    <a:pt x="537093" y="354323"/>
                    <a:pt x="522949" y="360609"/>
                  </a:cubicBezTo>
                  <a:cubicBezTo>
                    <a:pt x="498138" y="371636"/>
                    <a:pt x="472801" y="385187"/>
                    <a:pt x="445676" y="386366"/>
                  </a:cubicBezTo>
                  <a:lnTo>
                    <a:pt x="149462" y="399245"/>
                  </a:lnTo>
                  <a:cubicBezTo>
                    <a:pt x="105065" y="414044"/>
                    <a:pt x="91506" y="409977"/>
                    <a:pt x="72188" y="399245"/>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18"/>
            <p:cNvSpPr/>
            <p:nvPr/>
          </p:nvSpPr>
          <p:spPr>
            <a:xfrm>
              <a:off x="1254172" y="3747752"/>
              <a:ext cx="639022" cy="579549"/>
            </a:xfrm>
            <a:custGeom>
              <a:avLst/>
              <a:gdLst>
                <a:gd name="connsiteX0" fmla="*/ 600386 w 639022"/>
                <a:gd name="connsiteY0" fmla="*/ 412124 h 579549"/>
                <a:gd name="connsiteX1" fmla="*/ 613265 w 639022"/>
                <a:gd name="connsiteY1" fmla="*/ 270456 h 579549"/>
                <a:gd name="connsiteX2" fmla="*/ 639022 w 639022"/>
                <a:gd name="connsiteY2" fmla="*/ 128789 h 579549"/>
                <a:gd name="connsiteX3" fmla="*/ 626143 w 639022"/>
                <a:gd name="connsiteY3" fmla="*/ 25758 h 579549"/>
                <a:gd name="connsiteX4" fmla="*/ 548870 w 639022"/>
                <a:gd name="connsiteY4" fmla="*/ 0 h 579549"/>
                <a:gd name="connsiteX5" fmla="*/ 458718 w 639022"/>
                <a:gd name="connsiteY5" fmla="*/ 12879 h 579549"/>
                <a:gd name="connsiteX6" fmla="*/ 420082 w 639022"/>
                <a:gd name="connsiteY6" fmla="*/ 51516 h 579549"/>
                <a:gd name="connsiteX7" fmla="*/ 445839 w 639022"/>
                <a:gd name="connsiteY7" fmla="*/ 193183 h 579549"/>
                <a:gd name="connsiteX8" fmla="*/ 136746 w 639022"/>
                <a:gd name="connsiteY8" fmla="*/ 206062 h 579549"/>
                <a:gd name="connsiteX9" fmla="*/ 98110 w 639022"/>
                <a:gd name="connsiteY9" fmla="*/ 218941 h 579549"/>
                <a:gd name="connsiteX10" fmla="*/ 33715 w 639022"/>
                <a:gd name="connsiteY10" fmla="*/ 296214 h 579549"/>
                <a:gd name="connsiteX11" fmla="*/ 20836 w 639022"/>
                <a:gd name="connsiteY11" fmla="*/ 540913 h 579549"/>
                <a:gd name="connsiteX12" fmla="*/ 59473 w 639022"/>
                <a:gd name="connsiteY12" fmla="*/ 553792 h 579549"/>
                <a:gd name="connsiteX13" fmla="*/ 98110 w 639022"/>
                <a:gd name="connsiteY13" fmla="*/ 579549 h 579549"/>
                <a:gd name="connsiteX14" fmla="*/ 329929 w 639022"/>
                <a:gd name="connsiteY14" fmla="*/ 553792 h 579549"/>
                <a:gd name="connsiteX15" fmla="*/ 368566 w 639022"/>
                <a:gd name="connsiteY15" fmla="*/ 528034 h 579549"/>
                <a:gd name="connsiteX16" fmla="*/ 381445 w 639022"/>
                <a:gd name="connsiteY16" fmla="*/ 489397 h 579549"/>
                <a:gd name="connsiteX17" fmla="*/ 420082 w 639022"/>
                <a:gd name="connsiteY17" fmla="*/ 450761 h 579549"/>
                <a:gd name="connsiteX18" fmla="*/ 535991 w 639022"/>
                <a:gd name="connsiteY18" fmla="*/ 386366 h 579549"/>
                <a:gd name="connsiteX19" fmla="*/ 600386 w 639022"/>
                <a:gd name="connsiteY19" fmla="*/ 412124 h 57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9022" h="579549">
                  <a:moveTo>
                    <a:pt x="600386" y="412124"/>
                  </a:moveTo>
                  <a:cubicBezTo>
                    <a:pt x="613265" y="392806"/>
                    <a:pt x="607725" y="317549"/>
                    <a:pt x="613265" y="270456"/>
                  </a:cubicBezTo>
                  <a:cubicBezTo>
                    <a:pt x="617974" y="230426"/>
                    <a:pt x="630886" y="169469"/>
                    <a:pt x="639022" y="128789"/>
                  </a:cubicBezTo>
                  <a:cubicBezTo>
                    <a:pt x="634729" y="94445"/>
                    <a:pt x="645991" y="54112"/>
                    <a:pt x="626143" y="25758"/>
                  </a:cubicBezTo>
                  <a:cubicBezTo>
                    <a:pt x="610573" y="3515"/>
                    <a:pt x="548870" y="0"/>
                    <a:pt x="548870" y="0"/>
                  </a:cubicBezTo>
                  <a:cubicBezTo>
                    <a:pt x="518819" y="4293"/>
                    <a:pt x="486903" y="1605"/>
                    <a:pt x="458718" y="12879"/>
                  </a:cubicBezTo>
                  <a:cubicBezTo>
                    <a:pt x="441807" y="19643"/>
                    <a:pt x="423340" y="33596"/>
                    <a:pt x="420082" y="51516"/>
                  </a:cubicBezTo>
                  <a:cubicBezTo>
                    <a:pt x="411515" y="98634"/>
                    <a:pt x="431086" y="148927"/>
                    <a:pt x="445839" y="193183"/>
                  </a:cubicBezTo>
                  <a:cubicBezTo>
                    <a:pt x="342808" y="197476"/>
                    <a:pt x="239585" y="198444"/>
                    <a:pt x="136746" y="206062"/>
                  </a:cubicBezTo>
                  <a:cubicBezTo>
                    <a:pt x="123208" y="207065"/>
                    <a:pt x="109405" y="211411"/>
                    <a:pt x="98110" y="218941"/>
                  </a:cubicBezTo>
                  <a:cubicBezTo>
                    <a:pt x="68362" y="238774"/>
                    <a:pt x="52721" y="267705"/>
                    <a:pt x="33715" y="296214"/>
                  </a:cubicBezTo>
                  <a:cubicBezTo>
                    <a:pt x="865" y="394767"/>
                    <a:pt x="-15991" y="412017"/>
                    <a:pt x="20836" y="540913"/>
                  </a:cubicBezTo>
                  <a:cubicBezTo>
                    <a:pt x="24565" y="553966"/>
                    <a:pt x="47330" y="547721"/>
                    <a:pt x="59473" y="553792"/>
                  </a:cubicBezTo>
                  <a:cubicBezTo>
                    <a:pt x="73317" y="560714"/>
                    <a:pt x="85231" y="570963"/>
                    <a:pt x="98110" y="579549"/>
                  </a:cubicBezTo>
                  <a:cubicBezTo>
                    <a:pt x="122253" y="577940"/>
                    <a:pt x="268474" y="584520"/>
                    <a:pt x="329929" y="553792"/>
                  </a:cubicBezTo>
                  <a:cubicBezTo>
                    <a:pt x="343773" y="546870"/>
                    <a:pt x="355687" y="536620"/>
                    <a:pt x="368566" y="528034"/>
                  </a:cubicBezTo>
                  <a:cubicBezTo>
                    <a:pt x="372859" y="515155"/>
                    <a:pt x="373915" y="500693"/>
                    <a:pt x="381445" y="489397"/>
                  </a:cubicBezTo>
                  <a:cubicBezTo>
                    <a:pt x="391548" y="474243"/>
                    <a:pt x="405705" y="461943"/>
                    <a:pt x="420082" y="450761"/>
                  </a:cubicBezTo>
                  <a:cubicBezTo>
                    <a:pt x="446628" y="430115"/>
                    <a:pt x="495185" y="392195"/>
                    <a:pt x="535991" y="386366"/>
                  </a:cubicBezTo>
                  <a:cubicBezTo>
                    <a:pt x="552990" y="383937"/>
                    <a:pt x="587507" y="431442"/>
                    <a:pt x="600386" y="412124"/>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19"/>
            <p:cNvSpPr/>
            <p:nvPr/>
          </p:nvSpPr>
          <p:spPr>
            <a:xfrm>
              <a:off x="3116954" y="5971949"/>
              <a:ext cx="615505" cy="233303"/>
            </a:xfrm>
            <a:custGeom>
              <a:avLst/>
              <a:gdLst>
                <a:gd name="connsiteX0" fmla="*/ 580398 w 615505"/>
                <a:gd name="connsiteY0" fmla="*/ 27241 h 233303"/>
                <a:gd name="connsiteX1" fmla="*/ 78122 w 615505"/>
                <a:gd name="connsiteY1" fmla="*/ 14362 h 233303"/>
                <a:gd name="connsiteX2" fmla="*/ 849 w 615505"/>
                <a:gd name="connsiteY2" fmla="*/ 14362 h 233303"/>
                <a:gd name="connsiteX3" fmla="*/ 13728 w 615505"/>
                <a:gd name="connsiteY3" fmla="*/ 181787 h 233303"/>
                <a:gd name="connsiteX4" fmla="*/ 91001 w 615505"/>
                <a:gd name="connsiteY4" fmla="*/ 207545 h 233303"/>
                <a:gd name="connsiteX5" fmla="*/ 387215 w 615505"/>
                <a:gd name="connsiteY5" fmla="*/ 233303 h 233303"/>
                <a:gd name="connsiteX6" fmla="*/ 580398 w 615505"/>
                <a:gd name="connsiteY6" fmla="*/ 27241 h 23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505" h="233303">
                  <a:moveTo>
                    <a:pt x="580398" y="27241"/>
                  </a:moveTo>
                  <a:cubicBezTo>
                    <a:pt x="528883" y="-9249"/>
                    <a:pt x="245413" y="22328"/>
                    <a:pt x="78122" y="14362"/>
                  </a:cubicBezTo>
                  <a:cubicBezTo>
                    <a:pt x="-12030" y="10069"/>
                    <a:pt x="91003" y="-15689"/>
                    <a:pt x="849" y="14362"/>
                  </a:cubicBezTo>
                  <a:cubicBezTo>
                    <a:pt x="5142" y="70170"/>
                    <a:pt x="-9942" y="131065"/>
                    <a:pt x="13728" y="181787"/>
                  </a:cubicBezTo>
                  <a:cubicBezTo>
                    <a:pt x="25210" y="206391"/>
                    <a:pt x="63985" y="204843"/>
                    <a:pt x="91001" y="207545"/>
                  </a:cubicBezTo>
                  <a:cubicBezTo>
                    <a:pt x="275485" y="225994"/>
                    <a:pt x="176773" y="217115"/>
                    <a:pt x="387215" y="233303"/>
                  </a:cubicBezTo>
                  <a:cubicBezTo>
                    <a:pt x="666115" y="215872"/>
                    <a:pt x="631913" y="63731"/>
                    <a:pt x="580398" y="27241"/>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1895728" y="3116687"/>
              <a:ext cx="783078" cy="544433"/>
            </a:xfrm>
            <a:custGeom>
              <a:avLst/>
              <a:gdLst>
                <a:gd name="connsiteX0" fmla="*/ 370954 w 783078"/>
                <a:gd name="connsiteY0" fmla="*/ 334851 h 544433"/>
                <a:gd name="connsiteX1" fmla="*/ 203528 w 783078"/>
                <a:gd name="connsiteY1" fmla="*/ 321972 h 544433"/>
                <a:gd name="connsiteX2" fmla="*/ 152013 w 783078"/>
                <a:gd name="connsiteY2" fmla="*/ 309093 h 544433"/>
                <a:gd name="connsiteX3" fmla="*/ 10345 w 783078"/>
                <a:gd name="connsiteY3" fmla="*/ 321972 h 544433"/>
                <a:gd name="connsiteX4" fmla="*/ 23224 w 783078"/>
                <a:gd name="connsiteY4" fmla="*/ 540913 h 544433"/>
                <a:gd name="connsiteX5" fmla="*/ 216407 w 783078"/>
                <a:gd name="connsiteY5" fmla="*/ 515155 h 544433"/>
                <a:gd name="connsiteX6" fmla="*/ 255044 w 783078"/>
                <a:gd name="connsiteY6" fmla="*/ 489398 h 544433"/>
                <a:gd name="connsiteX7" fmla="*/ 280802 w 783078"/>
                <a:gd name="connsiteY7" fmla="*/ 450761 h 544433"/>
                <a:gd name="connsiteX8" fmla="*/ 358075 w 783078"/>
                <a:gd name="connsiteY8" fmla="*/ 399245 h 544433"/>
                <a:gd name="connsiteX9" fmla="*/ 396711 w 783078"/>
                <a:gd name="connsiteY9" fmla="*/ 321972 h 544433"/>
                <a:gd name="connsiteX10" fmla="*/ 422469 w 783078"/>
                <a:gd name="connsiteY10" fmla="*/ 244699 h 544433"/>
                <a:gd name="connsiteX11" fmla="*/ 461106 w 783078"/>
                <a:gd name="connsiteY11" fmla="*/ 167426 h 544433"/>
                <a:gd name="connsiteX12" fmla="*/ 499742 w 783078"/>
                <a:gd name="connsiteY12" fmla="*/ 38637 h 544433"/>
                <a:gd name="connsiteX13" fmla="*/ 512621 w 783078"/>
                <a:gd name="connsiteY13" fmla="*/ 0 h 544433"/>
                <a:gd name="connsiteX14" fmla="*/ 615652 w 783078"/>
                <a:gd name="connsiteY14" fmla="*/ 12879 h 544433"/>
                <a:gd name="connsiteX15" fmla="*/ 654289 w 783078"/>
                <a:gd name="connsiteY15" fmla="*/ 25758 h 544433"/>
                <a:gd name="connsiteX16" fmla="*/ 680047 w 783078"/>
                <a:gd name="connsiteY16" fmla="*/ 64395 h 544433"/>
                <a:gd name="connsiteX17" fmla="*/ 718683 w 783078"/>
                <a:gd name="connsiteY17" fmla="*/ 90152 h 544433"/>
                <a:gd name="connsiteX18" fmla="*/ 783078 w 783078"/>
                <a:gd name="connsiteY18" fmla="*/ 206062 h 544433"/>
                <a:gd name="connsiteX19" fmla="*/ 731562 w 783078"/>
                <a:gd name="connsiteY19" fmla="*/ 257578 h 544433"/>
                <a:gd name="connsiteX20" fmla="*/ 654289 w 783078"/>
                <a:gd name="connsiteY20" fmla="*/ 309093 h 544433"/>
                <a:gd name="connsiteX21" fmla="*/ 577016 w 783078"/>
                <a:gd name="connsiteY21" fmla="*/ 334851 h 544433"/>
                <a:gd name="connsiteX22" fmla="*/ 370954 w 783078"/>
                <a:gd name="connsiteY22" fmla="*/ 334851 h 544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83078" h="544433">
                  <a:moveTo>
                    <a:pt x="370954" y="334851"/>
                  </a:moveTo>
                  <a:cubicBezTo>
                    <a:pt x="308706" y="332704"/>
                    <a:pt x="259118" y="328512"/>
                    <a:pt x="203528" y="321972"/>
                  </a:cubicBezTo>
                  <a:cubicBezTo>
                    <a:pt x="185949" y="319904"/>
                    <a:pt x="169713" y="309093"/>
                    <a:pt x="152013" y="309093"/>
                  </a:cubicBezTo>
                  <a:cubicBezTo>
                    <a:pt x="104596" y="309093"/>
                    <a:pt x="57568" y="317679"/>
                    <a:pt x="10345" y="321972"/>
                  </a:cubicBezTo>
                  <a:cubicBezTo>
                    <a:pt x="14638" y="394952"/>
                    <a:pt x="-22877" y="484174"/>
                    <a:pt x="23224" y="540913"/>
                  </a:cubicBezTo>
                  <a:cubicBezTo>
                    <a:pt x="31538" y="551146"/>
                    <a:pt x="170684" y="538016"/>
                    <a:pt x="216407" y="515155"/>
                  </a:cubicBezTo>
                  <a:cubicBezTo>
                    <a:pt x="230251" y="508233"/>
                    <a:pt x="242165" y="497984"/>
                    <a:pt x="255044" y="489398"/>
                  </a:cubicBezTo>
                  <a:cubicBezTo>
                    <a:pt x="263630" y="476519"/>
                    <a:pt x="269153" y="460954"/>
                    <a:pt x="280802" y="450761"/>
                  </a:cubicBezTo>
                  <a:cubicBezTo>
                    <a:pt x="304099" y="430376"/>
                    <a:pt x="358075" y="399245"/>
                    <a:pt x="358075" y="399245"/>
                  </a:cubicBezTo>
                  <a:cubicBezTo>
                    <a:pt x="405046" y="258336"/>
                    <a:pt x="330134" y="471772"/>
                    <a:pt x="396711" y="321972"/>
                  </a:cubicBezTo>
                  <a:cubicBezTo>
                    <a:pt x="407738" y="297161"/>
                    <a:pt x="407408" y="267290"/>
                    <a:pt x="422469" y="244699"/>
                  </a:cubicBezTo>
                  <a:cubicBezTo>
                    <a:pt x="450690" y="202367"/>
                    <a:pt x="447776" y="214080"/>
                    <a:pt x="461106" y="167426"/>
                  </a:cubicBezTo>
                  <a:cubicBezTo>
                    <a:pt x="500038" y="31165"/>
                    <a:pt x="438526" y="222289"/>
                    <a:pt x="499742" y="38637"/>
                  </a:cubicBezTo>
                  <a:lnTo>
                    <a:pt x="512621" y="0"/>
                  </a:lnTo>
                  <a:cubicBezTo>
                    <a:pt x="546965" y="4293"/>
                    <a:pt x="581599" y="6688"/>
                    <a:pt x="615652" y="12879"/>
                  </a:cubicBezTo>
                  <a:cubicBezTo>
                    <a:pt x="629009" y="15308"/>
                    <a:pt x="643688" y="17277"/>
                    <a:pt x="654289" y="25758"/>
                  </a:cubicBezTo>
                  <a:cubicBezTo>
                    <a:pt x="666376" y="35427"/>
                    <a:pt x="669102" y="53450"/>
                    <a:pt x="680047" y="64395"/>
                  </a:cubicBezTo>
                  <a:cubicBezTo>
                    <a:pt x="690992" y="75340"/>
                    <a:pt x="705804" y="81566"/>
                    <a:pt x="718683" y="90152"/>
                  </a:cubicBezTo>
                  <a:cubicBezTo>
                    <a:pt x="777729" y="178721"/>
                    <a:pt x="760409" y="138057"/>
                    <a:pt x="783078" y="206062"/>
                  </a:cubicBezTo>
                  <a:cubicBezTo>
                    <a:pt x="761223" y="271628"/>
                    <a:pt x="787761" y="226356"/>
                    <a:pt x="731562" y="257578"/>
                  </a:cubicBezTo>
                  <a:cubicBezTo>
                    <a:pt x="704501" y="272612"/>
                    <a:pt x="683657" y="299303"/>
                    <a:pt x="654289" y="309093"/>
                  </a:cubicBezTo>
                  <a:lnTo>
                    <a:pt x="577016" y="334851"/>
                  </a:lnTo>
                  <a:cubicBezTo>
                    <a:pt x="493580" y="362663"/>
                    <a:pt x="433202" y="336998"/>
                    <a:pt x="370954" y="334851"/>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6877828" y="2474611"/>
            <a:ext cx="2675643" cy="2886605"/>
            <a:chOff x="1254172" y="3318647"/>
            <a:chExt cx="2675643" cy="2886605"/>
          </a:xfrm>
        </p:grpSpPr>
        <p:cxnSp>
          <p:nvCxnSpPr>
            <p:cNvPr id="26" name="Straight Connector 25"/>
            <p:cNvCxnSpPr/>
            <p:nvPr/>
          </p:nvCxnSpPr>
          <p:spPr>
            <a:xfrm>
              <a:off x="2743200" y="5409127"/>
              <a:ext cx="45076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970468" y="5409127"/>
              <a:ext cx="32197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841678" y="4112352"/>
              <a:ext cx="450761" cy="6181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845155" y="4227467"/>
              <a:ext cx="501203" cy="3879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2131453" y="3318647"/>
              <a:ext cx="901522" cy="78966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30"/>
            <p:cNvSpPr/>
            <p:nvPr/>
          </p:nvSpPr>
          <p:spPr>
            <a:xfrm>
              <a:off x="3250561" y="3837904"/>
              <a:ext cx="679254" cy="408879"/>
            </a:xfrm>
            <a:custGeom>
              <a:avLst/>
              <a:gdLst>
                <a:gd name="connsiteX0" fmla="*/ 72188 w 679254"/>
                <a:gd name="connsiteY0" fmla="*/ 399245 h 408879"/>
                <a:gd name="connsiteX1" fmla="*/ 33552 w 679254"/>
                <a:gd name="connsiteY1" fmla="*/ 334851 h 408879"/>
                <a:gd name="connsiteX2" fmla="*/ 7794 w 679254"/>
                <a:gd name="connsiteY2" fmla="*/ 257578 h 408879"/>
                <a:gd name="connsiteX3" fmla="*/ 59309 w 679254"/>
                <a:gd name="connsiteY3" fmla="*/ 12879 h 408879"/>
                <a:gd name="connsiteX4" fmla="*/ 97946 w 679254"/>
                <a:gd name="connsiteY4" fmla="*/ 0 h 408879"/>
                <a:gd name="connsiteX5" fmla="*/ 162340 w 679254"/>
                <a:gd name="connsiteY5" fmla="*/ 12879 h 408879"/>
                <a:gd name="connsiteX6" fmla="*/ 175219 w 679254"/>
                <a:gd name="connsiteY6" fmla="*/ 51516 h 408879"/>
                <a:gd name="connsiteX7" fmla="*/ 188098 w 679254"/>
                <a:gd name="connsiteY7" fmla="*/ 167426 h 408879"/>
                <a:gd name="connsiteX8" fmla="*/ 226735 w 679254"/>
                <a:gd name="connsiteY8" fmla="*/ 128789 h 408879"/>
                <a:gd name="connsiteX9" fmla="*/ 304008 w 679254"/>
                <a:gd name="connsiteY9" fmla="*/ 77273 h 408879"/>
                <a:gd name="connsiteX10" fmla="*/ 381281 w 679254"/>
                <a:gd name="connsiteY10" fmla="*/ 12879 h 408879"/>
                <a:gd name="connsiteX11" fmla="*/ 522949 w 679254"/>
                <a:gd name="connsiteY11" fmla="*/ 25758 h 408879"/>
                <a:gd name="connsiteX12" fmla="*/ 600222 w 679254"/>
                <a:gd name="connsiteY12" fmla="*/ 90152 h 408879"/>
                <a:gd name="connsiteX13" fmla="*/ 638859 w 679254"/>
                <a:gd name="connsiteY13" fmla="*/ 115910 h 408879"/>
                <a:gd name="connsiteX14" fmla="*/ 664616 w 679254"/>
                <a:gd name="connsiteY14" fmla="*/ 154547 h 408879"/>
                <a:gd name="connsiteX15" fmla="*/ 664616 w 679254"/>
                <a:gd name="connsiteY15" fmla="*/ 257578 h 408879"/>
                <a:gd name="connsiteX16" fmla="*/ 561585 w 679254"/>
                <a:gd name="connsiteY16" fmla="*/ 334851 h 408879"/>
                <a:gd name="connsiteX17" fmla="*/ 522949 w 679254"/>
                <a:gd name="connsiteY17" fmla="*/ 360609 h 408879"/>
                <a:gd name="connsiteX18" fmla="*/ 445676 w 679254"/>
                <a:gd name="connsiteY18" fmla="*/ 386366 h 408879"/>
                <a:gd name="connsiteX19" fmla="*/ 149462 w 679254"/>
                <a:gd name="connsiteY19" fmla="*/ 399245 h 408879"/>
                <a:gd name="connsiteX20" fmla="*/ 72188 w 679254"/>
                <a:gd name="connsiteY20" fmla="*/ 399245 h 408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79254" h="408879">
                  <a:moveTo>
                    <a:pt x="72188" y="399245"/>
                  </a:moveTo>
                  <a:cubicBezTo>
                    <a:pt x="52870" y="388513"/>
                    <a:pt x="43910" y="357639"/>
                    <a:pt x="33552" y="334851"/>
                  </a:cubicBezTo>
                  <a:cubicBezTo>
                    <a:pt x="22317" y="310134"/>
                    <a:pt x="7794" y="257578"/>
                    <a:pt x="7794" y="257578"/>
                  </a:cubicBezTo>
                  <a:cubicBezTo>
                    <a:pt x="16836" y="103860"/>
                    <a:pt x="-39150" y="62109"/>
                    <a:pt x="59309" y="12879"/>
                  </a:cubicBezTo>
                  <a:cubicBezTo>
                    <a:pt x="71451" y="6808"/>
                    <a:pt x="85067" y="4293"/>
                    <a:pt x="97946" y="0"/>
                  </a:cubicBezTo>
                  <a:cubicBezTo>
                    <a:pt x="119411" y="4293"/>
                    <a:pt x="144127" y="737"/>
                    <a:pt x="162340" y="12879"/>
                  </a:cubicBezTo>
                  <a:cubicBezTo>
                    <a:pt x="173636" y="20409"/>
                    <a:pt x="172987" y="38125"/>
                    <a:pt x="175219" y="51516"/>
                  </a:cubicBezTo>
                  <a:cubicBezTo>
                    <a:pt x="181610" y="89862"/>
                    <a:pt x="183805" y="128789"/>
                    <a:pt x="188098" y="167426"/>
                  </a:cubicBezTo>
                  <a:cubicBezTo>
                    <a:pt x="200977" y="154547"/>
                    <a:pt x="212358" y="139971"/>
                    <a:pt x="226735" y="128789"/>
                  </a:cubicBezTo>
                  <a:cubicBezTo>
                    <a:pt x="251171" y="109783"/>
                    <a:pt x="282118" y="99163"/>
                    <a:pt x="304008" y="77273"/>
                  </a:cubicBezTo>
                  <a:cubicBezTo>
                    <a:pt x="353590" y="27692"/>
                    <a:pt x="327491" y="48740"/>
                    <a:pt x="381281" y="12879"/>
                  </a:cubicBezTo>
                  <a:cubicBezTo>
                    <a:pt x="428504" y="17172"/>
                    <a:pt x="476584" y="15823"/>
                    <a:pt x="522949" y="25758"/>
                  </a:cubicBezTo>
                  <a:cubicBezTo>
                    <a:pt x="548773" y="31292"/>
                    <a:pt x="583549" y="76258"/>
                    <a:pt x="600222" y="90152"/>
                  </a:cubicBezTo>
                  <a:cubicBezTo>
                    <a:pt x="612113" y="100061"/>
                    <a:pt x="625980" y="107324"/>
                    <a:pt x="638859" y="115910"/>
                  </a:cubicBezTo>
                  <a:cubicBezTo>
                    <a:pt x="647445" y="128789"/>
                    <a:pt x="657694" y="140703"/>
                    <a:pt x="664616" y="154547"/>
                  </a:cubicBezTo>
                  <a:cubicBezTo>
                    <a:pt x="679262" y="183840"/>
                    <a:pt x="688470" y="228423"/>
                    <a:pt x="664616" y="257578"/>
                  </a:cubicBezTo>
                  <a:cubicBezTo>
                    <a:pt x="637431" y="290804"/>
                    <a:pt x="597304" y="311038"/>
                    <a:pt x="561585" y="334851"/>
                  </a:cubicBezTo>
                  <a:cubicBezTo>
                    <a:pt x="548706" y="343437"/>
                    <a:pt x="537093" y="354323"/>
                    <a:pt x="522949" y="360609"/>
                  </a:cubicBezTo>
                  <a:cubicBezTo>
                    <a:pt x="498138" y="371636"/>
                    <a:pt x="472801" y="385187"/>
                    <a:pt x="445676" y="386366"/>
                  </a:cubicBezTo>
                  <a:lnTo>
                    <a:pt x="149462" y="399245"/>
                  </a:lnTo>
                  <a:cubicBezTo>
                    <a:pt x="105065" y="414044"/>
                    <a:pt x="91506" y="409977"/>
                    <a:pt x="72188" y="399245"/>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31"/>
            <p:cNvSpPr/>
            <p:nvPr/>
          </p:nvSpPr>
          <p:spPr>
            <a:xfrm>
              <a:off x="1254172" y="3747752"/>
              <a:ext cx="639022" cy="579549"/>
            </a:xfrm>
            <a:custGeom>
              <a:avLst/>
              <a:gdLst>
                <a:gd name="connsiteX0" fmla="*/ 600386 w 639022"/>
                <a:gd name="connsiteY0" fmla="*/ 412124 h 579549"/>
                <a:gd name="connsiteX1" fmla="*/ 613265 w 639022"/>
                <a:gd name="connsiteY1" fmla="*/ 270456 h 579549"/>
                <a:gd name="connsiteX2" fmla="*/ 639022 w 639022"/>
                <a:gd name="connsiteY2" fmla="*/ 128789 h 579549"/>
                <a:gd name="connsiteX3" fmla="*/ 626143 w 639022"/>
                <a:gd name="connsiteY3" fmla="*/ 25758 h 579549"/>
                <a:gd name="connsiteX4" fmla="*/ 548870 w 639022"/>
                <a:gd name="connsiteY4" fmla="*/ 0 h 579549"/>
                <a:gd name="connsiteX5" fmla="*/ 458718 w 639022"/>
                <a:gd name="connsiteY5" fmla="*/ 12879 h 579549"/>
                <a:gd name="connsiteX6" fmla="*/ 420082 w 639022"/>
                <a:gd name="connsiteY6" fmla="*/ 51516 h 579549"/>
                <a:gd name="connsiteX7" fmla="*/ 445839 w 639022"/>
                <a:gd name="connsiteY7" fmla="*/ 193183 h 579549"/>
                <a:gd name="connsiteX8" fmla="*/ 136746 w 639022"/>
                <a:gd name="connsiteY8" fmla="*/ 206062 h 579549"/>
                <a:gd name="connsiteX9" fmla="*/ 98110 w 639022"/>
                <a:gd name="connsiteY9" fmla="*/ 218941 h 579549"/>
                <a:gd name="connsiteX10" fmla="*/ 33715 w 639022"/>
                <a:gd name="connsiteY10" fmla="*/ 296214 h 579549"/>
                <a:gd name="connsiteX11" fmla="*/ 20836 w 639022"/>
                <a:gd name="connsiteY11" fmla="*/ 540913 h 579549"/>
                <a:gd name="connsiteX12" fmla="*/ 59473 w 639022"/>
                <a:gd name="connsiteY12" fmla="*/ 553792 h 579549"/>
                <a:gd name="connsiteX13" fmla="*/ 98110 w 639022"/>
                <a:gd name="connsiteY13" fmla="*/ 579549 h 579549"/>
                <a:gd name="connsiteX14" fmla="*/ 329929 w 639022"/>
                <a:gd name="connsiteY14" fmla="*/ 553792 h 579549"/>
                <a:gd name="connsiteX15" fmla="*/ 368566 w 639022"/>
                <a:gd name="connsiteY15" fmla="*/ 528034 h 579549"/>
                <a:gd name="connsiteX16" fmla="*/ 381445 w 639022"/>
                <a:gd name="connsiteY16" fmla="*/ 489397 h 579549"/>
                <a:gd name="connsiteX17" fmla="*/ 420082 w 639022"/>
                <a:gd name="connsiteY17" fmla="*/ 450761 h 579549"/>
                <a:gd name="connsiteX18" fmla="*/ 535991 w 639022"/>
                <a:gd name="connsiteY18" fmla="*/ 386366 h 579549"/>
                <a:gd name="connsiteX19" fmla="*/ 600386 w 639022"/>
                <a:gd name="connsiteY19" fmla="*/ 412124 h 57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9022" h="579549">
                  <a:moveTo>
                    <a:pt x="600386" y="412124"/>
                  </a:moveTo>
                  <a:cubicBezTo>
                    <a:pt x="613265" y="392806"/>
                    <a:pt x="607725" y="317549"/>
                    <a:pt x="613265" y="270456"/>
                  </a:cubicBezTo>
                  <a:cubicBezTo>
                    <a:pt x="617974" y="230426"/>
                    <a:pt x="630886" y="169469"/>
                    <a:pt x="639022" y="128789"/>
                  </a:cubicBezTo>
                  <a:cubicBezTo>
                    <a:pt x="634729" y="94445"/>
                    <a:pt x="645991" y="54112"/>
                    <a:pt x="626143" y="25758"/>
                  </a:cubicBezTo>
                  <a:cubicBezTo>
                    <a:pt x="610573" y="3515"/>
                    <a:pt x="548870" y="0"/>
                    <a:pt x="548870" y="0"/>
                  </a:cubicBezTo>
                  <a:cubicBezTo>
                    <a:pt x="518819" y="4293"/>
                    <a:pt x="486903" y="1605"/>
                    <a:pt x="458718" y="12879"/>
                  </a:cubicBezTo>
                  <a:cubicBezTo>
                    <a:pt x="441807" y="19643"/>
                    <a:pt x="423340" y="33596"/>
                    <a:pt x="420082" y="51516"/>
                  </a:cubicBezTo>
                  <a:cubicBezTo>
                    <a:pt x="411515" y="98634"/>
                    <a:pt x="431086" y="148927"/>
                    <a:pt x="445839" y="193183"/>
                  </a:cubicBezTo>
                  <a:cubicBezTo>
                    <a:pt x="342808" y="197476"/>
                    <a:pt x="239585" y="198444"/>
                    <a:pt x="136746" y="206062"/>
                  </a:cubicBezTo>
                  <a:cubicBezTo>
                    <a:pt x="123208" y="207065"/>
                    <a:pt x="109405" y="211411"/>
                    <a:pt x="98110" y="218941"/>
                  </a:cubicBezTo>
                  <a:cubicBezTo>
                    <a:pt x="68362" y="238774"/>
                    <a:pt x="52721" y="267705"/>
                    <a:pt x="33715" y="296214"/>
                  </a:cubicBezTo>
                  <a:cubicBezTo>
                    <a:pt x="865" y="394767"/>
                    <a:pt x="-15991" y="412017"/>
                    <a:pt x="20836" y="540913"/>
                  </a:cubicBezTo>
                  <a:cubicBezTo>
                    <a:pt x="24565" y="553966"/>
                    <a:pt x="47330" y="547721"/>
                    <a:pt x="59473" y="553792"/>
                  </a:cubicBezTo>
                  <a:cubicBezTo>
                    <a:pt x="73317" y="560714"/>
                    <a:pt x="85231" y="570963"/>
                    <a:pt x="98110" y="579549"/>
                  </a:cubicBezTo>
                  <a:cubicBezTo>
                    <a:pt x="122253" y="577940"/>
                    <a:pt x="268474" y="584520"/>
                    <a:pt x="329929" y="553792"/>
                  </a:cubicBezTo>
                  <a:cubicBezTo>
                    <a:pt x="343773" y="546870"/>
                    <a:pt x="355687" y="536620"/>
                    <a:pt x="368566" y="528034"/>
                  </a:cubicBezTo>
                  <a:cubicBezTo>
                    <a:pt x="372859" y="515155"/>
                    <a:pt x="373915" y="500693"/>
                    <a:pt x="381445" y="489397"/>
                  </a:cubicBezTo>
                  <a:cubicBezTo>
                    <a:pt x="391548" y="474243"/>
                    <a:pt x="405705" y="461943"/>
                    <a:pt x="420082" y="450761"/>
                  </a:cubicBezTo>
                  <a:cubicBezTo>
                    <a:pt x="446628" y="430115"/>
                    <a:pt x="495185" y="392195"/>
                    <a:pt x="535991" y="386366"/>
                  </a:cubicBezTo>
                  <a:cubicBezTo>
                    <a:pt x="552990" y="383937"/>
                    <a:pt x="587507" y="431442"/>
                    <a:pt x="600386" y="412124"/>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a:off x="3116954" y="5971949"/>
              <a:ext cx="615505" cy="233303"/>
            </a:xfrm>
            <a:custGeom>
              <a:avLst/>
              <a:gdLst>
                <a:gd name="connsiteX0" fmla="*/ 580398 w 615505"/>
                <a:gd name="connsiteY0" fmla="*/ 27241 h 233303"/>
                <a:gd name="connsiteX1" fmla="*/ 78122 w 615505"/>
                <a:gd name="connsiteY1" fmla="*/ 14362 h 233303"/>
                <a:gd name="connsiteX2" fmla="*/ 849 w 615505"/>
                <a:gd name="connsiteY2" fmla="*/ 14362 h 233303"/>
                <a:gd name="connsiteX3" fmla="*/ 13728 w 615505"/>
                <a:gd name="connsiteY3" fmla="*/ 181787 h 233303"/>
                <a:gd name="connsiteX4" fmla="*/ 91001 w 615505"/>
                <a:gd name="connsiteY4" fmla="*/ 207545 h 233303"/>
                <a:gd name="connsiteX5" fmla="*/ 387215 w 615505"/>
                <a:gd name="connsiteY5" fmla="*/ 233303 h 233303"/>
                <a:gd name="connsiteX6" fmla="*/ 580398 w 615505"/>
                <a:gd name="connsiteY6" fmla="*/ 27241 h 23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505" h="233303">
                  <a:moveTo>
                    <a:pt x="580398" y="27241"/>
                  </a:moveTo>
                  <a:cubicBezTo>
                    <a:pt x="528883" y="-9249"/>
                    <a:pt x="245413" y="22328"/>
                    <a:pt x="78122" y="14362"/>
                  </a:cubicBezTo>
                  <a:cubicBezTo>
                    <a:pt x="-12030" y="10069"/>
                    <a:pt x="91003" y="-15689"/>
                    <a:pt x="849" y="14362"/>
                  </a:cubicBezTo>
                  <a:cubicBezTo>
                    <a:pt x="5142" y="70170"/>
                    <a:pt x="-9942" y="131065"/>
                    <a:pt x="13728" y="181787"/>
                  </a:cubicBezTo>
                  <a:cubicBezTo>
                    <a:pt x="25210" y="206391"/>
                    <a:pt x="63985" y="204843"/>
                    <a:pt x="91001" y="207545"/>
                  </a:cubicBezTo>
                  <a:cubicBezTo>
                    <a:pt x="275485" y="225994"/>
                    <a:pt x="176773" y="217115"/>
                    <a:pt x="387215" y="233303"/>
                  </a:cubicBezTo>
                  <a:cubicBezTo>
                    <a:pt x="666115" y="215872"/>
                    <a:pt x="631913" y="63731"/>
                    <a:pt x="580398" y="27241"/>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Rectangle 34"/>
          <p:cNvSpPr/>
          <p:nvPr/>
        </p:nvSpPr>
        <p:spPr>
          <a:xfrm>
            <a:off x="7670740" y="4057985"/>
            <a:ext cx="1008965" cy="55265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p:cNvSpPr/>
          <p:nvPr/>
        </p:nvSpPr>
        <p:spPr>
          <a:xfrm>
            <a:off x="7760206" y="3395961"/>
            <a:ext cx="881963" cy="60969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37"/>
          <p:cNvSpPr/>
          <p:nvPr/>
        </p:nvSpPr>
        <p:spPr>
          <a:xfrm>
            <a:off x="7211521" y="5153073"/>
            <a:ext cx="522355" cy="283696"/>
          </a:xfrm>
          <a:custGeom>
            <a:avLst/>
            <a:gdLst>
              <a:gd name="connsiteX0" fmla="*/ 477168 w 522355"/>
              <a:gd name="connsiteY0" fmla="*/ 24234 h 283696"/>
              <a:gd name="connsiteX1" fmla="*/ 26408 w 522355"/>
              <a:gd name="connsiteY1" fmla="*/ 24234 h 283696"/>
              <a:gd name="connsiteX2" fmla="*/ 13529 w 522355"/>
              <a:gd name="connsiteY2" fmla="*/ 75750 h 283696"/>
              <a:gd name="connsiteX3" fmla="*/ 650 w 522355"/>
              <a:gd name="connsiteY3" fmla="*/ 140144 h 283696"/>
              <a:gd name="connsiteX4" fmla="*/ 13529 w 522355"/>
              <a:gd name="connsiteY4" fmla="*/ 268933 h 283696"/>
              <a:gd name="connsiteX5" fmla="*/ 90802 w 522355"/>
              <a:gd name="connsiteY5" fmla="*/ 281812 h 283696"/>
              <a:gd name="connsiteX6" fmla="*/ 232470 w 522355"/>
              <a:gd name="connsiteY6" fmla="*/ 268933 h 283696"/>
              <a:gd name="connsiteX7" fmla="*/ 399895 w 522355"/>
              <a:gd name="connsiteY7" fmla="*/ 243175 h 283696"/>
              <a:gd name="connsiteX8" fmla="*/ 464289 w 522355"/>
              <a:gd name="connsiteY8" fmla="*/ 230296 h 283696"/>
              <a:gd name="connsiteX9" fmla="*/ 490047 w 522355"/>
              <a:gd name="connsiteY9" fmla="*/ 191659 h 283696"/>
              <a:gd name="connsiteX10" fmla="*/ 477168 w 522355"/>
              <a:gd name="connsiteY10" fmla="*/ 24234 h 283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2355" h="283696">
                <a:moveTo>
                  <a:pt x="477168" y="24234"/>
                </a:moveTo>
                <a:cubicBezTo>
                  <a:pt x="399895" y="-3670"/>
                  <a:pt x="230476" y="-12207"/>
                  <a:pt x="26408" y="24234"/>
                </a:cubicBezTo>
                <a:cubicBezTo>
                  <a:pt x="8983" y="27346"/>
                  <a:pt x="17369" y="58471"/>
                  <a:pt x="13529" y="75750"/>
                </a:cubicBezTo>
                <a:cubicBezTo>
                  <a:pt x="8780" y="97118"/>
                  <a:pt x="4943" y="118679"/>
                  <a:pt x="650" y="140144"/>
                </a:cubicBezTo>
                <a:cubicBezTo>
                  <a:pt x="4943" y="183074"/>
                  <a:pt x="-9634" y="232534"/>
                  <a:pt x="13529" y="268933"/>
                </a:cubicBezTo>
                <a:cubicBezTo>
                  <a:pt x="27548" y="290964"/>
                  <a:pt x="64689" y="281812"/>
                  <a:pt x="90802" y="281812"/>
                </a:cubicBezTo>
                <a:cubicBezTo>
                  <a:pt x="138219" y="281812"/>
                  <a:pt x="185247" y="273226"/>
                  <a:pt x="232470" y="268933"/>
                </a:cubicBezTo>
                <a:cubicBezTo>
                  <a:pt x="319498" y="239923"/>
                  <a:pt x="233882" y="265310"/>
                  <a:pt x="399895" y="243175"/>
                </a:cubicBezTo>
                <a:cubicBezTo>
                  <a:pt x="421593" y="240282"/>
                  <a:pt x="442824" y="234589"/>
                  <a:pt x="464289" y="230296"/>
                </a:cubicBezTo>
                <a:cubicBezTo>
                  <a:pt x="472875" y="217417"/>
                  <a:pt x="483950" y="205886"/>
                  <a:pt x="490047" y="191659"/>
                </a:cubicBezTo>
                <a:cubicBezTo>
                  <a:pt x="514379" y="134884"/>
                  <a:pt x="554441" y="52138"/>
                  <a:pt x="477168" y="24234"/>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0" name="Straight Connector 39"/>
          <p:cNvCxnSpPr>
            <a:stCxn id="30" idx="4"/>
            <a:endCxn id="35" idx="0"/>
          </p:cNvCxnSpPr>
          <p:nvPr/>
        </p:nvCxnSpPr>
        <p:spPr>
          <a:xfrm flipH="1">
            <a:off x="8175223" y="3264280"/>
            <a:ext cx="30647" cy="79370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137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4711" y="798490"/>
            <a:ext cx="8713631" cy="5429988"/>
          </a:xfrm>
        </p:spPr>
        <p:txBody>
          <a:bodyPr>
            <a:normAutofit/>
          </a:bodyPr>
          <a:lstStyle/>
          <a:p>
            <a:pPr marL="0" indent="0" algn="ctr">
              <a:buNone/>
            </a:pPr>
            <a:endParaRPr lang="en-US" sz="6600" dirty="0"/>
          </a:p>
          <a:p>
            <a:pPr marL="0" indent="0" algn="ctr">
              <a:buNone/>
            </a:pPr>
            <a:r>
              <a:rPr lang="en-US" sz="6600" dirty="0"/>
              <a:t>1 + a = 10</a:t>
            </a:r>
          </a:p>
          <a:p>
            <a:pPr marL="0" indent="0" algn="ctr">
              <a:buNone/>
            </a:pPr>
            <a:r>
              <a:rPr lang="en-US" sz="6600" dirty="0"/>
              <a:t>     What does the </a:t>
            </a:r>
            <a:r>
              <a:rPr lang="en-US" sz="6600" dirty="0">
                <a:solidFill>
                  <a:srgbClr val="FF0000"/>
                </a:solidFill>
              </a:rPr>
              <a:t>a</a:t>
            </a:r>
            <a:r>
              <a:rPr lang="en-US" sz="6600" dirty="0"/>
              <a:t> mean?</a:t>
            </a:r>
          </a:p>
        </p:txBody>
      </p:sp>
      <p:sp>
        <p:nvSpPr>
          <p:cNvPr id="4" name="Rectangle 3"/>
          <p:cNvSpPr/>
          <p:nvPr/>
        </p:nvSpPr>
        <p:spPr>
          <a:xfrm rot="5400000">
            <a:off x="-2390785" y="3247064"/>
            <a:ext cx="7417458" cy="923330"/>
          </a:xfrm>
          <a:prstGeom prst="rect">
            <a:avLst/>
          </a:prstGeom>
          <a:noFill/>
        </p:spPr>
        <p:txBody>
          <a:bodyPr wrap="squar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Math-ALGEBRA</a:t>
            </a:r>
          </a:p>
        </p:txBody>
      </p:sp>
    </p:spTree>
    <p:extLst>
      <p:ext uri="{BB962C8B-B14F-4D97-AF65-F5344CB8AC3E}">
        <p14:creationId xmlns:p14="http://schemas.microsoft.com/office/powerpoint/2010/main" val="26975115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6600" dirty="0"/>
          </a:p>
          <a:p>
            <a:pPr marL="0" indent="0">
              <a:buNone/>
            </a:pPr>
            <a:endParaRPr lang="en-US" sz="6600" dirty="0"/>
          </a:p>
        </p:txBody>
      </p:sp>
      <p:sp>
        <p:nvSpPr>
          <p:cNvPr id="4" name="TextBox 3"/>
          <p:cNvSpPr txBox="1"/>
          <p:nvPr/>
        </p:nvSpPr>
        <p:spPr>
          <a:xfrm>
            <a:off x="1339402" y="862180"/>
            <a:ext cx="9311426" cy="5170646"/>
          </a:xfrm>
          <a:prstGeom prst="rect">
            <a:avLst/>
          </a:prstGeom>
          <a:noFill/>
        </p:spPr>
        <p:txBody>
          <a:bodyPr wrap="square" rtlCol="0">
            <a:spAutoFit/>
          </a:bodyPr>
          <a:lstStyle/>
          <a:p>
            <a:pPr algn="ctr"/>
            <a:r>
              <a:rPr lang="en-US" sz="6600" dirty="0"/>
              <a:t>Is it always </a:t>
            </a:r>
            <a:r>
              <a:rPr lang="en-US" sz="6600" dirty="0">
                <a:solidFill>
                  <a:srgbClr val="FF0000"/>
                </a:solidFill>
              </a:rPr>
              <a:t>9</a:t>
            </a:r>
            <a:r>
              <a:rPr lang="en-US" sz="6600" dirty="0"/>
              <a:t>? </a:t>
            </a:r>
          </a:p>
          <a:p>
            <a:pPr algn="ctr"/>
            <a:endParaRPr lang="en-US" sz="6600" dirty="0">
              <a:solidFill>
                <a:srgbClr val="FF0000"/>
              </a:solidFill>
            </a:endParaRPr>
          </a:p>
          <a:p>
            <a:pPr algn="ctr"/>
            <a:r>
              <a:rPr lang="en-US" sz="6600" dirty="0">
                <a:solidFill>
                  <a:srgbClr val="FF0000"/>
                </a:solidFill>
              </a:rPr>
              <a:t>a</a:t>
            </a:r>
            <a:r>
              <a:rPr lang="en-US" sz="6600" dirty="0"/>
              <a:t> +10 = 15        (a=</a:t>
            </a:r>
            <a:r>
              <a:rPr lang="en-US" sz="6600" dirty="0">
                <a:solidFill>
                  <a:srgbClr val="FF0000"/>
                </a:solidFill>
              </a:rPr>
              <a:t>5</a:t>
            </a:r>
            <a:r>
              <a:rPr lang="en-US" sz="6600" dirty="0"/>
              <a:t>) </a:t>
            </a:r>
          </a:p>
          <a:p>
            <a:r>
              <a:rPr lang="en-US" sz="6600" dirty="0"/>
              <a:t>      16 - </a:t>
            </a:r>
            <a:r>
              <a:rPr lang="en-US" sz="6600" dirty="0">
                <a:solidFill>
                  <a:srgbClr val="FF0000"/>
                </a:solidFill>
              </a:rPr>
              <a:t>a</a:t>
            </a:r>
            <a:r>
              <a:rPr lang="en-US" sz="6600" dirty="0"/>
              <a:t> = 8          (a=</a:t>
            </a:r>
            <a:r>
              <a:rPr lang="en-US" sz="6600" dirty="0">
                <a:solidFill>
                  <a:srgbClr val="FF0000"/>
                </a:solidFill>
              </a:rPr>
              <a:t>8</a:t>
            </a:r>
            <a:r>
              <a:rPr lang="en-US" sz="6600" dirty="0"/>
              <a:t>)   </a:t>
            </a:r>
          </a:p>
          <a:p>
            <a:r>
              <a:rPr lang="en-US" sz="6600" dirty="0"/>
              <a:t>      </a:t>
            </a:r>
            <a:r>
              <a:rPr lang="en-US" sz="6600" dirty="0">
                <a:solidFill>
                  <a:srgbClr val="FF0000"/>
                </a:solidFill>
              </a:rPr>
              <a:t>a</a:t>
            </a:r>
            <a:r>
              <a:rPr lang="en-US" sz="6600" dirty="0"/>
              <a:t> x 3  = 18        (a=</a:t>
            </a:r>
            <a:r>
              <a:rPr lang="en-US" sz="6600" dirty="0">
                <a:solidFill>
                  <a:srgbClr val="FF0000"/>
                </a:solidFill>
              </a:rPr>
              <a:t>6</a:t>
            </a:r>
            <a:r>
              <a:rPr lang="en-US" sz="6600" dirty="0"/>
              <a:t>) </a:t>
            </a:r>
          </a:p>
        </p:txBody>
      </p:sp>
      <p:sp>
        <p:nvSpPr>
          <p:cNvPr id="5" name="Rectangle 4"/>
          <p:cNvSpPr/>
          <p:nvPr/>
        </p:nvSpPr>
        <p:spPr>
          <a:xfrm rot="5400000">
            <a:off x="-3797654" y="3186811"/>
            <a:ext cx="6419047" cy="92333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dirty="0">
                <a:ln/>
                <a:solidFill>
                  <a:schemeClr val="accent4"/>
                </a:solidFill>
              </a:rPr>
              <a:t>ABSTRACTION</a:t>
            </a:r>
          </a:p>
        </p:txBody>
      </p:sp>
    </p:spTree>
    <p:extLst>
      <p:ext uri="{BB962C8B-B14F-4D97-AF65-F5344CB8AC3E}">
        <p14:creationId xmlns:p14="http://schemas.microsoft.com/office/powerpoint/2010/main" val="36574603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1000"/>
                                        <p:tgtEl>
                                          <p:spTgt spid="4">
                                            <p:txEl>
                                              <p:pRg st="3" end="3"/>
                                            </p:txEl>
                                          </p:spTgt>
                                        </p:tgtEl>
                                      </p:cBhvr>
                                    </p:animEffect>
                                    <p:anim calcmode="lin" valueType="num">
                                      <p:cBhvr>
                                        <p:cTn id="2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1000"/>
                                        <p:tgtEl>
                                          <p:spTgt spid="4">
                                            <p:txEl>
                                              <p:pRg st="4" end="4"/>
                                            </p:txEl>
                                          </p:spTgt>
                                        </p:tgtEl>
                                      </p:cBhvr>
                                    </p:animEffect>
                                    <p:anim calcmode="lin" valueType="num">
                                      <p:cBhvr>
                                        <p:cTn id="3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6600" dirty="0"/>
          </a:p>
          <a:p>
            <a:pPr marL="0" indent="0">
              <a:buNone/>
            </a:pPr>
            <a:endParaRPr lang="en-US" sz="6600" dirty="0"/>
          </a:p>
          <a:p>
            <a:pPr marL="0" indent="0">
              <a:buNone/>
            </a:pPr>
            <a:endParaRPr lang="en-US" sz="6600" dirty="0"/>
          </a:p>
        </p:txBody>
      </p:sp>
      <p:sp>
        <p:nvSpPr>
          <p:cNvPr id="4" name="TextBox 3"/>
          <p:cNvSpPr txBox="1"/>
          <p:nvPr/>
        </p:nvSpPr>
        <p:spPr>
          <a:xfrm>
            <a:off x="1229933" y="578742"/>
            <a:ext cx="8448541" cy="1569660"/>
          </a:xfrm>
          <a:prstGeom prst="rect">
            <a:avLst/>
          </a:prstGeom>
          <a:noFill/>
        </p:spPr>
        <p:txBody>
          <a:bodyPr wrap="square" rtlCol="0">
            <a:spAutoFit/>
          </a:bodyPr>
          <a:lstStyle/>
          <a:p>
            <a:pPr algn="ctr"/>
            <a:r>
              <a:rPr lang="en-US" sz="9600" dirty="0"/>
              <a:t>HOPE</a:t>
            </a:r>
          </a:p>
        </p:txBody>
      </p:sp>
      <p:sp>
        <p:nvSpPr>
          <p:cNvPr id="5" name="TextBox 4"/>
          <p:cNvSpPr txBox="1"/>
          <p:nvPr/>
        </p:nvSpPr>
        <p:spPr>
          <a:xfrm>
            <a:off x="3296990" y="2254470"/>
            <a:ext cx="6478073" cy="3816429"/>
          </a:xfrm>
          <a:prstGeom prst="rect">
            <a:avLst/>
          </a:prstGeom>
          <a:noFill/>
        </p:spPr>
        <p:txBody>
          <a:bodyPr wrap="square" rtlCol="0">
            <a:spAutoFit/>
          </a:bodyPr>
          <a:lstStyle/>
          <a:p>
            <a:r>
              <a:rPr lang="en-US" sz="4400" dirty="0"/>
              <a:t>What </a:t>
            </a:r>
            <a:r>
              <a:rPr lang="en-US" sz="4400" dirty="0">
                <a:solidFill>
                  <a:srgbClr val="FF0000"/>
                </a:solidFill>
              </a:rPr>
              <a:t>color</a:t>
            </a:r>
            <a:r>
              <a:rPr lang="en-US" sz="4400" dirty="0"/>
              <a:t> is it?</a:t>
            </a:r>
          </a:p>
          <a:p>
            <a:r>
              <a:rPr lang="en-US" sz="4400" dirty="0"/>
              <a:t>What shape is it?</a:t>
            </a:r>
          </a:p>
          <a:p>
            <a:r>
              <a:rPr lang="en-US" sz="4400" dirty="0"/>
              <a:t>How </a:t>
            </a:r>
            <a:r>
              <a:rPr lang="en-US" sz="6600" dirty="0">
                <a:solidFill>
                  <a:srgbClr val="00B050"/>
                </a:solidFill>
              </a:rPr>
              <a:t>big</a:t>
            </a:r>
            <a:r>
              <a:rPr lang="en-US" sz="4400" dirty="0"/>
              <a:t> is it?</a:t>
            </a:r>
          </a:p>
          <a:p>
            <a:r>
              <a:rPr lang="en-US" sz="4400" dirty="0"/>
              <a:t>What does it taste like?</a:t>
            </a:r>
          </a:p>
          <a:p>
            <a:r>
              <a:rPr lang="en-US" sz="4400" dirty="0"/>
              <a:t>Can you hear it?</a:t>
            </a:r>
          </a:p>
        </p:txBody>
      </p:sp>
      <p:sp>
        <p:nvSpPr>
          <p:cNvPr id="6" name="Rectangle 5"/>
          <p:cNvSpPr/>
          <p:nvPr/>
        </p:nvSpPr>
        <p:spPr>
          <a:xfrm>
            <a:off x="4739426" y="3111156"/>
            <a:ext cx="1429554" cy="568258"/>
          </a:xfrm>
          <a:prstGeom prst="rect">
            <a:avLst/>
          </a:prstGeom>
          <a:noFill/>
          <a:ln w="57150">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8" name="Rectangle 7"/>
          <p:cNvSpPr/>
          <p:nvPr/>
        </p:nvSpPr>
        <p:spPr>
          <a:xfrm rot="5400000">
            <a:off x="-158489" y="2449438"/>
            <a:ext cx="4452166" cy="1323439"/>
          </a:xfrm>
          <a:prstGeom prst="rect">
            <a:avLst/>
          </a:prstGeom>
          <a:noFill/>
        </p:spPr>
        <p:txBody>
          <a:bodyPr wrap="square" lIns="91440" tIns="45720" rIns="91440" bIns="45720">
            <a:spAutoFit/>
          </a:bodyPr>
          <a:lstStyle/>
          <a:p>
            <a:pPr algn="r"/>
            <a:r>
              <a:rPr lang="en-US" sz="8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WORDS</a:t>
            </a:r>
          </a:p>
        </p:txBody>
      </p:sp>
    </p:spTree>
    <p:extLst>
      <p:ext uri="{BB962C8B-B14F-4D97-AF65-F5344CB8AC3E}">
        <p14:creationId xmlns:p14="http://schemas.microsoft.com/office/powerpoint/2010/main" val="29991726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additive="base">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 calcmode="lin" valueType="num">
                                      <p:cBhvr additive="base">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 calcmode="lin" valueType="num">
                                      <p:cBhvr additive="base">
                                        <p:cTn id="4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1" dur="1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5003"/>
            <a:ext cx="10515600" cy="5751960"/>
          </a:xfrm>
        </p:spPr>
        <p:txBody>
          <a:bodyPr>
            <a:normAutofit lnSpcReduction="10000"/>
          </a:bodyPr>
          <a:lstStyle/>
          <a:p>
            <a:pPr marL="0" indent="0" algn="ctr">
              <a:buNone/>
            </a:pPr>
            <a:r>
              <a:rPr lang="en-US" dirty="0"/>
              <a:t> </a:t>
            </a:r>
            <a:r>
              <a:rPr lang="en-US" sz="8000" dirty="0"/>
              <a:t>THESE ARE ALL ABSTRACTIONS, </a:t>
            </a:r>
          </a:p>
          <a:p>
            <a:pPr marL="0" indent="0" algn="ctr">
              <a:buNone/>
            </a:pPr>
            <a:r>
              <a:rPr lang="en-US" sz="8000" dirty="0"/>
              <a:t>but </a:t>
            </a:r>
          </a:p>
          <a:p>
            <a:pPr marL="0" indent="0" algn="ctr">
              <a:buNone/>
            </a:pPr>
            <a:r>
              <a:rPr lang="en-US" sz="8000" dirty="0"/>
              <a:t>what about Computer Science?</a:t>
            </a:r>
          </a:p>
        </p:txBody>
      </p:sp>
    </p:spTree>
    <p:extLst>
      <p:ext uri="{BB962C8B-B14F-4D97-AF65-F5344CB8AC3E}">
        <p14:creationId xmlns:p14="http://schemas.microsoft.com/office/powerpoint/2010/main" val="217417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dirty="0"/>
              <a:t>COMPUTER SCIENCE</a:t>
            </a:r>
          </a:p>
        </p:txBody>
      </p:sp>
      <p:pic>
        <p:nvPicPr>
          <p:cNvPr id="8" name="3srNySJckuo"/>
          <p:cNvPicPr>
            <a:picLocks noGrp="1" noRot="1" noChangeAspect="1"/>
          </p:cNvPicPr>
          <p:nvPr>
            <p:ph idx="1"/>
            <a:videoFile r:link="rId1"/>
          </p:nvPr>
        </p:nvPicPr>
        <p:blipFill>
          <a:blip r:embed="rId3"/>
          <a:stretch>
            <a:fillRect/>
          </a:stretch>
        </p:blipFill>
        <p:spPr>
          <a:xfrm>
            <a:off x="3810000" y="2716213"/>
            <a:ext cx="4572000" cy="2571750"/>
          </a:xfrm>
          <a:prstGeom prst="rect">
            <a:avLst/>
          </a:prstGeom>
        </p:spPr>
      </p:pic>
      <p:sp>
        <p:nvSpPr>
          <p:cNvPr id="9" name="TextBox 8"/>
          <p:cNvSpPr txBox="1"/>
          <p:nvPr/>
        </p:nvSpPr>
        <p:spPr>
          <a:xfrm>
            <a:off x="7751618" y="1433945"/>
            <a:ext cx="3602182" cy="369332"/>
          </a:xfrm>
          <a:prstGeom prst="rect">
            <a:avLst/>
          </a:prstGeom>
          <a:noFill/>
        </p:spPr>
        <p:txBody>
          <a:bodyPr wrap="square" rtlCol="0">
            <a:spAutoFit/>
          </a:bodyPr>
          <a:lstStyle/>
          <a:p>
            <a:r>
              <a:rPr lang="en-US" dirty="0"/>
              <a:t>Choose 1:13 start, 4:50 stop</a:t>
            </a:r>
          </a:p>
        </p:txBody>
      </p:sp>
    </p:spTree>
    <p:extLst>
      <p:ext uri="{BB962C8B-B14F-4D97-AF65-F5344CB8AC3E}">
        <p14:creationId xmlns:p14="http://schemas.microsoft.com/office/powerpoint/2010/main" val="1413409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85048"/>
          </a:xfrm>
        </p:spPr>
        <p:txBody>
          <a:bodyPr/>
          <a:lstStyle/>
          <a:p>
            <a:pPr algn="ctr"/>
            <a:r>
              <a:rPr lang="en-US" sz="9600" b="1" dirty="0"/>
              <a:t>NETLOGO LIBRARY </a:t>
            </a:r>
            <a:r>
              <a:rPr lang="en-US" sz="8000" b="1" dirty="0"/>
              <a:t>MODELS</a:t>
            </a:r>
            <a:br>
              <a:rPr lang="en-US" sz="8000" b="1" dirty="0"/>
            </a:br>
            <a:r>
              <a:rPr lang="en-US" sz="3200" b="1" dirty="0"/>
              <a:t>Switch to </a:t>
            </a:r>
            <a:r>
              <a:rPr lang="en-US" sz="3200" b="1" dirty="0" err="1"/>
              <a:t>NetLogo</a:t>
            </a:r>
            <a:r>
              <a:rPr lang="en-US" sz="3200" b="1" dirty="0"/>
              <a:t/>
            </a:r>
            <a:br>
              <a:rPr lang="en-US" sz="3200" b="1" dirty="0"/>
            </a:br>
            <a:r>
              <a:rPr lang="en-US" sz="3200" b="1" dirty="0"/>
              <a:t>Load </a:t>
            </a:r>
            <a:r>
              <a:rPr lang="en-US" sz="3200" b="1" dirty="0" err="1"/>
              <a:t>NetLogo</a:t>
            </a:r>
            <a:r>
              <a:rPr lang="en-US" sz="3200" b="1" dirty="0"/>
              <a:t/>
            </a:r>
            <a:br>
              <a:rPr lang="en-US" sz="3200" b="1" dirty="0"/>
            </a:br>
            <a:r>
              <a:rPr lang="en-US" sz="3200" b="1" dirty="0"/>
              <a:t>Load Models Library</a:t>
            </a:r>
            <a:br>
              <a:rPr lang="en-US" sz="3200" b="1" dirty="0"/>
            </a:br>
            <a:r>
              <a:rPr lang="en-US" sz="3200" b="1" dirty="0"/>
              <a:t/>
            </a:r>
            <a:br>
              <a:rPr lang="en-US" sz="3200" b="1" dirty="0"/>
            </a:br>
            <a:r>
              <a:rPr lang="en-US" sz="3200" b="1" dirty="0"/>
              <a:t>RETURN TO SLIDESHOW AFTERWARDS</a:t>
            </a:r>
            <a:endParaRPr lang="en-US" sz="8000" b="1" dirty="0"/>
          </a:p>
        </p:txBody>
      </p:sp>
    </p:spTree>
    <p:extLst>
      <p:ext uri="{BB962C8B-B14F-4D97-AF65-F5344CB8AC3E}">
        <p14:creationId xmlns:p14="http://schemas.microsoft.com/office/powerpoint/2010/main" val="1422255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3161"/>
            <a:ext cx="10515600" cy="1325563"/>
          </a:xfrm>
        </p:spPr>
        <p:txBody>
          <a:bodyPr>
            <a:normAutofit/>
          </a:bodyPr>
          <a:lstStyle/>
          <a:p>
            <a:pPr algn="ctr"/>
            <a:r>
              <a:rPr lang="en-US" sz="8000" b="1" dirty="0"/>
              <a:t>ABSTRACTION</a:t>
            </a:r>
          </a:p>
        </p:txBody>
      </p:sp>
      <p:sp>
        <p:nvSpPr>
          <p:cNvPr id="3" name="Content Placeholder 2"/>
          <p:cNvSpPr>
            <a:spLocks noGrp="1"/>
          </p:cNvSpPr>
          <p:nvPr>
            <p:ph idx="1"/>
          </p:nvPr>
        </p:nvSpPr>
        <p:spPr/>
        <p:txBody>
          <a:bodyPr>
            <a:normAutofit/>
          </a:bodyPr>
          <a:lstStyle/>
          <a:p>
            <a:pPr marL="0" indent="0">
              <a:buNone/>
            </a:pPr>
            <a:endParaRPr lang="en-US" sz="5400" dirty="0"/>
          </a:p>
          <a:p>
            <a:pPr marL="0" indent="0">
              <a:buNone/>
            </a:pPr>
            <a:r>
              <a:rPr lang="en-US" sz="5400" dirty="0"/>
              <a:t>Abstraction is the process of taking away or removing characteristics from something in order to reduce it to a set of </a:t>
            </a:r>
            <a:r>
              <a:rPr lang="en-US" sz="5400" b="1" u="sng" dirty="0"/>
              <a:t>essential</a:t>
            </a:r>
            <a:r>
              <a:rPr lang="en-US" sz="5400" dirty="0"/>
              <a:t> characteristics.</a:t>
            </a:r>
          </a:p>
        </p:txBody>
      </p:sp>
    </p:spTree>
    <p:extLst>
      <p:ext uri="{BB962C8B-B14F-4D97-AF65-F5344CB8AC3E}">
        <p14:creationId xmlns:p14="http://schemas.microsoft.com/office/powerpoint/2010/main" val="3447648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PARTICIPATE IN TEACHER DISCUSSION QUESTIONS:</a:t>
            </a:r>
            <a:endParaRPr lang="en-US" dirty="0"/>
          </a:p>
        </p:txBody>
      </p:sp>
      <p:sp>
        <p:nvSpPr>
          <p:cNvPr id="3" name="Content Placeholder 2"/>
          <p:cNvSpPr>
            <a:spLocks noGrp="1"/>
          </p:cNvSpPr>
          <p:nvPr>
            <p:ph idx="1"/>
          </p:nvPr>
        </p:nvSpPr>
        <p:spPr>
          <a:xfrm>
            <a:off x="1029268" y="1690688"/>
            <a:ext cx="10515600" cy="4351338"/>
          </a:xfrm>
        </p:spPr>
        <p:txBody>
          <a:bodyPr>
            <a:normAutofit/>
          </a:bodyPr>
          <a:lstStyle/>
          <a:p>
            <a:r>
              <a:rPr lang="en-US" sz="4400" dirty="0"/>
              <a:t>OPEN POLL EVERYWHERE APP</a:t>
            </a:r>
          </a:p>
          <a:p>
            <a:pPr lvl="3"/>
            <a:r>
              <a:rPr lang="en-US" sz="4400" dirty="0"/>
              <a:t>Choose Participating</a:t>
            </a:r>
          </a:p>
          <a:p>
            <a:pPr lvl="3"/>
            <a:r>
              <a:rPr lang="en-US" sz="4400" dirty="0"/>
              <a:t>In the Keyword blank type: ITHINKTHAT and then type what you want to add to the discussion.</a:t>
            </a:r>
          </a:p>
          <a:p>
            <a:pPr lvl="3"/>
            <a:r>
              <a:rPr lang="en-US" sz="4400" dirty="0"/>
              <a:t>Watch the Slideshow to see results!</a:t>
            </a:r>
          </a:p>
          <a:p>
            <a:endParaRPr lang="en-US" sz="4400" dirty="0"/>
          </a:p>
        </p:txBody>
      </p:sp>
    </p:spTree>
    <p:extLst>
      <p:ext uri="{BB962C8B-B14F-4D97-AF65-F5344CB8AC3E}">
        <p14:creationId xmlns:p14="http://schemas.microsoft.com/office/powerpoint/2010/main" val="646486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p:cNvPicPr>
          <p:nvPr>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1890187" y="274641"/>
            <a:ext cx="8411633" cy="6308725"/>
          </a:xfrm>
          <a:prstGeom prst="rect">
            <a:avLst/>
          </a:prstGeom>
        </p:spPr>
      </p:pic>
      <p:sp>
        <p:nvSpPr>
          <p:cNvPr id="3" name="Rectangle 2">
            <a:hlinkClick r:id="rId5"/>
          </p:cNvPr>
          <p:cNvSpPr/>
          <p:nvPr/>
        </p:nvSpPr>
        <p:spPr>
          <a:xfrm>
            <a:off x="3387659" y="2266525"/>
            <a:ext cx="2333023" cy="20548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hlinkClick r:id="rId6"/>
          </p:cNvPr>
          <p:cNvSpPr/>
          <p:nvPr/>
        </p:nvSpPr>
        <p:spPr>
          <a:xfrm>
            <a:off x="6497261" y="4597460"/>
            <a:ext cx="2191469" cy="37040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hlinkClick r:id="rId7" action="ppaction://hlinkfile"/>
          </p:cNvPr>
          <p:cNvSpPr/>
          <p:nvPr/>
        </p:nvSpPr>
        <p:spPr>
          <a:xfrm>
            <a:off x="4436830" y="5194487"/>
            <a:ext cx="3313169" cy="37040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9412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7200" b="1" dirty="0"/>
              <a:t>A Good Model:</a:t>
            </a:r>
            <a:r>
              <a:rPr lang="en-US" dirty="0"/>
              <a:t/>
            </a:r>
            <a:br>
              <a:rPr lang="en-US" dirty="0"/>
            </a:br>
            <a:endParaRPr lang="en-US" dirty="0"/>
          </a:p>
        </p:txBody>
      </p:sp>
      <p:sp>
        <p:nvSpPr>
          <p:cNvPr id="3" name="Content Placeholder 2"/>
          <p:cNvSpPr>
            <a:spLocks noGrp="1"/>
          </p:cNvSpPr>
          <p:nvPr>
            <p:ph idx="1"/>
          </p:nvPr>
        </p:nvSpPr>
        <p:spPr>
          <a:xfrm>
            <a:off x="838200" y="1027908"/>
            <a:ext cx="10955215" cy="5560463"/>
          </a:xfrm>
        </p:spPr>
        <p:txBody>
          <a:bodyPr>
            <a:noAutofit/>
          </a:bodyPr>
          <a:lstStyle/>
          <a:p>
            <a:pPr lvl="0"/>
            <a:r>
              <a:rPr lang="en-US" sz="3200" dirty="0"/>
              <a:t>Simplified components to represent a complex problem. (Abstracted)</a:t>
            </a:r>
          </a:p>
          <a:p>
            <a:pPr lvl="0"/>
            <a:r>
              <a:rPr lang="en-US" sz="3200" dirty="0"/>
              <a:t>We don’t know the answer to our question before we begin</a:t>
            </a:r>
          </a:p>
          <a:p>
            <a:pPr lvl="0"/>
            <a:r>
              <a:rPr lang="en-US" sz="3200" dirty="0"/>
              <a:t>We have not coded every aspect of the system to do what we expect</a:t>
            </a:r>
          </a:p>
          <a:p>
            <a:pPr lvl="0"/>
            <a:r>
              <a:rPr lang="en-US" sz="3200" dirty="0"/>
              <a:t>We can say through our research or data that this is how this would function in the real world</a:t>
            </a:r>
          </a:p>
          <a:p>
            <a:pPr lvl="0"/>
            <a:r>
              <a:rPr lang="en-US" sz="3200" dirty="0"/>
              <a:t>We share our assumptions and know what we </a:t>
            </a:r>
            <a:r>
              <a:rPr lang="en-US" sz="3200"/>
              <a:t>are measuring</a:t>
            </a:r>
            <a:endParaRPr lang="en-US" sz="3200" dirty="0"/>
          </a:p>
          <a:p>
            <a:pPr lvl="0"/>
            <a:r>
              <a:rPr lang="en-US" sz="3200" dirty="0"/>
              <a:t>Our sliders are our variables to change (independent variables)</a:t>
            </a:r>
          </a:p>
          <a:p>
            <a:r>
              <a:rPr lang="en-US" sz="3200" dirty="0"/>
              <a:t>We tested what we thought we were testing</a:t>
            </a:r>
          </a:p>
        </p:txBody>
      </p:sp>
    </p:spTree>
    <p:extLst>
      <p:ext uri="{BB962C8B-B14F-4D97-AF65-F5344CB8AC3E}">
        <p14:creationId xmlns:p14="http://schemas.microsoft.com/office/powerpoint/2010/main" val="400232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2" y="2371348"/>
            <a:ext cx="10515600" cy="1325563"/>
          </a:xfrm>
        </p:spPr>
        <p:txBody>
          <a:bodyPr/>
          <a:lstStyle/>
          <a:p>
            <a:pPr algn="ctr"/>
            <a:r>
              <a:rPr lang="en-US" b="1" dirty="0" smtClean="0"/>
              <a:t>LET’S LOOK AT A PROPOSAL SUBMITTED TO THE CHALLENGE </a:t>
            </a:r>
            <a:endParaRPr lang="en-US" b="1" dirty="0"/>
          </a:p>
        </p:txBody>
      </p:sp>
    </p:spTree>
    <p:extLst>
      <p:ext uri="{BB962C8B-B14F-4D97-AF65-F5344CB8AC3E}">
        <p14:creationId xmlns:p14="http://schemas.microsoft.com/office/powerpoint/2010/main" val="412427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Highly Caffeinated Beverages in A Community</a:t>
            </a:r>
            <a:endParaRPr lang="en-US" dirty="0"/>
          </a:p>
        </p:txBody>
      </p:sp>
      <p:sp>
        <p:nvSpPr>
          <p:cNvPr id="3" name="Subtitle 2"/>
          <p:cNvSpPr>
            <a:spLocks noGrp="1"/>
          </p:cNvSpPr>
          <p:nvPr>
            <p:ph type="subTitle" idx="1"/>
          </p:nvPr>
        </p:nvSpPr>
        <p:spPr/>
        <p:txBody>
          <a:bodyPr>
            <a:normAutofit/>
          </a:bodyPr>
          <a:lstStyle/>
          <a:p>
            <a:r>
              <a:rPr lang="en-US" dirty="0" smtClean="0"/>
              <a:t>Team: 2204</a:t>
            </a:r>
          </a:p>
          <a:p>
            <a:r>
              <a:rPr lang="en-US" dirty="0" smtClean="0"/>
              <a:t>School: Western Hills Middle School</a:t>
            </a:r>
          </a:p>
          <a:p>
            <a:r>
              <a:rPr lang="en-US" dirty="0" smtClean="0"/>
              <a:t>Area of Science: Biology/Sociology</a:t>
            </a:r>
          </a:p>
          <a:p>
            <a:endParaRPr lang="en-US" dirty="0"/>
          </a:p>
        </p:txBody>
      </p:sp>
    </p:spTree>
    <p:extLst>
      <p:ext uri="{BB962C8B-B14F-4D97-AF65-F5344CB8AC3E}">
        <p14:creationId xmlns:p14="http://schemas.microsoft.com/office/powerpoint/2010/main" val="358308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271078" cy="794933"/>
          </a:xfrm>
        </p:spPr>
        <p:txBody>
          <a:bodyPr>
            <a:normAutofit fontScale="90000"/>
          </a:bodyPr>
          <a:lstStyle/>
          <a:p>
            <a:pPr algn="ctr"/>
            <a:r>
              <a:rPr lang="en-US" sz="7300" b="1" dirty="0"/>
              <a:t>Proposa</a:t>
            </a:r>
            <a:r>
              <a:rPr lang="en-US" sz="8000" b="1" dirty="0"/>
              <a:t>l</a:t>
            </a:r>
          </a:p>
        </p:txBody>
      </p:sp>
      <p:sp>
        <p:nvSpPr>
          <p:cNvPr id="3" name="Content Placeholder 2"/>
          <p:cNvSpPr>
            <a:spLocks noGrp="1"/>
          </p:cNvSpPr>
          <p:nvPr>
            <p:ph idx="1"/>
          </p:nvPr>
        </p:nvSpPr>
        <p:spPr>
          <a:xfrm>
            <a:off x="838200" y="1160061"/>
            <a:ext cx="10515600" cy="5049671"/>
          </a:xfrm>
        </p:spPr>
        <p:txBody>
          <a:bodyPr>
            <a:noAutofit/>
          </a:bodyPr>
          <a:lstStyle/>
          <a:p>
            <a:pPr marL="0" indent="0">
              <a:buNone/>
            </a:pPr>
            <a:endParaRPr lang="en-US" sz="3600" dirty="0"/>
          </a:p>
          <a:p>
            <a:pPr marL="0" indent="0">
              <a:buNone/>
            </a:pPr>
            <a:r>
              <a:rPr lang="en-US" sz="3600" dirty="0"/>
              <a:t>Starbucks coffee has more caffeine than the average cup of coffee.</a:t>
            </a:r>
          </a:p>
          <a:p>
            <a:pPr marL="0" indent="0">
              <a:buNone/>
            </a:pPr>
            <a:r>
              <a:rPr lang="en-US" sz="3600" dirty="0"/>
              <a:t>An average cup of coffee (2 c.) =</a:t>
            </a:r>
            <a:r>
              <a:rPr lang="en-US" sz="3600" dirty="0">
                <a:solidFill>
                  <a:srgbClr val="FF0000"/>
                </a:solidFill>
              </a:rPr>
              <a:t> 95 </a:t>
            </a:r>
            <a:r>
              <a:rPr lang="en-US" sz="3600" dirty="0"/>
              <a:t>mg of caffeine Starbucks Grande (2 c.) = </a:t>
            </a:r>
            <a:r>
              <a:rPr lang="en-US" sz="3600" dirty="0">
                <a:solidFill>
                  <a:srgbClr val="FF0000"/>
                </a:solidFill>
              </a:rPr>
              <a:t>85mg - 330mg</a:t>
            </a:r>
            <a:r>
              <a:rPr lang="en-US" sz="3600" dirty="0"/>
              <a:t> caffeine</a:t>
            </a:r>
          </a:p>
          <a:p>
            <a:pPr marL="0" indent="0">
              <a:buNone/>
            </a:pPr>
            <a:r>
              <a:rPr lang="en-US" sz="3600" dirty="0"/>
              <a:t>The average of the caffeine levels = </a:t>
            </a:r>
            <a:r>
              <a:rPr lang="en-US" sz="3600" dirty="0">
                <a:solidFill>
                  <a:srgbClr val="FF0000"/>
                </a:solidFill>
              </a:rPr>
              <a:t>210mg</a:t>
            </a:r>
            <a:r>
              <a:rPr lang="en-US" sz="3600" dirty="0"/>
              <a:t>. </a:t>
            </a:r>
          </a:p>
          <a:p>
            <a:pPr marL="0" indent="0">
              <a:buNone/>
            </a:pPr>
            <a:r>
              <a:rPr lang="en-US" sz="3600" dirty="0"/>
              <a:t>Starbucks iced coffee drinks = </a:t>
            </a:r>
            <a:r>
              <a:rPr lang="en-US" sz="3600" dirty="0">
                <a:solidFill>
                  <a:srgbClr val="FF0000"/>
                </a:solidFill>
              </a:rPr>
              <a:t>235mg </a:t>
            </a:r>
            <a:r>
              <a:rPr lang="en-US" sz="3600" dirty="0"/>
              <a:t>of caffeine </a:t>
            </a:r>
          </a:p>
          <a:p>
            <a:pPr marL="0" indent="0">
              <a:buNone/>
            </a:pPr>
            <a:endParaRPr lang="en-US" dirty="0"/>
          </a:p>
        </p:txBody>
      </p:sp>
    </p:spTree>
    <p:extLst>
      <p:ext uri="{BB962C8B-B14F-4D97-AF65-F5344CB8AC3E}">
        <p14:creationId xmlns:p14="http://schemas.microsoft.com/office/powerpoint/2010/main" val="1674650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038" y="532264"/>
            <a:ext cx="9744501" cy="6001643"/>
          </a:xfrm>
          <a:prstGeom prst="rect">
            <a:avLst/>
          </a:prstGeom>
          <a:noFill/>
        </p:spPr>
        <p:txBody>
          <a:bodyPr wrap="square" rtlCol="0">
            <a:spAutoFit/>
          </a:bodyPr>
          <a:lstStyle/>
          <a:p>
            <a:r>
              <a:rPr lang="en-US" sz="1600" dirty="0"/>
              <a:t> </a:t>
            </a:r>
            <a:r>
              <a:rPr lang="en-US" sz="4000" dirty="0"/>
              <a:t>The Mayo clinic recommends that: </a:t>
            </a:r>
          </a:p>
          <a:p>
            <a:r>
              <a:rPr lang="en-US" sz="4000" dirty="0"/>
              <a:t>	</a:t>
            </a:r>
            <a:r>
              <a:rPr lang="en-US" sz="4000" dirty="0">
                <a:solidFill>
                  <a:srgbClr val="FF0000"/>
                </a:solidFill>
              </a:rPr>
              <a:t>Adults no &gt; 400mg daily </a:t>
            </a:r>
            <a:r>
              <a:rPr lang="en-US" sz="4000" dirty="0"/>
              <a:t>	   	</a:t>
            </a:r>
          </a:p>
          <a:p>
            <a:r>
              <a:rPr lang="en-US" sz="4000" dirty="0"/>
              <a:t>	</a:t>
            </a:r>
            <a:r>
              <a:rPr lang="en-US" sz="4000" dirty="0">
                <a:solidFill>
                  <a:srgbClr val="FF0000"/>
                </a:solidFill>
              </a:rPr>
              <a:t>Tweens/Teens no &gt; 100mg daily</a:t>
            </a:r>
          </a:p>
          <a:p>
            <a:r>
              <a:rPr lang="en-US" sz="4000" dirty="0"/>
              <a:t>For a Tween/Teen who drinks:</a:t>
            </a:r>
          </a:p>
          <a:p>
            <a:r>
              <a:rPr lang="en-US" sz="4000" dirty="0"/>
              <a:t>	1 Starbucks Grande Iced Coffee = </a:t>
            </a:r>
            <a:r>
              <a:rPr lang="en-US" sz="4000" dirty="0">
                <a:solidFill>
                  <a:srgbClr val="FF0000"/>
                </a:solidFill>
              </a:rPr>
              <a:t>235mg</a:t>
            </a:r>
            <a:r>
              <a:rPr lang="en-US" sz="4000" dirty="0"/>
              <a:t> of caffeine </a:t>
            </a:r>
          </a:p>
          <a:p>
            <a:r>
              <a:rPr lang="en-US" sz="4000" dirty="0"/>
              <a:t>          Which is </a:t>
            </a:r>
            <a:r>
              <a:rPr lang="en-US" sz="4000" dirty="0">
                <a:solidFill>
                  <a:srgbClr val="FF0000"/>
                </a:solidFill>
              </a:rPr>
              <a:t>more mg </a:t>
            </a:r>
            <a:r>
              <a:rPr lang="en-US" sz="4000" dirty="0"/>
              <a:t>caffeine than that is</a:t>
            </a:r>
          </a:p>
          <a:p>
            <a:r>
              <a:rPr lang="en-US" sz="4000" dirty="0"/>
              <a:t>          recommended (235 mg more).</a:t>
            </a:r>
          </a:p>
          <a:p>
            <a:endParaRPr lang="en-US" sz="3200" dirty="0"/>
          </a:p>
          <a:p>
            <a:r>
              <a:rPr lang="en-US" sz="3200" dirty="0"/>
              <a:t> </a:t>
            </a:r>
            <a:endParaRPr lang="en-US" dirty="0"/>
          </a:p>
        </p:txBody>
      </p:sp>
    </p:spTree>
    <p:extLst>
      <p:ext uri="{BB962C8B-B14F-4D97-AF65-F5344CB8AC3E}">
        <p14:creationId xmlns:p14="http://schemas.microsoft.com/office/powerpoint/2010/main" val="170404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4" y="164125"/>
            <a:ext cx="11652738" cy="7571303"/>
          </a:xfrm>
          <a:prstGeom prst="rect">
            <a:avLst/>
          </a:prstGeom>
        </p:spPr>
        <p:txBody>
          <a:bodyPr wrap="square">
            <a:spAutoFit/>
          </a:bodyPr>
          <a:lstStyle/>
          <a:p>
            <a:r>
              <a:rPr lang="en-US" sz="5400" dirty="0"/>
              <a:t>Caffeine Intake for a Tween/Teen who drinks/eats:</a:t>
            </a:r>
          </a:p>
          <a:p>
            <a:pPr marL="571500" indent="-571500">
              <a:buFont typeface="Arial" panose="020B0604020202020204" pitchFamily="34" charset="0"/>
              <a:buChar char="•"/>
            </a:pPr>
            <a:r>
              <a:rPr lang="en-US" sz="5400" dirty="0"/>
              <a:t>a </a:t>
            </a:r>
            <a:r>
              <a:rPr lang="en-US" sz="5400" dirty="0">
                <a:solidFill>
                  <a:srgbClr val="FF0000"/>
                </a:solidFill>
              </a:rPr>
              <a:t>Hershey’s</a:t>
            </a:r>
            <a:r>
              <a:rPr lang="en-US" sz="5400" dirty="0"/>
              <a:t> milk chocolate bar = </a:t>
            </a:r>
            <a:r>
              <a:rPr lang="en-US" sz="5400" dirty="0">
                <a:solidFill>
                  <a:srgbClr val="FF0000"/>
                </a:solidFill>
              </a:rPr>
              <a:t>9 mg</a:t>
            </a:r>
            <a:r>
              <a:rPr lang="en-US" sz="5400" dirty="0"/>
              <a:t> </a:t>
            </a:r>
          </a:p>
          <a:p>
            <a:pPr marL="685800" indent="-685800">
              <a:buFont typeface="Arial" panose="020B0604020202020204" pitchFamily="34" charset="0"/>
              <a:buChar char="•"/>
            </a:pPr>
            <a:r>
              <a:rPr lang="en-US" sz="5400" dirty="0"/>
              <a:t>an 8.4 </a:t>
            </a:r>
            <a:r>
              <a:rPr lang="en-US" sz="5400" dirty="0" err="1"/>
              <a:t>oz.energy</a:t>
            </a:r>
            <a:r>
              <a:rPr lang="en-US" sz="5400" dirty="0"/>
              <a:t> drink = </a:t>
            </a:r>
            <a:r>
              <a:rPr lang="en-US" sz="5400" dirty="0">
                <a:solidFill>
                  <a:srgbClr val="FF0000"/>
                </a:solidFill>
              </a:rPr>
              <a:t>80 mg</a:t>
            </a:r>
            <a:r>
              <a:rPr lang="en-US" sz="5400" dirty="0"/>
              <a:t> </a:t>
            </a:r>
          </a:p>
          <a:p>
            <a:pPr marL="685800" indent="-685800">
              <a:buFont typeface="Arial" panose="020B0604020202020204" pitchFamily="34" charset="0"/>
              <a:buChar char="•"/>
            </a:pPr>
            <a:r>
              <a:rPr lang="en-US" sz="5400" dirty="0"/>
              <a:t>2 mountain dews = </a:t>
            </a:r>
            <a:r>
              <a:rPr lang="en-US" sz="5400" dirty="0">
                <a:solidFill>
                  <a:srgbClr val="FF0000"/>
                </a:solidFill>
              </a:rPr>
              <a:t>108 mg</a:t>
            </a:r>
          </a:p>
          <a:p>
            <a:pPr marL="685800" indent="-685800">
              <a:buFont typeface="Arial" panose="020B0604020202020204" pitchFamily="34" charset="0"/>
              <a:buChar char="•"/>
            </a:pPr>
            <a:r>
              <a:rPr lang="en-US" sz="5400" dirty="0"/>
              <a:t>An iced coffee = </a:t>
            </a:r>
            <a:r>
              <a:rPr lang="en-US" sz="5400" dirty="0">
                <a:solidFill>
                  <a:srgbClr val="FF0000"/>
                </a:solidFill>
              </a:rPr>
              <a:t>235 mg</a:t>
            </a:r>
            <a:r>
              <a:rPr lang="en-US" sz="5400" dirty="0"/>
              <a:t> </a:t>
            </a:r>
          </a:p>
          <a:p>
            <a:r>
              <a:rPr lang="en-US" sz="5400" dirty="0"/>
              <a:t>They will consume </a:t>
            </a:r>
            <a:r>
              <a:rPr lang="en-US" sz="5400" dirty="0">
                <a:solidFill>
                  <a:srgbClr val="FF0000"/>
                </a:solidFill>
              </a:rPr>
              <a:t>332 mg</a:t>
            </a:r>
            <a:r>
              <a:rPr lang="en-US" sz="5400" dirty="0"/>
              <a:t> of caffeine over the daily allowance</a:t>
            </a:r>
          </a:p>
          <a:p>
            <a:pPr marL="685800" indent="-685800">
              <a:buFont typeface="Arial" panose="020B0604020202020204" pitchFamily="34" charset="0"/>
              <a:buChar char="•"/>
            </a:pPr>
            <a:endParaRPr lang="en-US" sz="5400" dirty="0"/>
          </a:p>
        </p:txBody>
      </p:sp>
    </p:spTree>
    <p:extLst>
      <p:ext uri="{BB962C8B-B14F-4D97-AF65-F5344CB8AC3E}">
        <p14:creationId xmlns:p14="http://schemas.microsoft.com/office/powerpoint/2010/main" val="1767037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4025" y="928050"/>
            <a:ext cx="10536071" cy="4524315"/>
          </a:xfrm>
          <a:prstGeom prst="rect">
            <a:avLst/>
          </a:prstGeom>
        </p:spPr>
        <p:txBody>
          <a:bodyPr wrap="square">
            <a:spAutoFit/>
          </a:bodyPr>
          <a:lstStyle/>
          <a:p>
            <a:pPr algn="ctr"/>
            <a:r>
              <a:rPr lang="en-US" sz="3600" dirty="0"/>
              <a:t>The side effects of drinking </a:t>
            </a:r>
            <a:r>
              <a:rPr lang="en-US" sz="3600" dirty="0">
                <a:solidFill>
                  <a:srgbClr val="FF0000"/>
                </a:solidFill>
              </a:rPr>
              <a:t>as little as 100 mg caffeine </a:t>
            </a:r>
            <a:r>
              <a:rPr lang="en-US" sz="3600" dirty="0"/>
              <a:t>are :</a:t>
            </a:r>
          </a:p>
          <a:p>
            <a:pPr marL="2400300" lvl="4" indent="-571500">
              <a:buFont typeface="Arial" panose="020B0604020202020204" pitchFamily="34" charset="0"/>
              <a:buChar char="•"/>
            </a:pPr>
            <a:r>
              <a:rPr lang="en-US" sz="3600" dirty="0"/>
              <a:t>restlessness </a:t>
            </a:r>
          </a:p>
          <a:p>
            <a:pPr marL="2400300" lvl="4" indent="-571500">
              <a:buFont typeface="Arial" panose="020B0604020202020204" pitchFamily="34" charset="0"/>
              <a:buChar char="•"/>
            </a:pPr>
            <a:r>
              <a:rPr lang="en-US" sz="3600" dirty="0"/>
              <a:t>nervousness </a:t>
            </a:r>
          </a:p>
          <a:p>
            <a:pPr marL="2400300" lvl="4" indent="-571500">
              <a:buFont typeface="Arial" panose="020B0604020202020204" pitchFamily="34" charset="0"/>
              <a:buChar char="•"/>
            </a:pPr>
            <a:r>
              <a:rPr lang="en-US" sz="3600" dirty="0"/>
              <a:t>excitement </a:t>
            </a:r>
          </a:p>
          <a:p>
            <a:pPr marL="2400300" lvl="4" indent="-571500">
              <a:buFont typeface="Arial" panose="020B0604020202020204" pitchFamily="34" charset="0"/>
              <a:buChar char="•"/>
            </a:pPr>
            <a:r>
              <a:rPr lang="en-US" sz="3600" dirty="0"/>
              <a:t>insomnia </a:t>
            </a:r>
          </a:p>
          <a:p>
            <a:pPr marL="2400300" lvl="4" indent="-571500">
              <a:buFont typeface="Arial" panose="020B0604020202020204" pitchFamily="34" charset="0"/>
              <a:buChar char="•"/>
            </a:pPr>
            <a:r>
              <a:rPr lang="en-US" sz="3600" dirty="0"/>
              <a:t>flushed face </a:t>
            </a:r>
          </a:p>
          <a:p>
            <a:pPr marL="2400300" lvl="4" indent="-571500">
              <a:buFont typeface="Arial" panose="020B0604020202020204" pitchFamily="34" charset="0"/>
              <a:buChar char="•"/>
            </a:pPr>
            <a:r>
              <a:rPr lang="en-US" sz="3600" dirty="0"/>
              <a:t>gastrointestinal complaints</a:t>
            </a:r>
          </a:p>
        </p:txBody>
      </p:sp>
    </p:spTree>
    <p:extLst>
      <p:ext uri="{BB962C8B-B14F-4D97-AF65-F5344CB8AC3E}">
        <p14:creationId xmlns:p14="http://schemas.microsoft.com/office/powerpoint/2010/main" val="2621399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331" y="846511"/>
            <a:ext cx="11000096" cy="4801314"/>
          </a:xfrm>
          <a:prstGeom prst="rect">
            <a:avLst/>
          </a:prstGeom>
          <a:noFill/>
        </p:spPr>
        <p:txBody>
          <a:bodyPr wrap="square" rtlCol="0">
            <a:spAutoFit/>
          </a:bodyPr>
          <a:lstStyle/>
          <a:p>
            <a:pPr lvl="4"/>
            <a:r>
              <a:rPr lang="en-US" sz="3600" dirty="0"/>
              <a:t>At levels of </a:t>
            </a:r>
            <a:r>
              <a:rPr lang="en-US" sz="3600" dirty="0">
                <a:solidFill>
                  <a:srgbClr val="FF0000"/>
                </a:solidFill>
              </a:rPr>
              <a:t>1,000 mgs of caffeine</a:t>
            </a:r>
            <a:r>
              <a:rPr lang="en-US" sz="3600" dirty="0"/>
              <a:t> per day</a:t>
            </a:r>
          </a:p>
          <a:p>
            <a:pPr lvl="4"/>
            <a:r>
              <a:rPr lang="en-US" sz="3600" dirty="0"/>
              <a:t> symptoms may include:</a:t>
            </a:r>
          </a:p>
          <a:p>
            <a:pPr lvl="4"/>
            <a:endParaRPr lang="en-US" sz="3600" dirty="0"/>
          </a:p>
          <a:p>
            <a:pPr marL="2400300" lvl="4" indent="-571500">
              <a:buFont typeface="Arial" panose="020B0604020202020204" pitchFamily="34" charset="0"/>
              <a:buChar char="•"/>
            </a:pPr>
            <a:r>
              <a:rPr lang="en-US" sz="3600" dirty="0"/>
              <a:t>muscle twitching</a:t>
            </a:r>
          </a:p>
          <a:p>
            <a:pPr marL="2400300" lvl="4" indent="-571500">
              <a:buFont typeface="Arial" panose="020B0604020202020204" pitchFamily="34" charset="0"/>
              <a:buChar char="•"/>
            </a:pPr>
            <a:r>
              <a:rPr lang="en-US" sz="3600" dirty="0"/>
              <a:t>rapid heartbeats</a:t>
            </a:r>
          </a:p>
          <a:p>
            <a:pPr marL="2400300" lvl="4" indent="-571500">
              <a:buFont typeface="Arial" panose="020B0604020202020204" pitchFamily="34" charset="0"/>
              <a:buChar char="•"/>
            </a:pPr>
            <a:r>
              <a:rPr lang="en-US" sz="3600" dirty="0"/>
              <a:t>abnormal electrical activity in the heart</a:t>
            </a:r>
          </a:p>
          <a:p>
            <a:pPr marL="2400300" lvl="4" indent="-571500">
              <a:buFont typeface="Arial" panose="020B0604020202020204" pitchFamily="34" charset="0"/>
              <a:buChar char="•"/>
            </a:pPr>
            <a:r>
              <a:rPr lang="en-US" sz="3600" dirty="0"/>
              <a:t>psychomotor agitation </a:t>
            </a:r>
          </a:p>
          <a:p>
            <a:pPr marL="285750" indent="-285750">
              <a:buFont typeface="Arial" panose="020B0604020202020204" pitchFamily="34" charset="0"/>
              <a:buChar char="•"/>
            </a:pPr>
            <a:endParaRPr lang="en-US" sz="3600" dirty="0"/>
          </a:p>
          <a:p>
            <a:endParaRPr lang="en-US" dirty="0"/>
          </a:p>
        </p:txBody>
      </p:sp>
    </p:spTree>
    <p:extLst>
      <p:ext uri="{BB962C8B-B14F-4D97-AF65-F5344CB8AC3E}">
        <p14:creationId xmlns:p14="http://schemas.microsoft.com/office/powerpoint/2010/main" val="723065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8000" b="1" dirty="0"/>
              <a:t>Let’s look at a simple form of abstraction</a:t>
            </a:r>
            <a:endParaRPr lang="en-US" sz="8000" dirty="0"/>
          </a:p>
        </p:txBody>
      </p:sp>
    </p:spTree>
    <p:extLst>
      <p:ext uri="{BB962C8B-B14F-4D97-AF65-F5344CB8AC3E}">
        <p14:creationId xmlns:p14="http://schemas.microsoft.com/office/powerpoint/2010/main" val="1962797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6" y="957073"/>
            <a:ext cx="10495128" cy="4401205"/>
          </a:xfrm>
          <a:prstGeom prst="rect">
            <a:avLst/>
          </a:prstGeom>
        </p:spPr>
        <p:txBody>
          <a:bodyPr wrap="square">
            <a:spAutoFit/>
          </a:bodyPr>
          <a:lstStyle/>
          <a:p>
            <a:r>
              <a:rPr lang="en-US" sz="4000" dirty="0"/>
              <a:t>Students at our school are having a hard time staying awake in class in the mornings. A lot of our students drink a Starbucks iced coffee before coming to school. We often see them drinking them in the cafeteria before school. We will look at the effects of drinking too much caffeine in our school.</a:t>
            </a:r>
          </a:p>
        </p:txBody>
      </p:sp>
    </p:spTree>
    <p:extLst>
      <p:ext uri="{BB962C8B-B14F-4D97-AF65-F5344CB8AC3E}">
        <p14:creationId xmlns:p14="http://schemas.microsoft.com/office/powerpoint/2010/main" val="2536508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4088"/>
            <a:ext cx="10515600" cy="1325563"/>
          </a:xfrm>
        </p:spPr>
        <p:txBody>
          <a:bodyPr>
            <a:normAutofit/>
          </a:bodyPr>
          <a:lstStyle/>
          <a:p>
            <a:pPr algn="ctr"/>
            <a:r>
              <a:rPr lang="en-US" sz="6000" b="1" dirty="0"/>
              <a:t>Problem</a:t>
            </a:r>
          </a:p>
        </p:txBody>
      </p:sp>
      <p:sp>
        <p:nvSpPr>
          <p:cNvPr id="3" name="Content Placeholder 2"/>
          <p:cNvSpPr>
            <a:spLocks noGrp="1"/>
          </p:cNvSpPr>
          <p:nvPr>
            <p:ph idx="1"/>
          </p:nvPr>
        </p:nvSpPr>
        <p:spPr>
          <a:xfrm>
            <a:off x="838200" y="2917446"/>
            <a:ext cx="10515600" cy="2691784"/>
          </a:xfrm>
        </p:spPr>
        <p:txBody>
          <a:bodyPr/>
          <a:lstStyle/>
          <a:p>
            <a:pPr marL="0" indent="0">
              <a:buNone/>
            </a:pPr>
            <a:r>
              <a:rPr lang="en-US" sz="4400" dirty="0"/>
              <a:t>We will build a </a:t>
            </a:r>
            <a:r>
              <a:rPr lang="en-US" sz="4400" dirty="0" err="1"/>
              <a:t>NetLogo</a:t>
            </a:r>
            <a:r>
              <a:rPr lang="en-US" sz="4400" dirty="0"/>
              <a:t> model to answer the question of whether caffeine use by students is effecting their school work.</a:t>
            </a:r>
          </a:p>
          <a:p>
            <a:endParaRPr lang="en-US" dirty="0"/>
          </a:p>
        </p:txBody>
      </p:sp>
    </p:spTree>
    <p:extLst>
      <p:ext uri="{BB962C8B-B14F-4D97-AF65-F5344CB8AC3E}">
        <p14:creationId xmlns:p14="http://schemas.microsoft.com/office/powerpoint/2010/main" val="1643402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t>Team Members:</a:t>
            </a:r>
          </a:p>
        </p:txBody>
      </p:sp>
      <p:sp>
        <p:nvSpPr>
          <p:cNvPr id="3" name="Content Placeholder 2"/>
          <p:cNvSpPr>
            <a:spLocks noGrp="1"/>
          </p:cNvSpPr>
          <p:nvPr>
            <p:ph idx="1"/>
          </p:nvPr>
        </p:nvSpPr>
        <p:spPr/>
        <p:txBody>
          <a:bodyPr/>
          <a:lstStyle/>
          <a:p>
            <a:r>
              <a:rPr lang="en-US" sz="4400" dirty="0"/>
              <a:t>Karen </a:t>
            </a:r>
            <a:r>
              <a:rPr lang="en-US" sz="4400" dirty="0" err="1"/>
              <a:t>Gunder</a:t>
            </a:r>
            <a:endParaRPr lang="en-US" sz="4400" dirty="0"/>
          </a:p>
          <a:p>
            <a:r>
              <a:rPr lang="en-US" sz="4400" dirty="0"/>
              <a:t>Sarah </a:t>
            </a:r>
            <a:r>
              <a:rPr lang="en-US" sz="4400" dirty="0" err="1"/>
              <a:t>Hatner</a:t>
            </a:r>
            <a:endParaRPr lang="en-US" sz="4400" dirty="0"/>
          </a:p>
          <a:p>
            <a:r>
              <a:rPr lang="en-US" sz="4400" dirty="0"/>
              <a:t>Patty Meyer</a:t>
            </a:r>
          </a:p>
          <a:p>
            <a:endParaRPr lang="en-US" sz="4400" dirty="0"/>
          </a:p>
          <a:p>
            <a:r>
              <a:rPr lang="en-US" sz="4400" dirty="0"/>
              <a:t>Sponsor: Mrs. </a:t>
            </a:r>
            <a:r>
              <a:rPr lang="en-US" sz="4400" dirty="0" err="1"/>
              <a:t>Sagartz</a:t>
            </a:r>
            <a:endParaRPr lang="en-US" sz="4400" dirty="0"/>
          </a:p>
          <a:p>
            <a:endParaRPr lang="en-US" dirty="0"/>
          </a:p>
        </p:txBody>
      </p:sp>
    </p:spTree>
    <p:extLst>
      <p:ext uri="{BB962C8B-B14F-4D97-AF65-F5344CB8AC3E}">
        <p14:creationId xmlns:p14="http://schemas.microsoft.com/office/powerpoint/2010/main" val="1280915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a:t>
            </a:r>
          </a:p>
        </p:txBody>
      </p:sp>
      <p:sp>
        <p:nvSpPr>
          <p:cNvPr id="4" name="Content Placeholder 2"/>
          <p:cNvSpPr>
            <a:spLocks noGrp="1"/>
          </p:cNvSpPr>
          <p:nvPr>
            <p:ph idx="1"/>
          </p:nvPr>
        </p:nvSpPr>
        <p:spPr/>
        <p:txBody>
          <a:bodyPr>
            <a:normAutofit lnSpcReduction="10000"/>
          </a:bodyPr>
          <a:lstStyle/>
          <a:p>
            <a:pPr marL="0" indent="0">
              <a:buNone/>
            </a:pPr>
            <a:r>
              <a:rPr lang="en-US" dirty="0" smtClean="0">
                <a:hlinkClick r:id="rId2"/>
              </a:rPr>
              <a:t>http://ndb.nal.usda.gov/ndb/foods</a:t>
            </a:r>
            <a:endParaRPr lang="en-US" dirty="0" smtClean="0"/>
          </a:p>
          <a:p>
            <a:pPr marL="0" indent="0">
              <a:buNone/>
            </a:pPr>
            <a:r>
              <a:rPr lang="en-US" dirty="0" smtClean="0">
                <a:hlinkClick r:id="rId3"/>
              </a:rPr>
              <a:t>http://www.starbucks.com</a:t>
            </a:r>
            <a:endParaRPr lang="en-US" dirty="0" smtClean="0"/>
          </a:p>
          <a:p>
            <a:pPr marL="0" indent="0">
              <a:buNone/>
            </a:pPr>
            <a:r>
              <a:rPr lang="en-US" dirty="0" smtClean="0">
                <a:hlinkClick r:id="rId4"/>
              </a:rPr>
              <a:t>http://www.mayoclinic.org/healthy-living/nutrition-and-healthy-eating/in-depth/caffeine</a:t>
            </a:r>
            <a:endParaRPr lang="en-US" dirty="0" smtClean="0"/>
          </a:p>
          <a:p>
            <a:pPr marL="0" indent="0">
              <a:buNone/>
            </a:pPr>
            <a:r>
              <a:rPr lang="en-US" dirty="0" smtClean="0">
                <a:hlinkClick r:id="rId5"/>
              </a:rPr>
              <a:t>http://energydrink-us.redbull.com/caffeine-amount-red-bull</a:t>
            </a:r>
            <a:endParaRPr lang="en-US" dirty="0" smtClean="0"/>
          </a:p>
          <a:p>
            <a:pPr marL="0" indent="0">
              <a:buNone/>
            </a:pPr>
            <a:r>
              <a:rPr lang="en-US" dirty="0" smtClean="0">
                <a:hlinkClick r:id="rId6"/>
              </a:rPr>
              <a:t>http://www.thehersheycompany.com/nutrition-and-wellbeing/what-we-believe/our-ingredients/ingredient-topics/caffeine-theobromine.aspx</a:t>
            </a:r>
            <a:endParaRPr lang="en-US" dirty="0" smtClean="0"/>
          </a:p>
          <a:p>
            <a:pPr marL="0" indent="0">
              <a:buNone/>
            </a:pPr>
            <a:r>
              <a:rPr lang="en-US" dirty="0" smtClean="0">
                <a:hlinkClick r:id="rId7"/>
              </a:rPr>
              <a:t>http://www.webmd.com/diet/features/caffeine-shockers-products-surprisingly-high-in-caffeine</a:t>
            </a:r>
            <a:endParaRPr lang="en-US" dirty="0" smtClean="0"/>
          </a:p>
          <a:p>
            <a:endParaRPr lang="en-US" dirty="0"/>
          </a:p>
        </p:txBody>
      </p:sp>
    </p:spTree>
    <p:extLst>
      <p:ext uri="{BB962C8B-B14F-4D97-AF65-F5344CB8AC3E}">
        <p14:creationId xmlns:p14="http://schemas.microsoft.com/office/powerpoint/2010/main" val="3653180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3734" y="1347954"/>
            <a:ext cx="10515600" cy="4351338"/>
          </a:xfrm>
        </p:spPr>
        <p:txBody>
          <a:bodyPr>
            <a:normAutofit fontScale="92500" lnSpcReduction="20000"/>
          </a:bodyPr>
          <a:lstStyle/>
          <a:p>
            <a:pPr marL="0" indent="0">
              <a:buNone/>
            </a:pPr>
            <a:r>
              <a:rPr lang="en-US" sz="6000" dirty="0"/>
              <a:t>Any time left over, meet with teams to look at their proposals. </a:t>
            </a:r>
          </a:p>
          <a:p>
            <a:pPr marL="0" indent="0">
              <a:buNone/>
            </a:pPr>
            <a:endParaRPr lang="en-US" sz="6000" dirty="0"/>
          </a:p>
          <a:p>
            <a:pPr marL="0" indent="0">
              <a:buNone/>
            </a:pPr>
            <a:endParaRPr lang="en-US" sz="6000" dirty="0"/>
          </a:p>
          <a:p>
            <a:pPr marL="0" indent="0">
              <a:buNone/>
            </a:pPr>
            <a:r>
              <a:rPr lang="en-US" sz="6000" dirty="0"/>
              <a:t>What can they do to make it better?</a:t>
            </a:r>
          </a:p>
        </p:txBody>
      </p:sp>
    </p:spTree>
    <p:extLst>
      <p:ext uri="{BB962C8B-B14F-4D97-AF65-F5344CB8AC3E}">
        <p14:creationId xmlns:p14="http://schemas.microsoft.com/office/powerpoint/2010/main" val="3205150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4"/>
            <a:ext cx="10515600" cy="1753741"/>
          </a:xfrm>
        </p:spPr>
        <p:txBody>
          <a:bodyPr>
            <a:noAutofit/>
          </a:bodyPr>
          <a:lstStyle/>
          <a:p>
            <a:pPr algn="ctr"/>
            <a:r>
              <a:rPr lang="en-US" sz="8000" b="1" dirty="0"/>
              <a:t/>
            </a:r>
            <a:br>
              <a:rPr lang="en-US" sz="8000" b="1" dirty="0"/>
            </a:br>
            <a:r>
              <a:rPr lang="en-US" sz="8000" b="1" dirty="0"/>
              <a:t>PORTRAIT CARICATURES</a:t>
            </a:r>
          </a:p>
        </p:txBody>
      </p:sp>
      <p:sp>
        <p:nvSpPr>
          <p:cNvPr id="3" name="Content Placeholder 2"/>
          <p:cNvSpPr>
            <a:spLocks noGrp="1"/>
          </p:cNvSpPr>
          <p:nvPr>
            <p:ph idx="1"/>
          </p:nvPr>
        </p:nvSpPr>
        <p:spPr/>
        <p:txBody>
          <a:bodyPr>
            <a:normAutofit/>
          </a:bodyPr>
          <a:lstStyle/>
          <a:p>
            <a:pPr marL="0" indent="0" algn="ctr">
              <a:buNone/>
            </a:pPr>
            <a:endParaRPr lang="en-US" sz="5400" u="sng" dirty="0"/>
          </a:p>
          <a:p>
            <a:pPr marL="0" indent="0" algn="ctr">
              <a:buNone/>
            </a:pPr>
            <a:r>
              <a:rPr lang="en-US" sz="5400" dirty="0"/>
              <a:t>Taking someone’s likeness and creating a drawing that highlights their strongest features.</a:t>
            </a:r>
          </a:p>
          <a:p>
            <a:pPr marL="0" indent="0" algn="ctr">
              <a:buNone/>
            </a:pPr>
            <a:endParaRPr lang="en-US" sz="5400" dirty="0"/>
          </a:p>
        </p:txBody>
      </p:sp>
    </p:spTree>
    <p:extLst>
      <p:ext uri="{BB962C8B-B14F-4D97-AF65-F5344CB8AC3E}">
        <p14:creationId xmlns:p14="http://schemas.microsoft.com/office/powerpoint/2010/main" val="178057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4045" y="1852612"/>
            <a:ext cx="4821382" cy="4351338"/>
          </a:xfrm>
          <a:prstGeom prst="rect">
            <a:avLst/>
          </a:prstGeom>
        </p:spPr>
      </p:pic>
      <p:pic>
        <p:nvPicPr>
          <p:cNvPr id="4"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4333" y="1852612"/>
            <a:ext cx="4296283" cy="4351338"/>
          </a:xfrm>
          <a:prstGeom prst="rect">
            <a:avLst/>
          </a:prstGeom>
        </p:spPr>
      </p:pic>
      <p:sp>
        <p:nvSpPr>
          <p:cNvPr id="3" name="TextBox 2"/>
          <p:cNvSpPr txBox="1"/>
          <p:nvPr/>
        </p:nvSpPr>
        <p:spPr>
          <a:xfrm>
            <a:off x="1174531" y="529175"/>
            <a:ext cx="9684327" cy="1323439"/>
          </a:xfrm>
          <a:prstGeom prst="rect">
            <a:avLst/>
          </a:prstGeom>
          <a:noFill/>
        </p:spPr>
        <p:txBody>
          <a:bodyPr wrap="square" rtlCol="0">
            <a:spAutoFit/>
          </a:bodyPr>
          <a:lstStyle/>
          <a:p>
            <a:pPr algn="ctr"/>
            <a:r>
              <a:rPr lang="en-US" sz="8000" b="1" dirty="0"/>
              <a:t>Albert Einstein</a:t>
            </a:r>
          </a:p>
        </p:txBody>
      </p:sp>
    </p:spTree>
    <p:extLst>
      <p:ext uri="{BB962C8B-B14F-4D97-AF65-F5344CB8AC3E}">
        <p14:creationId xmlns:p14="http://schemas.microsoft.com/office/powerpoint/2010/main" val="3800029658"/>
      </p:ext>
    </p:extLst>
  </p:cSld>
  <p:clrMapOvr>
    <a:masterClrMapping/>
  </p:clrMapOvr>
  <mc:AlternateContent xmlns:mc="http://schemas.openxmlformats.org/markup-compatibility/2006" xmlns:p14="http://schemas.microsoft.com/office/powerpoint/2010/main">
    <mc:Choice Requires="p14">
      <p:transition spd="slow" p14:dur="2250">
        <p:fad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9637" y="1507176"/>
            <a:ext cx="4358327" cy="4687563"/>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0091" y="1507176"/>
            <a:ext cx="4598928" cy="4687563"/>
          </a:xfrm>
          <a:prstGeom prst="rect">
            <a:avLst/>
          </a:prstGeom>
        </p:spPr>
      </p:pic>
      <p:sp>
        <p:nvSpPr>
          <p:cNvPr id="2" name="TextBox 1"/>
          <p:cNvSpPr txBox="1"/>
          <p:nvPr/>
        </p:nvSpPr>
        <p:spPr>
          <a:xfrm>
            <a:off x="1641766" y="290947"/>
            <a:ext cx="9164781" cy="1323439"/>
          </a:xfrm>
          <a:prstGeom prst="rect">
            <a:avLst/>
          </a:prstGeom>
          <a:noFill/>
        </p:spPr>
        <p:txBody>
          <a:bodyPr wrap="square" rtlCol="0">
            <a:spAutoFit/>
          </a:bodyPr>
          <a:lstStyle/>
          <a:p>
            <a:pPr algn="ctr"/>
            <a:r>
              <a:rPr lang="en-US" sz="8000" b="1" dirty="0"/>
              <a:t>Austin Powers</a:t>
            </a:r>
          </a:p>
        </p:txBody>
      </p:sp>
    </p:spTree>
    <p:extLst>
      <p:ext uri="{BB962C8B-B14F-4D97-AF65-F5344CB8AC3E}">
        <p14:creationId xmlns:p14="http://schemas.microsoft.com/office/powerpoint/2010/main" val="2020211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0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96149" y="1219835"/>
            <a:ext cx="4960415" cy="5023052"/>
          </a:xfrm>
        </p:spPr>
      </p:pic>
      <p:pic>
        <p:nvPicPr>
          <p:cNvPr id="3"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9681" y="1219836"/>
            <a:ext cx="4834846" cy="5023052"/>
          </a:xfrm>
          <a:prstGeom prst="rect">
            <a:avLst/>
          </a:prstGeom>
        </p:spPr>
      </p:pic>
      <p:sp>
        <p:nvSpPr>
          <p:cNvPr id="5" name="TextBox 4"/>
          <p:cNvSpPr txBox="1"/>
          <p:nvPr/>
        </p:nvSpPr>
        <p:spPr>
          <a:xfrm>
            <a:off x="958246" y="103914"/>
            <a:ext cx="10488379" cy="1200329"/>
          </a:xfrm>
          <a:prstGeom prst="rect">
            <a:avLst/>
          </a:prstGeom>
          <a:noFill/>
        </p:spPr>
        <p:txBody>
          <a:bodyPr wrap="square" rtlCol="0">
            <a:spAutoFit/>
          </a:bodyPr>
          <a:lstStyle/>
          <a:p>
            <a:pPr algn="ctr"/>
            <a:r>
              <a:rPr lang="en-US" sz="7200" b="1" dirty="0"/>
              <a:t>Laura Croft : Tomb Raider</a:t>
            </a:r>
          </a:p>
        </p:txBody>
      </p:sp>
    </p:spTree>
    <p:extLst>
      <p:ext uri="{BB962C8B-B14F-4D97-AF65-F5344CB8AC3E}">
        <p14:creationId xmlns:p14="http://schemas.microsoft.com/office/powerpoint/2010/main" val="5163076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05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56133" y="1451216"/>
            <a:ext cx="5034176" cy="4726546"/>
          </a:xfrm>
        </p:spPr>
      </p:pic>
      <p:pic>
        <p:nvPicPr>
          <p:cNvPr id="3"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3283" y="1451216"/>
            <a:ext cx="5079509" cy="4726546"/>
          </a:xfrm>
          <a:prstGeom prst="rect">
            <a:avLst/>
          </a:prstGeom>
        </p:spPr>
      </p:pic>
      <p:sp>
        <p:nvSpPr>
          <p:cNvPr id="2" name="TextBox 1"/>
          <p:cNvSpPr txBox="1"/>
          <p:nvPr/>
        </p:nvSpPr>
        <p:spPr>
          <a:xfrm>
            <a:off x="809777" y="127779"/>
            <a:ext cx="10474036" cy="1323439"/>
          </a:xfrm>
          <a:prstGeom prst="rect">
            <a:avLst/>
          </a:prstGeom>
          <a:noFill/>
        </p:spPr>
        <p:txBody>
          <a:bodyPr wrap="square" rtlCol="0">
            <a:spAutoFit/>
          </a:bodyPr>
          <a:lstStyle/>
          <a:p>
            <a:pPr algn="ctr"/>
            <a:r>
              <a:rPr lang="en-US" sz="8000" b="1" dirty="0"/>
              <a:t>Michael Jackson</a:t>
            </a:r>
          </a:p>
        </p:txBody>
      </p:sp>
    </p:spTree>
    <p:extLst>
      <p:ext uri="{BB962C8B-B14F-4D97-AF65-F5344CB8AC3E}">
        <p14:creationId xmlns:p14="http://schemas.microsoft.com/office/powerpoint/2010/main" val="1842284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0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dirty="0"/>
              <a:t>Katniss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95657" y="1690690"/>
            <a:ext cx="4558145" cy="4489857"/>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4565" y="1690690"/>
            <a:ext cx="4613562" cy="4375517"/>
          </a:xfrm>
          <a:prstGeom prst="rect">
            <a:avLst/>
          </a:prstGeom>
        </p:spPr>
      </p:pic>
    </p:spTree>
    <p:extLst>
      <p:ext uri="{BB962C8B-B14F-4D97-AF65-F5344CB8AC3E}">
        <p14:creationId xmlns:p14="http://schemas.microsoft.com/office/powerpoint/2010/main" val="3557455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0000">
        <p15:prstTrans prst="crush"/>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true"/>
  <p:tag name="__PE_ORIG_SIZE" val="496.75"/>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3189</TotalTime>
  <Words>1205</Words>
  <Application>Microsoft Office PowerPoint</Application>
  <PresentationFormat>Widescreen</PresentationFormat>
  <Paragraphs>185</Paragraphs>
  <Slides>34</Slides>
  <Notes>19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ABSTRACTION</vt:lpstr>
      <vt:lpstr>ABSTRACTION</vt:lpstr>
      <vt:lpstr>PowerPoint Presentation</vt:lpstr>
      <vt:lpstr> PORTRAIT CARICATURES</vt:lpstr>
      <vt:lpstr>PowerPoint Presentation</vt:lpstr>
      <vt:lpstr>PowerPoint Presentation</vt:lpstr>
      <vt:lpstr>PowerPoint Presentation</vt:lpstr>
      <vt:lpstr>PowerPoint Presentation</vt:lpstr>
      <vt:lpstr>Katniss</vt:lpstr>
      <vt:lpstr>PowerPoint Presentation</vt:lpstr>
      <vt:lpstr>PowerPoint Presentation</vt:lpstr>
      <vt:lpstr>PABLO PICASSO</vt:lpstr>
      <vt:lpstr>PowerPoint Presentation</vt:lpstr>
      <vt:lpstr>PowerPoint Presentation</vt:lpstr>
      <vt:lpstr>PowerPoint Presentation</vt:lpstr>
      <vt:lpstr>PowerPoint Presentation</vt:lpstr>
      <vt:lpstr>PowerPoint Presentation</vt:lpstr>
      <vt:lpstr>COMPUTER SCIENCE</vt:lpstr>
      <vt:lpstr>NETLOGO LIBRARY MODELS Switch to NetLogo Load NetLogo Load Models Library  RETURN TO SLIDESHOW AFTERWARDS</vt:lpstr>
      <vt:lpstr>HOW TO PARTICIPATE IN TEACHER DISCUSSION QUESTIONS:</vt:lpstr>
      <vt:lpstr>PowerPoint Presentation</vt:lpstr>
      <vt:lpstr>A Good Model: </vt:lpstr>
      <vt:lpstr>LET’S LOOK AT A PROPOSAL SUBMITTED TO THE CHALLENGE </vt:lpstr>
      <vt:lpstr>Highly Caffeinated Beverages in A Community</vt:lpstr>
      <vt:lpstr>Proposal</vt:lpstr>
      <vt:lpstr>PowerPoint Presentation</vt:lpstr>
      <vt:lpstr>PowerPoint Presentation</vt:lpstr>
      <vt:lpstr>PowerPoint Presentation</vt:lpstr>
      <vt:lpstr>PowerPoint Presentation</vt:lpstr>
      <vt:lpstr>PowerPoint Presentation</vt:lpstr>
      <vt:lpstr>Problem</vt:lpstr>
      <vt:lpstr>Team Members:</vt:lpstr>
      <vt:lpstr>Bibliography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Patty</dc:creator>
  <cp:lastModifiedBy>Patty</cp:lastModifiedBy>
  <cp:revision>65</cp:revision>
  <dcterms:created xsi:type="dcterms:W3CDTF">2014-09-28T00:26:33Z</dcterms:created>
  <dcterms:modified xsi:type="dcterms:W3CDTF">2014-10-08T17:07:39Z</dcterms:modified>
</cp:coreProperties>
</file>