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5B5854"/>
        </a:fontRef>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rgbClr val="ABCCC2">
              <a:alpha val="17000"/>
            </a:srgbClr>
          </a:solidFill>
        </a:fill>
      </a:tcStyle>
    </a:band2H>
    <a:firstCol>
      <a:tcTxStyle b="on" i="off">
        <a:fontRef idx="major">
          <a:srgbClr val="5B5854"/>
        </a:fontRef>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Ref idx="major">
          <a:srgbClr val="5B5854"/>
        </a:fontRef>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Ref idx="major">
          <a:srgbClr val="5B5854"/>
        </a:fontRef>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Ref idx="major">
          <a:srgbClr val="5B5854"/>
        </a:fontRef>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4DAE0"/>
          </a:solidFill>
        </a:fill>
      </a:tcStyle>
    </a:wholeTbl>
    <a:band2H>
      <a:tcTxStyle b="def" i="def"/>
      <a:tcStyle>
        <a:tcBdr/>
        <a:fill>
          <a:solidFill>
            <a:srgbClr val="EBEDF0"/>
          </a:solidFill>
        </a:fill>
      </a:tcStyle>
    </a:band2H>
    <a:firstCol>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Col>
    <a:la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lastRow>
    <a:fir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Row>
  </a:tblStyle>
  <a:tblStyle styleId="{EEE7283C-3CF3-47DC-8721-378D4A62B228}" styleName="">
    <a:tblBg/>
    <a:wholeTbl>
      <a:tcTxStyle b="off" i="off">
        <a:fontRef idx="major">
          <a:srgbClr val="5B5854"/>
        </a:fontRef>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DE0D3"/>
          </a:solidFill>
        </a:fill>
      </a:tcStyle>
    </a:wholeTbl>
    <a:band2H>
      <a:tcTxStyle b="def" i="def"/>
      <a:tcStyle>
        <a:tcBdr/>
        <a:fill>
          <a:solidFill>
            <a:srgbClr val="EFF0EA"/>
          </a:solidFill>
        </a:fill>
      </a:tcStyle>
    </a:band2H>
    <a:firstCol>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Col>
    <a:la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lastRow>
    <a:fir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Row>
  </a:tblStyle>
  <a:tblStyle styleId="{CF821DB8-F4EB-4A41-A1BA-3FCAFE7338EE}" styleName="">
    <a:tblBg/>
    <a:wholeTbl>
      <a:tcTxStyle b="off" i="off">
        <a:fontRef idx="major">
          <a:srgbClr val="5B5854"/>
        </a:fontRef>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8D6DD"/>
          </a:solidFill>
        </a:fill>
      </a:tcStyle>
    </a:wholeTbl>
    <a:band2H>
      <a:tcTxStyle b="def" i="def"/>
      <a:tcStyle>
        <a:tcBdr/>
        <a:fill>
          <a:solidFill>
            <a:srgbClr val="ECECEF"/>
          </a:solidFill>
        </a:fill>
      </a:tcStyle>
    </a:band2H>
    <a:firstCol>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Col>
    <a:la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lastRow>
    <a:fir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Row>
  </a:tblStyle>
  <a:tblStyle styleId="{33BA23B1-9221-436E-865A-0063620EA4FD}" styleName="">
    <a:tblBg/>
    <a:wholeTbl>
      <a:tcTxStyle b="off" i="off">
        <a:fontRef idx="major">
          <a:srgbClr val="5B5854"/>
        </a:fontRef>
        <a:srgbClr val="5B585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072B5B"/>
          </a:solidFill>
        </a:fill>
      </a:tcStyle>
    </a:band2H>
    <a:firstCol>
      <a:tcTxStyle b="on" i="off">
        <a:fontRef idx="major">
          <a:srgbClr val="072B5B"/>
        </a:fontRef>
        <a:srgbClr val="072B5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B5854"/>
        </a:fontRef>
        <a:srgbClr val="5B5854"/>
      </a:tcTxStyle>
      <a:tcStyle>
        <a:tcBdr>
          <a:left>
            <a:ln w="12700" cap="flat">
              <a:noFill/>
              <a:miter lim="400000"/>
            </a:ln>
          </a:left>
          <a:right>
            <a:ln w="12700" cap="flat">
              <a:noFill/>
              <a:miter lim="400000"/>
            </a:ln>
          </a:right>
          <a:top>
            <a:ln w="508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rgbClr val="072B5B"/>
          </a:solidFill>
        </a:fill>
      </a:tcStyle>
    </a:lastRow>
    <a:firstRow>
      <a:tcTxStyle b="on" i="off">
        <a:fontRef idx="major">
          <a:srgbClr val="072B5B"/>
        </a:fontRef>
        <a:srgbClr val="072B5B"/>
      </a:tcTxStyle>
      <a:tcStyle>
        <a:tcBdr>
          <a:left>
            <a:ln w="12700" cap="flat">
              <a:noFill/>
              <a:miter lim="400000"/>
            </a:ln>
          </a:left>
          <a:right>
            <a:ln w="12700" cap="flat">
              <a:noFill/>
              <a:miter lim="400000"/>
            </a:ln>
          </a:right>
          <a:top>
            <a:ln w="254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B5854"/>
        </a:fontRef>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0D0CF"/>
          </a:solidFill>
        </a:fill>
      </a:tcStyle>
    </a:wholeTbl>
    <a:band2H>
      <a:tcTxStyle b="def" i="def"/>
      <a:tcStyle>
        <a:tcBdr/>
        <a:fill>
          <a:solidFill>
            <a:srgbClr val="E9E9E9"/>
          </a:solidFill>
        </a:fill>
      </a:tcStyle>
    </a:band2H>
    <a:firstCol>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Col>
    <a:la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lastRow>
    <a:firstRow>
      <a:tcTxStyle b="on" i="off">
        <a:fontRef idx="major">
          <a:srgbClr val="072B5B"/>
        </a:fontRef>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4" name="Shape 154"/>
          <p:cNvSpPr/>
          <p:nvPr>
            <p:ph type="sldImg"/>
          </p:nvPr>
        </p:nvSpPr>
        <p:spPr>
          <a:xfrm>
            <a:off x="1143000" y="685800"/>
            <a:ext cx="4572000" cy="3429000"/>
          </a:xfrm>
          <a:prstGeom prst="rect">
            <a:avLst/>
          </a:prstGeom>
        </p:spPr>
        <p:txBody>
          <a:bodyPr/>
          <a:lstStyle/>
          <a:p>
            <a:pPr/>
          </a:p>
        </p:txBody>
      </p:sp>
      <p:sp>
        <p:nvSpPr>
          <p:cNvPr id="155" name="Shape 1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Body Level One…"/>
          <p:cNvSpPr txBox="1"/>
          <p:nvPr>
            <p:ph type="body" sz="quarter" idx="1"/>
          </p:nvPr>
        </p:nvSpPr>
        <p:spPr>
          <a:xfrm>
            <a:off x="673100" y="2070100"/>
            <a:ext cx="11658600" cy="1778000"/>
          </a:xfrm>
          <a:prstGeom prst="rect">
            <a:avLst/>
          </a:prstGeom>
        </p:spPr>
        <p:txBody>
          <a:bodyPr anchor="b"/>
          <a:lstStyle>
            <a:lvl1pPr algn="ctr" defTabSz="457200">
              <a:lnSpc>
                <a:spcPct val="100000"/>
              </a:lnSpc>
              <a:spcBef>
                <a:spcPts val="0"/>
              </a:spcBef>
              <a:defRPr cap="all" spc="215" sz="5400">
                <a:solidFill>
                  <a:srgbClr val="FFFFFF"/>
                </a:solidFill>
                <a:latin typeface="Futura"/>
                <a:ea typeface="Futura"/>
                <a:cs typeface="Futura"/>
                <a:sym typeface="Futura"/>
              </a:defRPr>
            </a:lvl1pPr>
            <a:lvl2pPr algn="ctr" defTabSz="457200">
              <a:lnSpc>
                <a:spcPct val="100000"/>
              </a:lnSpc>
              <a:spcBef>
                <a:spcPts val="0"/>
              </a:spcBef>
              <a:defRPr cap="all" spc="215" sz="5400">
                <a:solidFill>
                  <a:srgbClr val="FFFFFF"/>
                </a:solidFill>
                <a:latin typeface="Futura"/>
                <a:ea typeface="Futura"/>
                <a:cs typeface="Futura"/>
                <a:sym typeface="Futura"/>
              </a:defRPr>
            </a:lvl2pPr>
            <a:lvl3pPr algn="ctr" defTabSz="457200">
              <a:lnSpc>
                <a:spcPct val="100000"/>
              </a:lnSpc>
              <a:spcBef>
                <a:spcPts val="0"/>
              </a:spcBef>
              <a:defRPr cap="all" spc="215" sz="5400">
                <a:solidFill>
                  <a:srgbClr val="FFFFFF"/>
                </a:solidFill>
                <a:latin typeface="Futura"/>
                <a:ea typeface="Futura"/>
                <a:cs typeface="Futura"/>
                <a:sym typeface="Futura"/>
              </a:defRPr>
            </a:lvl3pPr>
            <a:lvl4pPr algn="ctr" defTabSz="457200">
              <a:lnSpc>
                <a:spcPct val="100000"/>
              </a:lnSpc>
              <a:spcBef>
                <a:spcPts val="0"/>
              </a:spcBef>
              <a:defRPr cap="all" spc="215" sz="5400">
                <a:solidFill>
                  <a:srgbClr val="FFFFFF"/>
                </a:solidFill>
                <a:latin typeface="Futura"/>
                <a:ea typeface="Futura"/>
                <a:cs typeface="Futura"/>
                <a:sym typeface="Futura"/>
              </a:defRPr>
            </a:lvl4pPr>
            <a:lvl5pPr algn="ctr" defTabSz="457200">
              <a:lnSpc>
                <a:spcPct val="100000"/>
              </a:lnSpc>
              <a:spcBef>
                <a:spcPts val="0"/>
              </a:spcBef>
              <a:defRPr cap="all" spc="215" sz="5400">
                <a:solidFill>
                  <a:srgbClr val="FFFFFF"/>
                </a:solidFill>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338817" y="9231630"/>
            <a:ext cx="327168" cy="337605"/>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Title Text"/>
          <p:cNvSpPr txBox="1"/>
          <p:nvPr>
            <p:ph type="title"/>
          </p:nvPr>
        </p:nvSpPr>
        <p:spPr>
          <a:prstGeom prst="rect">
            <a:avLst/>
          </a:prstGeom>
        </p:spPr>
        <p:txBody>
          <a:bodyPr/>
          <a:lstStyle/>
          <a:p>
            <a:pPr/>
            <a:r>
              <a:t>Title Text</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Image"/>
          <p:cNvSpPr/>
          <p:nvPr>
            <p:ph type="pic" sz="quarter" idx="13"/>
          </p:nvPr>
        </p:nvSpPr>
        <p:spPr>
          <a:xfrm>
            <a:off x="6502400" y="4813300"/>
            <a:ext cx="5600700" cy="40513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104" name="Image"/>
          <p:cNvSpPr/>
          <p:nvPr>
            <p:ph type="pic" sz="quarter" idx="14"/>
          </p:nvPr>
        </p:nvSpPr>
        <p:spPr>
          <a:xfrm>
            <a:off x="6502400" y="1079500"/>
            <a:ext cx="5600700" cy="34290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105" name="Image"/>
          <p:cNvSpPr/>
          <p:nvPr>
            <p:ph type="pic" sz="half" idx="15"/>
          </p:nvPr>
        </p:nvSpPr>
        <p:spPr>
          <a:xfrm>
            <a:off x="897845" y="1079500"/>
            <a:ext cx="4978404" cy="77851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Image"/>
          <p:cNvSpPr/>
          <p:nvPr>
            <p:ph type="pic" sz="half" idx="13"/>
          </p:nvPr>
        </p:nvSpPr>
        <p:spPr>
          <a:xfrm>
            <a:off x="68072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114" name="Image"/>
          <p:cNvSpPr/>
          <p:nvPr>
            <p:ph type="pic" sz="half" idx="14"/>
          </p:nvPr>
        </p:nvSpPr>
        <p:spPr>
          <a:xfrm>
            <a:off x="889000" y="1079500"/>
            <a:ext cx="5295900" cy="77851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115" name="Slide Number"/>
          <p:cNvSpPr txBox="1"/>
          <p:nvPr>
            <p:ph type="sldNum" sz="quarter" idx="2"/>
          </p:nvPr>
        </p:nvSpPr>
        <p:spPr>
          <a:xfrm>
            <a:off x="6335522"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Body Level One…"/>
          <p:cNvSpPr txBox="1"/>
          <p:nvPr>
            <p:ph type="body" sz="quarter" idx="1"/>
          </p:nvPr>
        </p:nvSpPr>
        <p:spPr>
          <a:xfrm>
            <a:off x="673100" y="6483350"/>
            <a:ext cx="11658600" cy="558800"/>
          </a:xfrm>
          <a:prstGeom prst="rect">
            <a:avLst/>
          </a:prstGeom>
        </p:spPr>
        <p:txBody>
          <a:bodyPr/>
          <a:lstStyle>
            <a:lvl1pPr algn="ctr" defTabSz="457200">
              <a:lnSpc>
                <a:spcPct val="100000"/>
              </a:lnSpc>
              <a:spcBef>
                <a:spcPts val="0"/>
              </a:spcBef>
              <a:defRPr i="1" spc="52" sz="2600">
                <a:solidFill>
                  <a:srgbClr val="AC6254"/>
                </a:solidFill>
                <a:latin typeface="Avenir Medium"/>
                <a:ea typeface="Avenir Medium"/>
                <a:cs typeface="Avenir Medium"/>
                <a:sym typeface="Avenir Medium"/>
              </a:defRPr>
            </a:lvl1pPr>
            <a:lvl2pPr marL="734784" indent="-353784" algn="ctr" defTabSz="457200">
              <a:lnSpc>
                <a:spcPct val="100000"/>
              </a:lnSpc>
              <a:spcBef>
                <a:spcPts val="0"/>
              </a:spcBef>
              <a:buSzPct val="75000"/>
              <a:buChar char="•"/>
              <a:defRPr i="1" spc="52" sz="2600">
                <a:solidFill>
                  <a:srgbClr val="AC6254"/>
                </a:solidFill>
                <a:latin typeface="Avenir Medium"/>
                <a:ea typeface="Avenir Medium"/>
                <a:cs typeface="Avenir Medium"/>
                <a:sym typeface="Avenir Medium"/>
              </a:defRPr>
            </a:lvl2pPr>
            <a:lvl3pPr marL="1115784" indent="-353784" algn="ctr" defTabSz="457200">
              <a:lnSpc>
                <a:spcPct val="100000"/>
              </a:lnSpc>
              <a:spcBef>
                <a:spcPts val="0"/>
              </a:spcBef>
              <a:buSzPct val="75000"/>
              <a:buChar char="•"/>
              <a:defRPr i="1" spc="52" sz="2600">
                <a:solidFill>
                  <a:srgbClr val="AC6254"/>
                </a:solidFill>
                <a:latin typeface="Avenir Medium"/>
                <a:ea typeface="Avenir Medium"/>
                <a:cs typeface="Avenir Medium"/>
                <a:sym typeface="Avenir Medium"/>
              </a:defRPr>
            </a:lvl3pPr>
            <a:lvl4pPr marL="1496784" indent="-353784" algn="ctr" defTabSz="457200">
              <a:lnSpc>
                <a:spcPct val="100000"/>
              </a:lnSpc>
              <a:spcBef>
                <a:spcPts val="0"/>
              </a:spcBef>
              <a:buSzPct val="75000"/>
              <a:buChar char="•"/>
              <a:defRPr i="1" spc="52" sz="2600">
                <a:solidFill>
                  <a:srgbClr val="AC6254"/>
                </a:solidFill>
                <a:latin typeface="Avenir Medium"/>
                <a:ea typeface="Avenir Medium"/>
                <a:cs typeface="Avenir Medium"/>
                <a:sym typeface="Avenir Medium"/>
              </a:defRPr>
            </a:lvl4pPr>
            <a:lvl5pPr marL="1877784" indent="-353784" algn="ctr" defTabSz="457200">
              <a:lnSpc>
                <a:spcPct val="100000"/>
              </a:lnSpc>
              <a:spcBef>
                <a:spcPts val="0"/>
              </a:spcBef>
              <a:buSzPct val="75000"/>
              <a:buChar char="•"/>
              <a:defRPr i="1" spc="52" sz="2600">
                <a:solidFill>
                  <a:srgbClr val="AC6254"/>
                </a:solidFill>
                <a:latin typeface="Avenir Medium"/>
                <a:ea typeface="Avenir Medium"/>
                <a:cs typeface="Avenir Medium"/>
                <a:sym typeface="Avenir Medium"/>
              </a:defRPr>
            </a:lvl5pPr>
          </a:lstStyle>
          <a:p>
            <a:pPr/>
            <a:r>
              <a:t>Body Level One</a:t>
            </a:r>
          </a:p>
          <a:p>
            <a:pPr lvl="1"/>
            <a:r>
              <a:t>Body Level Two</a:t>
            </a:r>
          </a:p>
          <a:p>
            <a:pPr lvl="2"/>
            <a:r>
              <a:t>Body Level Three</a:t>
            </a:r>
          </a:p>
          <a:p>
            <a:pPr lvl="3"/>
            <a:r>
              <a:t>Body Level Four</a:t>
            </a:r>
          </a:p>
          <a:p>
            <a:pPr lvl="4"/>
            <a:r>
              <a:t>Body Level Five</a:t>
            </a:r>
          </a:p>
        </p:txBody>
      </p:sp>
      <p:sp>
        <p:nvSpPr>
          <p:cNvPr id="123" name="Rectangle"/>
          <p:cNvSpPr/>
          <p:nvPr>
            <p:ph type="body" sz="quarter" idx="13"/>
          </p:nvPr>
        </p:nvSpPr>
        <p:spPr>
          <a:xfrm>
            <a:off x="673100" y="5317837"/>
            <a:ext cx="11658600" cy="1057563"/>
          </a:xfrm>
          <a:prstGeom prst="rect">
            <a:avLst/>
          </a:prstGeom>
        </p:spPr>
        <p:txBody>
          <a:bodyPr anchor="b"/>
          <a:lstStyle/>
          <a:p>
            <a:pPr defTabSz="457200">
              <a:lnSpc>
                <a:spcPct val="100000"/>
              </a:lnSpc>
              <a:spcBef>
                <a:spcPts val="3400"/>
              </a:spcBef>
              <a:defRPr sz="2800">
                <a:latin typeface="Avenir Medium"/>
                <a:ea typeface="Avenir Medium"/>
                <a:cs typeface="Avenir Medium"/>
                <a:sym typeface="Avenir Medium"/>
              </a:defRPr>
            </a:pPr>
          </a:p>
        </p:txBody>
      </p:sp>
      <p:sp>
        <p:nvSpPr>
          <p:cNvPr id="124" name="Rectangle"/>
          <p:cNvSpPr/>
          <p:nvPr>
            <p:ph type="body" sz="quarter" idx="14"/>
          </p:nvPr>
        </p:nvSpPr>
        <p:spPr>
          <a:xfrm>
            <a:off x="6113657" y="7061200"/>
            <a:ext cx="779544" cy="1409700"/>
          </a:xfrm>
          <a:prstGeom prst="rect">
            <a:avLst/>
          </a:prstGeom>
        </p:spPr>
        <p:txBody>
          <a:bodyPr anchor="t"/>
          <a:lstStyle/>
          <a:p>
            <a:pPr defTabSz="457200">
              <a:lnSpc>
                <a:spcPct val="100000"/>
              </a:lnSpc>
              <a:spcBef>
                <a:spcPts val="3400"/>
              </a:spcBef>
              <a:defRPr sz="2800">
                <a:latin typeface="Avenir Medium"/>
                <a:ea typeface="Avenir Medium"/>
                <a:cs typeface="Avenir Medium"/>
                <a:sym typeface="Avenir Medium"/>
              </a:defRPr>
            </a:pPr>
          </a:p>
        </p:txBody>
      </p:sp>
      <p:sp>
        <p:nvSpPr>
          <p:cNvPr id="125" name="Rectangle"/>
          <p:cNvSpPr/>
          <p:nvPr>
            <p:ph type="body" sz="quarter" idx="15"/>
          </p:nvPr>
        </p:nvSpPr>
        <p:spPr>
          <a:xfrm>
            <a:off x="6113657" y="2565400"/>
            <a:ext cx="779544" cy="1409700"/>
          </a:xfrm>
          <a:prstGeom prst="rect">
            <a:avLst/>
          </a:prstGeom>
        </p:spPr>
        <p:txBody>
          <a:bodyPr anchor="t"/>
          <a:lstStyle/>
          <a:p>
            <a:pPr defTabSz="457200">
              <a:lnSpc>
                <a:spcPct val="100000"/>
              </a:lnSpc>
              <a:spcBef>
                <a:spcPts val="3400"/>
              </a:spcBef>
              <a:defRPr sz="2800">
                <a:latin typeface="Avenir Medium"/>
                <a:ea typeface="Avenir Medium"/>
                <a:cs typeface="Avenir Medium"/>
                <a:sym typeface="Avenir Medium"/>
              </a:defRPr>
            </a:pP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3" name="Image"/>
          <p:cNvSpPr/>
          <p:nvPr>
            <p:ph type="pic" idx="13"/>
          </p:nvPr>
        </p:nvSpPr>
        <p:spPr>
          <a:xfrm>
            <a:off x="-5647" y="0"/>
            <a:ext cx="13004805" cy="9753600"/>
          </a:xfrm>
          <a:prstGeom prst="rect">
            <a:avLst/>
          </a:prstGeom>
        </p:spPr>
        <p:txBody>
          <a:bodyPr lIns="91439" tIns="45719" rIns="91439" bIns="45719" anchor="t">
            <a:noAutofit/>
          </a:bodyPr>
          <a:lstStyle/>
          <a:p>
            <a:pPr/>
          </a:p>
        </p:txBody>
      </p:sp>
      <p:sp>
        <p:nvSpPr>
          <p:cNvPr id="134" name="Slide Number"/>
          <p:cNvSpPr txBox="1"/>
          <p:nvPr>
            <p:ph type="sldNum" sz="quarter" idx="2"/>
          </p:nvPr>
        </p:nvSpPr>
        <p:spPr>
          <a:xfrm>
            <a:off x="6338817" y="923163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533400" y="3479800"/>
            <a:ext cx="11938000" cy="57658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21"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Body Level One…"/>
          <p:cNvSpPr txBox="1"/>
          <p:nvPr>
            <p:ph type="body" sz="quarter" idx="1"/>
          </p:nvPr>
        </p:nvSpPr>
        <p:spPr>
          <a:xfrm>
            <a:off x="673100" y="508000"/>
            <a:ext cx="11658600" cy="673100"/>
          </a:xfrm>
          <a:prstGeom prst="rect">
            <a:avLst/>
          </a:prstGeom>
        </p:spPr>
        <p:txBody>
          <a:bodyPr anchor="t"/>
          <a:lstStyle>
            <a:lvl1pPr algn="ctr" defTabSz="457200">
              <a:lnSpc>
                <a:spcPct val="100000"/>
              </a:lnSpc>
              <a:spcBef>
                <a:spcPts val="0"/>
              </a:spcBef>
              <a:defRPr cap="all" spc="79" sz="4000">
                <a:solidFill>
                  <a:srgbClr val="FFFFFF"/>
                </a:solidFill>
                <a:latin typeface="Futura"/>
                <a:ea typeface="Futura"/>
                <a:cs typeface="Futura"/>
                <a:sym typeface="Futura"/>
              </a:defRPr>
            </a:lvl1pPr>
            <a:lvl2pPr algn="ctr" defTabSz="457200">
              <a:lnSpc>
                <a:spcPct val="100000"/>
              </a:lnSpc>
              <a:spcBef>
                <a:spcPts val="0"/>
              </a:spcBef>
              <a:defRPr cap="all" spc="79" sz="4000">
                <a:solidFill>
                  <a:srgbClr val="FFFFFF"/>
                </a:solidFill>
                <a:latin typeface="Futura"/>
                <a:ea typeface="Futura"/>
                <a:cs typeface="Futura"/>
                <a:sym typeface="Futura"/>
              </a:defRPr>
            </a:lvl2pPr>
            <a:lvl3pPr algn="ctr" defTabSz="457200">
              <a:lnSpc>
                <a:spcPct val="100000"/>
              </a:lnSpc>
              <a:spcBef>
                <a:spcPts val="0"/>
              </a:spcBef>
              <a:defRPr cap="all" spc="79" sz="4000">
                <a:solidFill>
                  <a:srgbClr val="FFFFFF"/>
                </a:solidFill>
                <a:latin typeface="Futura"/>
                <a:ea typeface="Futura"/>
                <a:cs typeface="Futura"/>
                <a:sym typeface="Futura"/>
              </a:defRPr>
            </a:lvl3pPr>
            <a:lvl4pPr algn="ctr" defTabSz="457200">
              <a:lnSpc>
                <a:spcPct val="100000"/>
              </a:lnSpc>
              <a:spcBef>
                <a:spcPts val="0"/>
              </a:spcBef>
              <a:defRPr cap="all" spc="79" sz="4000">
                <a:solidFill>
                  <a:srgbClr val="FFFFFF"/>
                </a:solidFill>
                <a:latin typeface="Futura"/>
                <a:ea typeface="Futura"/>
                <a:cs typeface="Futura"/>
                <a:sym typeface="Futura"/>
              </a:defRPr>
            </a:lvl4pPr>
            <a:lvl5pPr algn="ctr" defTabSz="457200">
              <a:lnSpc>
                <a:spcPct val="100000"/>
              </a:lnSpc>
              <a:spcBef>
                <a:spcPts val="0"/>
              </a:spcBef>
              <a:defRPr cap="all" spc="79" sz="4000">
                <a:solidFill>
                  <a:srgbClr val="FFFFFF"/>
                </a:solidFill>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38817" y="9231630"/>
            <a:ext cx="327168" cy="337605"/>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13"/>
          </p:nvPr>
        </p:nvSpPr>
        <p:spPr>
          <a:xfrm>
            <a:off x="876300" y="2330450"/>
            <a:ext cx="11277600" cy="6477000"/>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quarter" idx="1"/>
          </p:nvPr>
        </p:nvSpPr>
        <p:spPr>
          <a:xfrm>
            <a:off x="673100" y="1320800"/>
            <a:ext cx="11658600" cy="495300"/>
          </a:xfrm>
          <a:prstGeom prst="rect">
            <a:avLst/>
          </a:prstGeom>
        </p:spPr>
        <p:txBody>
          <a:bodyPr anchor="t"/>
          <a:lstStyle>
            <a:lvl1pPr algn="ctr" defTabSz="457200">
              <a:lnSpc>
                <a:spcPct val="100000"/>
              </a:lnSpc>
              <a:spcBef>
                <a:spcPts val="0"/>
              </a:spcBef>
              <a:defRPr cap="all" spc="233" sz="2600">
                <a:latin typeface="Futura"/>
                <a:ea typeface="Futura"/>
                <a:cs typeface="Futura"/>
                <a:sym typeface="Futura"/>
              </a:defRPr>
            </a:lvl1pPr>
            <a:lvl2pPr algn="ctr" defTabSz="457200">
              <a:lnSpc>
                <a:spcPct val="100000"/>
              </a:lnSpc>
              <a:spcBef>
                <a:spcPts val="0"/>
              </a:spcBef>
              <a:defRPr cap="all" spc="233" sz="2600">
                <a:latin typeface="Futura"/>
                <a:ea typeface="Futura"/>
                <a:cs typeface="Futura"/>
                <a:sym typeface="Futura"/>
              </a:defRPr>
            </a:lvl2pPr>
            <a:lvl3pPr algn="ctr" defTabSz="457200">
              <a:lnSpc>
                <a:spcPct val="100000"/>
              </a:lnSpc>
              <a:spcBef>
                <a:spcPts val="0"/>
              </a:spcBef>
              <a:defRPr cap="all" spc="233" sz="2600">
                <a:latin typeface="Futura"/>
                <a:ea typeface="Futura"/>
                <a:cs typeface="Futura"/>
                <a:sym typeface="Futura"/>
              </a:defRPr>
            </a:lvl3pPr>
            <a:lvl4pPr algn="ctr" defTabSz="457200">
              <a:lnSpc>
                <a:spcPct val="100000"/>
              </a:lnSpc>
              <a:spcBef>
                <a:spcPts val="0"/>
              </a:spcBef>
              <a:defRPr cap="all" spc="233" sz="2600">
                <a:latin typeface="Futura"/>
                <a:ea typeface="Futura"/>
                <a:cs typeface="Futura"/>
                <a:sym typeface="Futura"/>
              </a:defRPr>
            </a:lvl4pPr>
            <a:lvl5pPr algn="ctr" defTabSz="457200">
              <a:lnSpc>
                <a:spcPct val="100000"/>
              </a:lnSpc>
              <a:spcBef>
                <a:spcPts val="0"/>
              </a:spcBef>
              <a:defRPr cap="all" spc="233" sz="2600">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xfrm>
            <a:off x="6338817" y="923163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lide Number"/>
          <p:cNvSpPr txBox="1"/>
          <p:nvPr>
            <p:ph type="sldNum" sz="quarter" idx="2"/>
          </p:nvPr>
        </p:nvSpPr>
        <p:spPr>
          <a:xfrm>
            <a:off x="6338817" y="9231630"/>
            <a:ext cx="327168" cy="337605"/>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lide Number"/>
          <p:cNvSpPr txBox="1"/>
          <p:nvPr>
            <p:ph type="sldNum" sz="quarter" idx="2"/>
          </p:nvPr>
        </p:nvSpPr>
        <p:spPr>
          <a:xfrm>
            <a:off x="6338817" y="923163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age"/>
          <p:cNvSpPr/>
          <p:nvPr>
            <p:ph type="pic" sz="half" idx="13"/>
          </p:nvPr>
        </p:nvSpPr>
        <p:spPr>
          <a:xfrm>
            <a:off x="6191617" y="1082886"/>
            <a:ext cx="5880104" cy="7747001"/>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57"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Body Level One…"/>
          <p:cNvSpPr txBox="1"/>
          <p:nvPr>
            <p:ph type="body" sz="quarter" idx="1"/>
          </p:nvPr>
        </p:nvSpPr>
        <p:spPr>
          <a:xfrm>
            <a:off x="673100" y="2844800"/>
            <a:ext cx="4889500" cy="1358900"/>
          </a:xfrm>
          <a:prstGeom prst="rect">
            <a:avLst/>
          </a:prstGeom>
        </p:spPr>
        <p:txBody>
          <a:bodyPr anchor="b"/>
          <a:lstStyle>
            <a:lvl1pPr defTabSz="457200">
              <a:lnSpc>
                <a:spcPct val="100000"/>
              </a:lnSpc>
              <a:spcBef>
                <a:spcPts val="0"/>
              </a:spcBef>
              <a:defRPr cap="all" spc="79" sz="4000">
                <a:latin typeface="Futura"/>
                <a:ea typeface="Futura"/>
                <a:cs typeface="Futura"/>
                <a:sym typeface="Futura"/>
              </a:defRPr>
            </a:lvl1pPr>
            <a:lvl2pPr defTabSz="457200">
              <a:lnSpc>
                <a:spcPct val="100000"/>
              </a:lnSpc>
              <a:spcBef>
                <a:spcPts val="0"/>
              </a:spcBef>
              <a:defRPr cap="all" spc="79" sz="4000">
                <a:latin typeface="Futura"/>
                <a:ea typeface="Futura"/>
                <a:cs typeface="Futura"/>
                <a:sym typeface="Futura"/>
              </a:defRPr>
            </a:lvl2pPr>
            <a:lvl3pPr defTabSz="457200">
              <a:lnSpc>
                <a:spcPct val="100000"/>
              </a:lnSpc>
              <a:spcBef>
                <a:spcPts val="0"/>
              </a:spcBef>
              <a:defRPr cap="all" spc="79" sz="4000">
                <a:latin typeface="Futura"/>
                <a:ea typeface="Futura"/>
                <a:cs typeface="Futura"/>
                <a:sym typeface="Futura"/>
              </a:defRPr>
            </a:lvl3pPr>
            <a:lvl4pPr defTabSz="457200">
              <a:lnSpc>
                <a:spcPct val="100000"/>
              </a:lnSpc>
              <a:spcBef>
                <a:spcPts val="0"/>
              </a:spcBef>
              <a:defRPr cap="all" spc="79" sz="4000">
                <a:latin typeface="Futura"/>
                <a:ea typeface="Futura"/>
                <a:cs typeface="Futura"/>
                <a:sym typeface="Futura"/>
              </a:defRPr>
            </a:lvl4pPr>
            <a:lvl5pPr defTabSz="457200">
              <a:lnSpc>
                <a:spcPct val="100000"/>
              </a:lnSpc>
              <a:spcBef>
                <a:spcPts val="0"/>
              </a:spcBef>
              <a:defRPr cap="all" spc="79" sz="4000">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8817" y="923163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6" name="Body Level One…"/>
          <p:cNvSpPr txBox="1"/>
          <p:nvPr>
            <p:ph type="body" sz="quarter" idx="1"/>
          </p:nvPr>
        </p:nvSpPr>
        <p:spPr>
          <a:xfrm>
            <a:off x="673100" y="1320800"/>
            <a:ext cx="11658600" cy="536265"/>
          </a:xfrm>
          <a:prstGeom prst="rect">
            <a:avLst/>
          </a:prstGeom>
        </p:spPr>
        <p:txBody>
          <a:bodyPr anchor="t"/>
          <a:lstStyle>
            <a:lvl1pPr algn="ctr" defTabSz="457200">
              <a:lnSpc>
                <a:spcPct val="100000"/>
              </a:lnSpc>
              <a:spcBef>
                <a:spcPts val="0"/>
              </a:spcBef>
              <a:defRPr cap="all" spc="233" sz="2600">
                <a:latin typeface="Futura"/>
                <a:ea typeface="Futura"/>
                <a:cs typeface="Futura"/>
                <a:sym typeface="Futura"/>
              </a:defRPr>
            </a:lvl1pPr>
            <a:lvl2pPr marL="734784" indent="-353784" algn="ctr" defTabSz="457200">
              <a:lnSpc>
                <a:spcPct val="100000"/>
              </a:lnSpc>
              <a:spcBef>
                <a:spcPts val="0"/>
              </a:spcBef>
              <a:buSzPct val="75000"/>
              <a:buChar char="•"/>
              <a:defRPr cap="all" spc="233" sz="2600">
                <a:latin typeface="Futura"/>
                <a:ea typeface="Futura"/>
                <a:cs typeface="Futura"/>
                <a:sym typeface="Futura"/>
              </a:defRPr>
            </a:lvl2pPr>
            <a:lvl3pPr marL="1115784" indent="-353784" algn="ctr" defTabSz="457200">
              <a:lnSpc>
                <a:spcPct val="100000"/>
              </a:lnSpc>
              <a:spcBef>
                <a:spcPts val="0"/>
              </a:spcBef>
              <a:buSzPct val="75000"/>
              <a:buChar char="•"/>
              <a:defRPr cap="all" spc="233" sz="2600">
                <a:latin typeface="Futura"/>
                <a:ea typeface="Futura"/>
                <a:cs typeface="Futura"/>
                <a:sym typeface="Futura"/>
              </a:defRPr>
            </a:lvl3pPr>
            <a:lvl4pPr marL="1496784" indent="-353784" algn="ctr" defTabSz="457200">
              <a:lnSpc>
                <a:spcPct val="100000"/>
              </a:lnSpc>
              <a:spcBef>
                <a:spcPts val="0"/>
              </a:spcBef>
              <a:buSzPct val="75000"/>
              <a:buChar char="•"/>
              <a:defRPr cap="all" spc="233" sz="2600">
                <a:latin typeface="Futura"/>
                <a:ea typeface="Futura"/>
                <a:cs typeface="Futura"/>
                <a:sym typeface="Futura"/>
              </a:defRPr>
            </a:lvl4pPr>
            <a:lvl5pPr marL="1877784" indent="-353784" algn="ctr" defTabSz="457200">
              <a:lnSpc>
                <a:spcPct val="100000"/>
              </a:lnSpc>
              <a:spcBef>
                <a:spcPts val="0"/>
              </a:spcBef>
              <a:buSzPct val="75000"/>
              <a:buChar char="•"/>
              <a:defRPr cap="all" spc="233" sz="2600">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xfrm>
            <a:off x="6338817" y="923163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sz="half" idx="13"/>
          </p:nvPr>
        </p:nvSpPr>
        <p:spPr>
          <a:xfrm>
            <a:off x="6172200" y="2324087"/>
            <a:ext cx="5943600" cy="6568576"/>
          </a:xfrm>
          <a:prstGeom prst="rect">
            <a:avLst/>
          </a:prstGeom>
          <a:effectLst>
            <a:outerShdw sx="100000" sy="100000" kx="0" ky="0" algn="b" rotWithShape="0" blurRad="190500" dist="8455" dir="5400000">
              <a:srgbClr val="000000"/>
            </a:outerShdw>
          </a:effectLst>
        </p:spPr>
        <p:txBody>
          <a:bodyPr lIns="91439" tIns="45719" rIns="91439" bIns="45719" anchor="t">
            <a:noAutofit/>
          </a:bodyPr>
          <a:lstStyle/>
          <a:p>
            <a:pPr/>
          </a:p>
        </p:txBody>
      </p:sp>
      <p:sp>
        <p:nvSpPr>
          <p:cNvPr id="84" name="Body Level One…"/>
          <p:cNvSpPr txBox="1"/>
          <p:nvPr>
            <p:ph type="body" sz="quarter" idx="1"/>
          </p:nvPr>
        </p:nvSpPr>
        <p:spPr>
          <a:xfrm>
            <a:off x="673100" y="1320800"/>
            <a:ext cx="11658600" cy="536265"/>
          </a:xfrm>
          <a:prstGeom prst="rect">
            <a:avLst/>
          </a:prstGeom>
        </p:spPr>
        <p:txBody>
          <a:bodyPr anchor="t"/>
          <a:lstStyle>
            <a:lvl1pPr algn="ctr" defTabSz="457200">
              <a:lnSpc>
                <a:spcPct val="100000"/>
              </a:lnSpc>
              <a:spcBef>
                <a:spcPts val="0"/>
              </a:spcBef>
              <a:defRPr cap="all" spc="233" sz="2600">
                <a:latin typeface="Futura"/>
                <a:ea typeface="Futura"/>
                <a:cs typeface="Futura"/>
                <a:sym typeface="Futura"/>
              </a:defRPr>
            </a:lvl1pPr>
            <a:lvl2pPr marL="734784" indent="-353784" algn="ctr" defTabSz="457200">
              <a:lnSpc>
                <a:spcPct val="100000"/>
              </a:lnSpc>
              <a:spcBef>
                <a:spcPts val="0"/>
              </a:spcBef>
              <a:buSzPct val="75000"/>
              <a:buChar char="•"/>
              <a:defRPr cap="all" spc="233" sz="2600">
                <a:latin typeface="Futura"/>
                <a:ea typeface="Futura"/>
                <a:cs typeface="Futura"/>
                <a:sym typeface="Futura"/>
              </a:defRPr>
            </a:lvl2pPr>
            <a:lvl3pPr marL="1115784" indent="-353784" algn="ctr" defTabSz="457200">
              <a:lnSpc>
                <a:spcPct val="100000"/>
              </a:lnSpc>
              <a:spcBef>
                <a:spcPts val="0"/>
              </a:spcBef>
              <a:buSzPct val="75000"/>
              <a:buChar char="•"/>
              <a:defRPr cap="all" spc="233" sz="2600">
                <a:latin typeface="Futura"/>
                <a:ea typeface="Futura"/>
                <a:cs typeface="Futura"/>
                <a:sym typeface="Futura"/>
              </a:defRPr>
            </a:lvl3pPr>
            <a:lvl4pPr marL="1496784" indent="-353784" algn="ctr" defTabSz="457200">
              <a:lnSpc>
                <a:spcPct val="100000"/>
              </a:lnSpc>
              <a:spcBef>
                <a:spcPts val="0"/>
              </a:spcBef>
              <a:buSzPct val="75000"/>
              <a:buChar char="•"/>
              <a:defRPr cap="all" spc="233" sz="2600">
                <a:latin typeface="Futura"/>
                <a:ea typeface="Futura"/>
                <a:cs typeface="Futura"/>
                <a:sym typeface="Futura"/>
              </a:defRPr>
            </a:lvl4pPr>
            <a:lvl5pPr marL="1877784" indent="-353784" algn="ctr" defTabSz="457200">
              <a:lnSpc>
                <a:spcPct val="100000"/>
              </a:lnSpc>
              <a:spcBef>
                <a:spcPts val="0"/>
              </a:spcBef>
              <a:buSzPct val="75000"/>
              <a:buChar char="•"/>
              <a:defRPr cap="all" spc="233" sz="2600">
                <a:latin typeface="Futura"/>
                <a:ea typeface="Futura"/>
                <a:cs typeface="Futura"/>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85" name="Title Text"/>
          <p:cNvSpPr txBox="1"/>
          <p:nvPr>
            <p:ph type="title"/>
          </p:nvPr>
        </p:nvSpPr>
        <p:spPr>
          <a:prstGeom prst="rect">
            <a:avLst/>
          </a:prstGeom>
        </p:spPr>
        <p:txBody>
          <a:bodyPr/>
          <a:lstStyle/>
          <a:p>
            <a:pPr/>
            <a:r>
              <a:t>Title Text</a:t>
            </a:r>
          </a:p>
        </p:txBody>
      </p:sp>
      <p:sp>
        <p:nvSpPr>
          <p:cNvPr id="86" name="Rectangle"/>
          <p:cNvSpPr/>
          <p:nvPr>
            <p:ph type="body" sz="half" idx="14"/>
          </p:nvPr>
        </p:nvSpPr>
        <p:spPr>
          <a:xfrm>
            <a:off x="673100" y="2603500"/>
            <a:ext cx="4775200" cy="6019800"/>
          </a:xfrm>
          <a:prstGeom prst="rect">
            <a:avLst/>
          </a:prstGeom>
        </p:spPr>
        <p:txBody>
          <a:bodyPr anchor="t"/>
          <a:lstStyle/>
          <a:p>
            <a:pPr defTabSz="457200">
              <a:lnSpc>
                <a:spcPct val="100000"/>
              </a:lnSpc>
              <a:spcBef>
                <a:spcPts val="3400"/>
              </a:spcBef>
              <a:defRPr sz="2800">
                <a:latin typeface="Avenir Medium"/>
                <a:ea typeface="Avenir Medium"/>
                <a:cs typeface="Avenir Medium"/>
                <a:sym typeface="Avenir Medium"/>
              </a:defRPr>
            </a:pPr>
          </a:p>
        </p:txBody>
      </p:sp>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673100" y="1320800"/>
            <a:ext cx="11658600" cy="746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6338817" y="9232900"/>
            <a:ext cx="327168" cy="337605"/>
          </a:xfrm>
          <a:prstGeom prst="rect">
            <a:avLst/>
          </a:prstGeom>
          <a:ln w="12700">
            <a:miter lim="400000"/>
          </a:ln>
        </p:spPr>
        <p:txBody>
          <a:bodyPr wrap="none" lIns="50800" tIns="50800" rIns="50800" bIns="50800">
            <a:spAutoFit/>
          </a:bodyPr>
          <a:lstStyle>
            <a:lvl1pPr>
              <a:defRPr cap="all" spc="28" sz="1400">
                <a:solidFill>
                  <a:srgbClr val="9A958E"/>
                </a:solidFill>
                <a:latin typeface="Futura"/>
                <a:ea typeface="Futura"/>
                <a:cs typeface="Futura"/>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1pPr>
      <a:lvl2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2pPr>
      <a:lvl3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3pPr>
      <a:lvl4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4pPr>
      <a:lvl5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5pPr>
      <a:lvl6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6pPr>
      <a:lvl7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7pPr>
      <a:lvl8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8pPr>
      <a:lvl9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Futura"/>
          <a:ea typeface="Futura"/>
          <a:cs typeface="Futura"/>
          <a:sym typeface="Futura"/>
        </a:defRPr>
      </a:lvl9pPr>
    </p:titleStyle>
    <p:bodyStyle>
      <a:lvl1pPr marL="0" marR="0" indent="0" algn="l" defTabSz="292425" rtl="0" latinLnBrk="0">
        <a:lnSpc>
          <a:spcPct val="150000"/>
        </a:lnSpc>
        <a:spcBef>
          <a:spcPts val="2100"/>
        </a:spcBef>
        <a:spcAft>
          <a:spcPts val="0"/>
        </a:spcAft>
        <a:buClrTx/>
        <a:buSzTx/>
        <a:buFontTx/>
        <a:buNone/>
        <a:tabLst/>
        <a:defRPr b="0" baseline="0" cap="none" i="0" spc="0" strike="noStrike" sz="2300" u="none">
          <a:solidFill>
            <a:srgbClr val="5B5854"/>
          </a:solidFill>
          <a:uFillTx/>
          <a:latin typeface="Arial"/>
          <a:ea typeface="Arial"/>
          <a:cs typeface="Arial"/>
          <a:sym typeface="Arial"/>
        </a:defRPr>
      </a:lvl1pPr>
      <a:lvl2pPr marL="0" marR="0" indent="0" algn="l" defTabSz="292425" rtl="0" latinLnBrk="0">
        <a:lnSpc>
          <a:spcPct val="150000"/>
        </a:lnSpc>
        <a:spcBef>
          <a:spcPts val="2100"/>
        </a:spcBef>
        <a:spcAft>
          <a:spcPts val="0"/>
        </a:spcAft>
        <a:buClrTx/>
        <a:buSzTx/>
        <a:buFontTx/>
        <a:buNone/>
        <a:tabLst/>
        <a:defRPr b="0" baseline="0" cap="none" i="0" spc="0" strike="noStrike" sz="2300" u="none">
          <a:solidFill>
            <a:srgbClr val="5B5854"/>
          </a:solidFill>
          <a:uFillTx/>
          <a:latin typeface="Arial"/>
          <a:ea typeface="Arial"/>
          <a:cs typeface="Arial"/>
          <a:sym typeface="Arial"/>
        </a:defRPr>
      </a:lvl2pPr>
      <a:lvl3pPr marL="0" marR="0" indent="0" algn="l" defTabSz="292425" rtl="0" latinLnBrk="0">
        <a:lnSpc>
          <a:spcPct val="150000"/>
        </a:lnSpc>
        <a:spcBef>
          <a:spcPts val="2100"/>
        </a:spcBef>
        <a:spcAft>
          <a:spcPts val="0"/>
        </a:spcAft>
        <a:buClrTx/>
        <a:buSzTx/>
        <a:buFontTx/>
        <a:buNone/>
        <a:tabLst/>
        <a:defRPr b="0" baseline="0" cap="none" i="0" spc="0" strike="noStrike" sz="2300" u="none">
          <a:solidFill>
            <a:srgbClr val="5B5854"/>
          </a:solidFill>
          <a:uFillTx/>
          <a:latin typeface="Arial"/>
          <a:ea typeface="Arial"/>
          <a:cs typeface="Arial"/>
          <a:sym typeface="Arial"/>
        </a:defRPr>
      </a:lvl3pPr>
      <a:lvl4pPr marL="0" marR="0" indent="0" algn="l" defTabSz="292425" rtl="0" latinLnBrk="0">
        <a:lnSpc>
          <a:spcPct val="150000"/>
        </a:lnSpc>
        <a:spcBef>
          <a:spcPts val="2100"/>
        </a:spcBef>
        <a:spcAft>
          <a:spcPts val="0"/>
        </a:spcAft>
        <a:buClrTx/>
        <a:buSzTx/>
        <a:buFontTx/>
        <a:buNone/>
        <a:tabLst/>
        <a:defRPr b="0" baseline="0" cap="none" i="0" spc="0" strike="noStrike" sz="2300" u="none">
          <a:solidFill>
            <a:srgbClr val="5B5854"/>
          </a:solidFill>
          <a:uFillTx/>
          <a:latin typeface="Arial"/>
          <a:ea typeface="Arial"/>
          <a:cs typeface="Arial"/>
          <a:sym typeface="Arial"/>
        </a:defRPr>
      </a:lvl4pPr>
      <a:lvl5pPr marL="0" marR="0" indent="0" algn="l" defTabSz="292425" rtl="0" latinLnBrk="0">
        <a:lnSpc>
          <a:spcPct val="150000"/>
        </a:lnSpc>
        <a:spcBef>
          <a:spcPts val="2100"/>
        </a:spcBef>
        <a:spcAft>
          <a:spcPts val="0"/>
        </a:spcAft>
        <a:buClrTx/>
        <a:buSzTx/>
        <a:buFontTx/>
        <a:buNone/>
        <a:tabLst/>
        <a:defRPr b="0" baseline="0" cap="none" i="0" spc="0" strike="noStrike" sz="2300" u="none">
          <a:solidFill>
            <a:srgbClr val="5B5854"/>
          </a:solidFill>
          <a:uFillTx/>
          <a:latin typeface="Arial"/>
          <a:ea typeface="Arial"/>
          <a:cs typeface="Arial"/>
          <a:sym typeface="Arial"/>
        </a:defRPr>
      </a:lvl5pPr>
      <a:lvl6pPr marL="2217964" marR="0" indent="-312964" algn="l" defTabSz="292425" rtl="0" latinLnBrk="0">
        <a:lnSpc>
          <a:spcPct val="150000"/>
        </a:lnSpc>
        <a:spcBef>
          <a:spcPts val="2100"/>
        </a:spcBef>
        <a:spcAft>
          <a:spcPts val="0"/>
        </a:spcAft>
        <a:buClrTx/>
        <a:buSzPct val="75000"/>
        <a:buFontTx/>
        <a:buChar char="•"/>
        <a:tabLst/>
        <a:defRPr b="0" baseline="0" cap="none" i="0" spc="0" strike="noStrike" sz="2300" u="none">
          <a:solidFill>
            <a:srgbClr val="5B5854"/>
          </a:solidFill>
          <a:uFillTx/>
          <a:latin typeface="Arial"/>
          <a:ea typeface="Arial"/>
          <a:cs typeface="Arial"/>
          <a:sym typeface="Arial"/>
        </a:defRPr>
      </a:lvl6pPr>
      <a:lvl7pPr marL="2598964" marR="0" indent="-312964" algn="l" defTabSz="292425" rtl="0" latinLnBrk="0">
        <a:lnSpc>
          <a:spcPct val="150000"/>
        </a:lnSpc>
        <a:spcBef>
          <a:spcPts val="2100"/>
        </a:spcBef>
        <a:spcAft>
          <a:spcPts val="0"/>
        </a:spcAft>
        <a:buClrTx/>
        <a:buSzPct val="75000"/>
        <a:buFontTx/>
        <a:buChar char="•"/>
        <a:tabLst/>
        <a:defRPr b="0" baseline="0" cap="none" i="0" spc="0" strike="noStrike" sz="2300" u="none">
          <a:solidFill>
            <a:srgbClr val="5B5854"/>
          </a:solidFill>
          <a:uFillTx/>
          <a:latin typeface="Arial"/>
          <a:ea typeface="Arial"/>
          <a:cs typeface="Arial"/>
          <a:sym typeface="Arial"/>
        </a:defRPr>
      </a:lvl7pPr>
      <a:lvl8pPr marL="2979964" marR="0" indent="-312964" algn="l" defTabSz="292425" rtl="0" latinLnBrk="0">
        <a:lnSpc>
          <a:spcPct val="150000"/>
        </a:lnSpc>
        <a:spcBef>
          <a:spcPts val="2100"/>
        </a:spcBef>
        <a:spcAft>
          <a:spcPts val="0"/>
        </a:spcAft>
        <a:buClrTx/>
        <a:buSzPct val="75000"/>
        <a:buFontTx/>
        <a:buChar char="•"/>
        <a:tabLst/>
        <a:defRPr b="0" baseline="0" cap="none" i="0" spc="0" strike="noStrike" sz="2300" u="none">
          <a:solidFill>
            <a:srgbClr val="5B5854"/>
          </a:solidFill>
          <a:uFillTx/>
          <a:latin typeface="Arial"/>
          <a:ea typeface="Arial"/>
          <a:cs typeface="Arial"/>
          <a:sym typeface="Arial"/>
        </a:defRPr>
      </a:lvl8pPr>
      <a:lvl9pPr marL="3360964" marR="0" indent="-312964" algn="l" defTabSz="292425" rtl="0" latinLnBrk="0">
        <a:lnSpc>
          <a:spcPct val="150000"/>
        </a:lnSpc>
        <a:spcBef>
          <a:spcPts val="2100"/>
        </a:spcBef>
        <a:spcAft>
          <a:spcPts val="0"/>
        </a:spcAft>
        <a:buClrTx/>
        <a:buSzPct val="75000"/>
        <a:buFontTx/>
        <a:buChar char="•"/>
        <a:tabLst/>
        <a:defRPr b="0" baseline="0" cap="none" i="0" spc="0" strike="noStrike" sz="2300" u="none">
          <a:solidFill>
            <a:srgbClr val="5B5854"/>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creating a ecosystems model in net logo"/>
          <p:cNvSpPr txBox="1"/>
          <p:nvPr>
            <p:ph type="title"/>
          </p:nvPr>
        </p:nvSpPr>
        <p:spPr>
          <a:prstGeom prst="rect">
            <a:avLst/>
          </a:prstGeom>
        </p:spPr>
        <p:txBody>
          <a:bodyPr/>
          <a:lstStyle>
            <a:lvl1pPr defTabSz="303579">
              <a:defRPr spc="0" sz="6800"/>
            </a:lvl1pPr>
          </a:lstStyle>
          <a:p>
            <a:pPr/>
            <a:r>
              <a:t>creating a USER/HACKER model in net logo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Because we are going to add a graph later, we want the computer to keep track of “time” or “ticks”…"/>
          <p:cNvSpPr txBox="1"/>
          <p:nvPr>
            <p:ph type="body" idx="1"/>
          </p:nvPr>
        </p:nvSpPr>
        <p:spPr>
          <a:prstGeom prst="rect">
            <a:avLst/>
          </a:prstGeom>
        </p:spPr>
        <p:txBody>
          <a:bodyPr anchor="t"/>
          <a:lstStyle/>
          <a:p>
            <a:pPr lvl="1" indent="215064" defTabSz="430131">
              <a:spcBef>
                <a:spcPts val="3100"/>
              </a:spcBef>
              <a:defRPr sz="2500"/>
            </a:pPr>
          </a:p>
          <a:p>
            <a:pPr lvl="1" indent="215064" defTabSz="430131">
              <a:spcBef>
                <a:spcPts val="3100"/>
              </a:spcBef>
              <a:defRPr sz="2500"/>
            </a:pPr>
            <a:r>
              <a:t>At the end of the setup code, we always want the computer to keep track of “time” or “ticks” (each run of the whole code is a “tick” and it can be a substitute for keeping time in the model)</a:t>
            </a:r>
          </a:p>
          <a:p>
            <a:pPr lvl="1" indent="215064" defTabSz="430131">
              <a:spcBef>
                <a:spcPts val="3100"/>
              </a:spcBef>
              <a:defRPr sz="2500"/>
            </a:pPr>
            <a:r>
              <a:t>At the end of your setup code (the last line before end), type “reset-ticks”</a:t>
            </a:r>
          </a:p>
          <a:p>
            <a:pPr lvl="1" indent="215064" defTabSz="430131">
              <a:spcBef>
                <a:spcPts val="3100"/>
              </a:spcBef>
              <a:defRPr sz="2500"/>
            </a:pPr>
            <a:r>
              <a:t>Be sure to SAVE your model frequently</a:t>
            </a:r>
          </a:p>
          <a:p>
            <a:pPr lvl="1" indent="215064" defTabSz="430131">
              <a:spcBef>
                <a:spcPts val="3100"/>
              </a:spcBef>
              <a:defRPr sz="2500"/>
            </a:pPr>
            <a:r>
              <a:t>Push the “check” button on the upper left of the coding window - see if the computer identifies any errors in your code so far.  If not, go to the Interface screen and push the setup button.  Do you get the users and hackers you expect to see?  </a:t>
            </a:r>
          </a:p>
        </p:txBody>
      </p:sp>
      <p:sp>
        <p:nvSpPr>
          <p:cNvPr id="189" name="Finish Setup CODE"/>
          <p:cNvSpPr txBox="1"/>
          <p:nvPr>
            <p:ph type="title"/>
          </p:nvPr>
        </p:nvSpPr>
        <p:spPr>
          <a:prstGeom prst="rect">
            <a:avLst/>
          </a:prstGeom>
        </p:spPr>
        <p:txBody>
          <a:bodyPr/>
          <a:lstStyle>
            <a:lvl1pPr defTabSz="452627">
              <a:defRPr spc="0" sz="3900"/>
            </a:lvl1pPr>
          </a:lstStyle>
          <a:p>
            <a:pPr/>
            <a:r>
              <a:t>check Setup CODE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Because we are going to add a graph later, we want the computer to keep track of “time” or “ticks”…"/>
          <p:cNvSpPr txBox="1"/>
          <p:nvPr>
            <p:ph type="body" idx="1"/>
          </p:nvPr>
        </p:nvSpPr>
        <p:spPr>
          <a:prstGeom prst="rect">
            <a:avLst/>
          </a:prstGeom>
        </p:spPr>
        <p:txBody>
          <a:bodyPr anchor="t"/>
          <a:lstStyle/>
          <a:p>
            <a:pPr lvl="1" indent="197859" defTabSz="395721">
              <a:spcBef>
                <a:spcPts val="2800"/>
              </a:spcBef>
            </a:pPr>
            <a:r>
              <a:t>The model should now be creating the agents we want, but we aren’t quite finished with the background colors of the interface screen, which should also be created on setup.  </a:t>
            </a:r>
          </a:p>
          <a:p>
            <a:pPr lvl="1" indent="197859" defTabSz="395721">
              <a:spcBef>
                <a:spcPts val="2800"/>
              </a:spcBef>
            </a:pPr>
            <a:r>
              <a:t>We want our model to have a “firewall” or a different colored background for agents outside the wall and inside the wall.  We are going to write a procedure to make this work, but first we have to “call” the procedure within the setup code.</a:t>
            </a:r>
          </a:p>
          <a:p>
            <a:pPr lvl="1" indent="197859" defTabSz="395721">
              <a:spcBef>
                <a:spcPts val="2800"/>
              </a:spcBef>
            </a:pPr>
            <a:r>
              <a:t>After the code creating your agents, and before the “reset-ticks” type </a:t>
            </a:r>
            <a:r>
              <a:rPr b="1"/>
              <a:t>setup-patches.  </a:t>
            </a:r>
            <a:r>
              <a:t>Notice this is in black, which means we need to tell the computer how to do it.  Here, we have just named the procedure, and told the computer where to call it.  </a:t>
            </a:r>
          </a:p>
          <a:p>
            <a:pPr lvl="1" indent="197859" defTabSz="395721">
              <a:spcBef>
                <a:spcPts val="2800"/>
              </a:spcBef>
            </a:pPr>
            <a:r>
              <a:t>After the “End” of the setup code, start a new procedure by typing</a:t>
            </a:r>
          </a:p>
          <a:p>
            <a:pPr lvl="1" indent="197859" defTabSz="395721">
              <a:spcBef>
                <a:spcPts val="2800"/>
              </a:spcBef>
            </a:pPr>
            <a:r>
              <a:t>                  To setup-patches</a:t>
            </a:r>
          </a:p>
          <a:p>
            <a:pPr lvl="1" indent="197859" defTabSz="395721">
              <a:spcBef>
                <a:spcPts val="2800"/>
              </a:spcBef>
            </a:pPr>
            <a:r>
              <a:t>                  End</a:t>
            </a:r>
          </a:p>
        </p:txBody>
      </p:sp>
      <p:sp>
        <p:nvSpPr>
          <p:cNvPr id="192" name="Finish Setup CODE"/>
          <p:cNvSpPr txBox="1"/>
          <p:nvPr>
            <p:ph type="title"/>
          </p:nvPr>
        </p:nvSpPr>
        <p:spPr>
          <a:prstGeom prst="rect">
            <a:avLst/>
          </a:prstGeom>
        </p:spPr>
        <p:txBody>
          <a:bodyPr/>
          <a:lstStyle>
            <a:lvl1pPr defTabSz="425469">
              <a:defRPr spc="0" sz="3666"/>
            </a:lvl1pPr>
          </a:lstStyle>
          <a:p>
            <a:pPr/>
            <a:r>
              <a:t>More setup code:  setting the “patch color”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Because we are going to add a graph later, we want the computer to keep track of “time” or “ticks”…"/>
          <p:cNvSpPr txBox="1"/>
          <p:nvPr>
            <p:ph type="body" idx="1"/>
          </p:nvPr>
        </p:nvSpPr>
        <p:spPr>
          <a:prstGeom prst="rect">
            <a:avLst/>
          </a:prstGeom>
        </p:spPr>
        <p:txBody>
          <a:bodyPr anchor="t"/>
          <a:lstStyle/>
          <a:p>
            <a:pPr lvl="1" indent="67208" defTabSz="134416">
              <a:spcBef>
                <a:spcPts val="900"/>
              </a:spcBef>
              <a:defRPr sz="2000"/>
            </a:pPr>
            <a:r>
              <a:t>We want half the screen to be gray (outside the firewall) and half to be white.  In Netlogo, the patches are agents, and you can instruct them to set their patch color (pcolor)</a:t>
            </a:r>
          </a:p>
          <a:p>
            <a:pPr lvl="1" indent="67208" defTabSz="134416">
              <a:spcBef>
                <a:spcPts val="900"/>
              </a:spcBef>
              <a:defRPr sz="2000"/>
            </a:pPr>
            <a:r>
              <a:t> In between </a:t>
            </a:r>
            <a:r>
              <a:rPr b="1"/>
              <a:t>To setup-patches</a:t>
            </a:r>
            <a:r>
              <a:t> and </a:t>
            </a:r>
            <a:r>
              <a:rPr b="1"/>
              <a:t>End</a:t>
            </a:r>
            <a:r>
              <a:t>, we will use a “conditional logic” or </a:t>
            </a:r>
            <a:r>
              <a:rPr b="1"/>
              <a:t>ifelse</a:t>
            </a:r>
            <a:r>
              <a:t> block.  We want to ask the patches to the left of center (less than 0 x coordinate) to set their color to gray, and the rest to be white.  The code should look like this:</a:t>
            </a: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p>
          <a:p>
            <a:pPr lvl="1" indent="67208" defTabSz="134416">
              <a:spcBef>
                <a:spcPts val="900"/>
              </a:spcBef>
              <a:defRPr sz="1440"/>
            </a:pPr>
            <a:r>
              <a:rPr sz="2000"/>
              <a:t>The “ifelse” sets the test - is the x coordinate of the patch greater that 0 (the middle of the screen).  </a:t>
            </a:r>
            <a:endParaRPr sz="2000"/>
          </a:p>
          <a:p>
            <a:pPr lvl="1" indent="67208" defTabSz="134416">
              <a:spcBef>
                <a:spcPts val="900"/>
              </a:spcBef>
              <a:defRPr sz="2000"/>
            </a:pPr>
            <a:r>
              <a:t>If yes, do the action described in the first set of brackets (set patch color white). </a:t>
            </a:r>
          </a:p>
          <a:p>
            <a:pPr lvl="1" indent="67208" defTabSz="134416">
              <a:spcBef>
                <a:spcPts val="900"/>
              </a:spcBef>
              <a:defRPr sz="2000"/>
            </a:pPr>
            <a:r>
              <a:t>If no, do the second action and set the patch color to gray.</a:t>
            </a:r>
          </a:p>
          <a:p>
            <a:pPr lvl="1" indent="67208" defTabSz="134416">
              <a:spcBef>
                <a:spcPts val="900"/>
              </a:spcBef>
              <a:defRPr sz="1440"/>
            </a:pPr>
          </a:p>
          <a:p>
            <a:pPr lvl="1" indent="67208" defTabSz="134416">
              <a:spcBef>
                <a:spcPts val="900"/>
              </a:spcBef>
              <a:defRPr sz="1440"/>
            </a:pPr>
          </a:p>
        </p:txBody>
      </p:sp>
      <p:sp>
        <p:nvSpPr>
          <p:cNvPr id="195" name="Finish Setup CODE"/>
          <p:cNvSpPr txBox="1"/>
          <p:nvPr>
            <p:ph type="title"/>
          </p:nvPr>
        </p:nvSpPr>
        <p:spPr>
          <a:prstGeom prst="rect">
            <a:avLst/>
          </a:prstGeom>
        </p:spPr>
        <p:txBody>
          <a:bodyPr/>
          <a:lstStyle>
            <a:lvl1pPr defTabSz="411890">
              <a:defRPr spc="0" sz="3549"/>
            </a:lvl1pPr>
          </a:lstStyle>
          <a:p>
            <a:pPr/>
            <a:r>
              <a:t>teaching the computer how to setup-patches</a:t>
            </a:r>
          </a:p>
        </p:txBody>
      </p:sp>
      <p:pic>
        <p:nvPicPr>
          <p:cNvPr id="196" name="Image Gallery" descr="Image Gallery"/>
          <p:cNvPicPr>
            <a:picLocks noChangeAspect="1"/>
          </p:cNvPicPr>
          <p:nvPr/>
        </p:nvPicPr>
        <p:blipFill>
          <a:blip r:embed="rId2">
            <a:extLst/>
          </a:blip>
          <a:srcRect l="0" t="7634" r="0" b="7634"/>
          <a:stretch>
            <a:fillRect/>
          </a:stretch>
        </p:blipFill>
        <p:spPr>
          <a:xfrm>
            <a:off x="4022557" y="4042862"/>
            <a:ext cx="5642079" cy="246741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Because we are going to add a graph later, we want the computer to keep track of “time” or “ticks”…"/>
          <p:cNvSpPr txBox="1"/>
          <p:nvPr>
            <p:ph type="body" idx="1"/>
          </p:nvPr>
        </p:nvSpPr>
        <p:spPr>
          <a:prstGeom prst="rect">
            <a:avLst/>
          </a:prstGeom>
        </p:spPr>
        <p:txBody>
          <a:bodyPr anchor="t"/>
          <a:lstStyle/>
          <a:p>
            <a:pPr lvl="1" indent="70568" defTabSz="141137">
              <a:spcBef>
                <a:spcPts val="1000"/>
              </a:spcBef>
              <a:defRPr sz="1679"/>
            </a:pPr>
            <a:r>
              <a:t>Next, we want some of the white patches to turn green, to represent the internet connections inside the firewall.  To do this we use a conditional logic block.  The “if” code asks a true/false question, if the answer is true the computer does something, if it is false, it doesn’t do that thing</a:t>
            </a:r>
          </a:p>
          <a:p>
            <a:pPr lvl="1" indent="70568" defTabSz="141137">
              <a:spcBef>
                <a:spcPts val="1000"/>
              </a:spcBef>
              <a:defRPr sz="1679"/>
            </a:pPr>
            <a:r>
              <a:t>We have a two-part question - first, we want to talk only to the white patches.  Then, we ask them whether a random number between 0 and 99 is less than 5.  (This is a way to make something happen a certain percent of the time).  In other words, when the computer rolls a dice with 100 sides, does it get a 0, 1, 2, 3, or 4?  If so, the answer is true, if not (if it rolls any other # 5-99) it’s false.</a:t>
            </a: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a:p>
            <a:pPr lvl="1" indent="70568" defTabSz="141137">
              <a:spcBef>
                <a:spcPts val="1000"/>
              </a:spcBef>
              <a:defRPr sz="1512"/>
            </a:pPr>
          </a:p>
        </p:txBody>
      </p:sp>
      <p:sp>
        <p:nvSpPr>
          <p:cNvPr id="199" name="Finish Setup CODE"/>
          <p:cNvSpPr txBox="1"/>
          <p:nvPr>
            <p:ph type="title"/>
          </p:nvPr>
        </p:nvSpPr>
        <p:spPr>
          <a:prstGeom prst="rect">
            <a:avLst/>
          </a:prstGeom>
        </p:spPr>
        <p:txBody>
          <a:bodyPr/>
          <a:lstStyle>
            <a:lvl1pPr defTabSz="411890">
              <a:defRPr spc="0" sz="3549"/>
            </a:lvl1pPr>
          </a:lstStyle>
          <a:p>
            <a:pPr/>
            <a:r>
              <a:t>teaching the computer how to setup-patches</a:t>
            </a:r>
          </a:p>
        </p:txBody>
      </p:sp>
      <p:pic>
        <p:nvPicPr>
          <p:cNvPr id="200" name="Image Gallery" descr="Image Gallery"/>
          <p:cNvPicPr>
            <a:picLocks noChangeAspect="1"/>
          </p:cNvPicPr>
          <p:nvPr/>
        </p:nvPicPr>
        <p:blipFill>
          <a:blip r:embed="rId2">
            <a:extLst/>
          </a:blip>
          <a:srcRect l="0" t="3640" r="0" b="3640"/>
          <a:stretch>
            <a:fillRect/>
          </a:stretch>
        </p:blipFill>
        <p:spPr>
          <a:xfrm>
            <a:off x="2510963" y="4326909"/>
            <a:ext cx="7331674" cy="4048169"/>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Body"/>
          <p:cNvSpPr txBox="1"/>
          <p:nvPr>
            <p:ph type="body" idx="1"/>
          </p:nvPr>
        </p:nvSpPr>
        <p:spPr>
          <a:prstGeom prst="rect">
            <a:avLst/>
          </a:prstGeom>
        </p:spPr>
        <p:txBody>
          <a:bodyPr/>
          <a:lstStyle/>
          <a:p>
            <a:pPr/>
          </a:p>
        </p:txBody>
      </p:sp>
      <p:sp>
        <p:nvSpPr>
          <p:cNvPr id="203" name="Setup code complete!"/>
          <p:cNvSpPr txBox="1"/>
          <p:nvPr>
            <p:ph type="title"/>
          </p:nvPr>
        </p:nvSpPr>
        <p:spPr>
          <a:prstGeom prst="rect">
            <a:avLst/>
          </a:prstGeom>
        </p:spPr>
        <p:txBody>
          <a:bodyPr/>
          <a:lstStyle>
            <a:lvl1pPr defTabSz="452627">
              <a:defRPr spc="78" sz="3959"/>
            </a:lvl1pPr>
          </a:lstStyle>
          <a:p>
            <a:pPr/>
            <a:r>
              <a:t>Setup code complete!</a:t>
            </a:r>
          </a:p>
        </p:txBody>
      </p:sp>
      <p:sp>
        <p:nvSpPr>
          <p:cNvPr id="204" name="Now, save your model, use the CHECK key to look for errors in your code, and go to the interface to hit the setup button.  Do your agents line up the way you want, and does the screen look like we want?  If not, let’s troubleshoot our code so far."/>
          <p:cNvSpPr txBox="1"/>
          <p:nvPr/>
        </p:nvSpPr>
        <p:spPr>
          <a:xfrm>
            <a:off x="1219200" y="1708150"/>
            <a:ext cx="8025408" cy="16873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168020" algn="l" defTabSz="336040">
              <a:lnSpc>
                <a:spcPct val="150000"/>
              </a:lnSpc>
              <a:spcBef>
                <a:spcPts val="2400"/>
              </a:spcBef>
              <a:defRPr sz="2000">
                <a:latin typeface="Arial"/>
                <a:ea typeface="Arial"/>
                <a:cs typeface="Arial"/>
                <a:sym typeface="Arial"/>
              </a:defRPr>
            </a:pPr>
            <a:r>
              <a:t>Now, save your model, use the CHECK key to look for errors in your code, and go to the interface to hit the setup button.  Do your agents line up the way you want, and does the screen look like we want?  If not, let’s troubleshoot our code so far.  </a:t>
            </a:r>
          </a:p>
        </p:txBody>
      </p:sp>
      <p:pic>
        <p:nvPicPr>
          <p:cNvPr id="205" name="Image Gallery" descr="Image Gallery"/>
          <p:cNvPicPr>
            <a:picLocks noChangeAspect="1"/>
          </p:cNvPicPr>
          <p:nvPr/>
        </p:nvPicPr>
        <p:blipFill>
          <a:blip r:embed="rId2">
            <a:extLst/>
          </a:blip>
          <a:srcRect l="656" t="0" r="656" b="0"/>
          <a:stretch>
            <a:fillRect/>
          </a:stretch>
        </p:blipFill>
        <p:spPr>
          <a:xfrm>
            <a:off x="1365849" y="3467946"/>
            <a:ext cx="6221268" cy="535026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CONGRATULATIONS!"/>
          <p:cNvSpPr txBox="1"/>
          <p:nvPr>
            <p:ph type="title"/>
          </p:nvPr>
        </p:nvSpPr>
        <p:spPr>
          <a:prstGeom prst="rect">
            <a:avLst/>
          </a:prstGeom>
        </p:spPr>
        <p:txBody>
          <a:bodyPr/>
          <a:lstStyle>
            <a:lvl1pPr defTabSz="452627">
              <a:defRPr spc="0" sz="3900"/>
            </a:lvl1pPr>
          </a:lstStyle>
          <a:p>
            <a:pPr/>
            <a:r>
              <a:t>CONGRATULATIONS!</a:t>
            </a:r>
          </a:p>
        </p:txBody>
      </p:sp>
      <p:sp>
        <p:nvSpPr>
          <p:cNvPr id="208" name="Slide Number"/>
          <p:cNvSpPr txBox="1"/>
          <p:nvPr>
            <p:ph type="sldNum" sz="quarter" idx="4294967295"/>
          </p:nvPr>
        </p:nvSpPr>
        <p:spPr>
          <a:xfrm>
            <a:off x="6338991" y="9232900"/>
            <a:ext cx="326820"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 name="You are finished with the setup code.…"/>
          <p:cNvSpPr txBox="1"/>
          <p:nvPr>
            <p:ph type="body" idx="4294967295"/>
          </p:nvPr>
        </p:nvSpPr>
        <p:spPr>
          <a:xfrm>
            <a:off x="673100" y="1727200"/>
            <a:ext cx="11785600" cy="7581900"/>
          </a:xfrm>
          <a:prstGeom prst="rect">
            <a:avLst/>
          </a:prstGeom>
        </p:spPr>
        <p:txBody>
          <a:bodyPr anchor="t"/>
          <a:lstStyle/>
          <a:p>
            <a:pPr/>
            <a:r>
              <a:t>You are finished with the setup code. </a:t>
            </a:r>
          </a:p>
          <a:p>
            <a:pPr/>
            <a:r>
              <a:t>Review:</a:t>
            </a:r>
          </a:p>
        </p:txBody>
      </p:sp>
      <p:graphicFrame>
        <p:nvGraphicFramePr>
          <p:cNvPr id="210" name="Table"/>
          <p:cNvGraphicFramePr/>
          <p:nvPr/>
        </p:nvGraphicFramePr>
        <p:xfrm>
          <a:off x="2959100" y="2628900"/>
          <a:ext cx="5829300" cy="64516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27051"/>
                <a:gridCol w="1851124"/>
                <a:gridCol w="1851124"/>
              </a:tblGrid>
              <a:tr h="1075266">
                <a:tc>
                  <a:txBody>
                    <a:bodyPr/>
                    <a:lstStyle/>
                    <a:p>
                      <a:pPr defTabSz="914400">
                        <a:defRPr cap="none" spc="0" sz="1800">
                          <a:solidFill>
                            <a:srgbClr val="000000"/>
                          </a:solidFill>
                        </a:defRPr>
                      </a:pPr>
                      <a:r>
                        <a:rPr sz="2200">
                          <a:solidFill>
                            <a:srgbClr val="5B5854"/>
                          </a:solidFill>
                          <a:sym typeface="Helvetica"/>
                        </a:rPr>
                        <a:t>Concepts</a:t>
                      </a:r>
                    </a:p>
                  </a:txBody>
                  <a:tcPr marL="50800" marR="50800" marT="50800" marB="50800" anchor="ctr" anchorCtr="0" horzOverflow="overflow">
                    <a:lnL w="12700">
                      <a:miter lim="400000"/>
                    </a:lnL>
                    <a:lnT w="12700">
                      <a:miter lim="400000"/>
                    </a:lnT>
                  </a:tcPr>
                </a:tc>
                <a:tc>
                  <a:txBody>
                    <a:bodyPr/>
                    <a:lstStyle/>
                    <a:p>
                      <a:pPr defTabSz="914400">
                        <a:defRPr cap="none" spc="0" sz="1800">
                          <a:solidFill>
                            <a:srgbClr val="000000"/>
                          </a:solidFill>
                        </a:defRPr>
                      </a:pPr>
                      <a:r>
                        <a:rPr sz="2200">
                          <a:solidFill>
                            <a:srgbClr val="5B5854"/>
                          </a:solidFill>
                          <a:sym typeface="Helvetica"/>
                        </a:rPr>
                        <a:t>Types</a:t>
                      </a:r>
                    </a:p>
                  </a:txBody>
                  <a:tcPr marL="50800" marR="50800" marT="50800" marB="50800" anchor="ctr" anchorCtr="0" horzOverflow="overflow">
                    <a:lnT w="12700">
                      <a:miter lim="400000"/>
                    </a:lnT>
                  </a:tcPr>
                </a:tc>
                <a:tc>
                  <a:txBody>
                    <a:bodyPr/>
                    <a:lstStyle/>
                    <a:p>
                      <a:pPr defTabSz="914400">
                        <a:defRPr cap="none" spc="0" sz="1800">
                          <a:solidFill>
                            <a:srgbClr val="000000"/>
                          </a:solidFill>
                        </a:defRPr>
                      </a:pPr>
                      <a:r>
                        <a:rPr sz="2200">
                          <a:solidFill>
                            <a:srgbClr val="5B5854"/>
                          </a:solidFill>
                          <a:sym typeface="Helvetica"/>
                        </a:rPr>
                        <a:t>NetLogo commands</a:t>
                      </a:r>
                    </a:p>
                  </a:txBody>
                  <a:tcPr marL="50800" marR="50800" marT="50800" marB="50800" anchor="ctr" anchorCtr="0" horzOverflow="overflow">
                    <a:lnR w="12700">
                      <a:miter lim="400000"/>
                    </a:lnR>
                    <a:lnT w="12700">
                      <a:miter lim="400000"/>
                    </a:lnT>
                  </a:tcPr>
                </a:tc>
              </a:tr>
              <a:tr h="1075266">
                <a:tc>
                  <a:txBody>
                    <a:bodyPr/>
                    <a:lstStyle/>
                    <a:p>
                      <a:pPr defTabSz="914400">
                        <a:defRPr cap="none" spc="0" sz="1800">
                          <a:solidFill>
                            <a:srgbClr val="000000"/>
                          </a:solidFill>
                        </a:defRPr>
                      </a:pPr>
                      <a:r>
                        <a:rPr sz="2200">
                          <a:solidFill>
                            <a:srgbClr val="5B5854"/>
                          </a:solidFill>
                          <a:sym typeface="Helvetica"/>
                        </a:rPr>
                        <a:t>agents</a:t>
                      </a:r>
                    </a:p>
                  </a:txBody>
                  <a:tcPr marL="50800" marR="50800" marT="50800" marB="50800" anchor="ctr" anchorCtr="0" horzOverflow="overflow">
                    <a:lnL w="12700">
                      <a:miter lim="400000"/>
                    </a:lnL>
                  </a:tcPr>
                </a:tc>
                <a:tc>
                  <a:txBody>
                    <a:bodyPr/>
                    <a:lstStyle/>
                    <a:p>
                      <a:pPr defTabSz="914400">
                        <a:defRPr cap="none" spc="0" sz="2200">
                          <a:sym typeface="Helvetica"/>
                        </a:defRPr>
                      </a:pPr>
                      <a:r>
                        <a:t>turtle</a:t>
                      </a:r>
                    </a:p>
                    <a:p>
                      <a:pPr defTabSz="914400">
                        <a:defRPr cap="none" spc="0" sz="2200">
                          <a:sym typeface="Helvetica"/>
                        </a:defRPr>
                      </a:pPr>
                      <a:r>
                        <a:t>patch</a:t>
                      </a:r>
                    </a:p>
                    <a:p>
                      <a:pPr defTabSz="914400">
                        <a:defRPr cap="none" spc="0" sz="2200">
                          <a:sym typeface="Helvetica"/>
                        </a:defRPr>
                      </a:pPr>
                      <a:r>
                        <a:t>world</a:t>
                      </a:r>
                    </a:p>
                  </a:txBody>
                  <a:tcPr marL="50800" marR="50800" marT="50800" marB="50800" anchor="ctr" anchorCtr="0" horzOverflow="overflow"/>
                </a:tc>
                <a:tc>
                  <a:txBody>
                    <a:bodyPr/>
                    <a:lstStyle/>
                    <a:p>
                      <a:pPr defTabSz="914400">
                        <a:defRPr cap="none" spc="0" sz="2200">
                          <a:sym typeface="Helvetica"/>
                        </a:defRPr>
                      </a:pPr>
                      <a:r>
                        <a:t>ask-turtles</a:t>
                      </a:r>
                    </a:p>
                    <a:p>
                      <a:pPr defTabSz="914400">
                        <a:defRPr cap="none" spc="0" sz="2200">
                          <a:sym typeface="Helvetica"/>
                        </a:defRPr>
                      </a:pPr>
                      <a:r>
                        <a:t>ask-patches</a:t>
                      </a:r>
                    </a:p>
                  </a:txBody>
                  <a:tcPr marL="50800" marR="50800" marT="50800" marB="50800" anchor="ctr" anchorCtr="0" horzOverflow="overflow">
                    <a:lnR w="12700">
                      <a:miter lim="400000"/>
                    </a:lnR>
                  </a:tcPr>
                </a:tc>
              </a:tr>
              <a:tr h="1075266">
                <a:tc>
                  <a:txBody>
                    <a:bodyPr/>
                    <a:lstStyle/>
                    <a:p>
                      <a:pPr defTabSz="914400">
                        <a:defRPr cap="none" spc="0" sz="1800">
                          <a:solidFill>
                            <a:srgbClr val="000000"/>
                          </a:solidFill>
                        </a:defRPr>
                      </a:pPr>
                      <a:r>
                        <a:rPr sz="2200">
                          <a:solidFill>
                            <a:srgbClr val="5B5854"/>
                          </a:solidFill>
                          <a:sym typeface="Helvetica"/>
                        </a:rPr>
                        <a:t>conditionals</a:t>
                      </a:r>
                    </a:p>
                  </a:txBody>
                  <a:tcPr marL="50800" marR="50800" marT="50800" marB="50800" anchor="ctr" anchorCtr="0" horzOverflow="overflow">
                    <a:lnL w="12700">
                      <a:miter lim="400000"/>
                    </a:lnL>
                  </a:tcPr>
                </a:tc>
                <a:tc>
                  <a:txBody>
                    <a:bodyPr/>
                    <a:lstStyle/>
                    <a:p>
                      <a:pPr defTabSz="914400">
                        <a:defRPr cap="none" spc="0" sz="2200">
                          <a:sym typeface="Helvetica"/>
                        </a:defRPr>
                      </a:pPr>
                    </a:p>
                  </a:txBody>
                  <a:tcPr marL="50800" marR="50800" marT="50800" marB="50800" anchor="ctr" anchorCtr="0" horzOverflow="overflow"/>
                </a:tc>
                <a:tc>
                  <a:txBody>
                    <a:bodyPr/>
                    <a:lstStyle/>
                    <a:p>
                      <a:pPr defTabSz="914400">
                        <a:defRPr cap="none" spc="0" sz="2200">
                          <a:sym typeface="Helvetica"/>
                        </a:defRPr>
                      </a:pPr>
                      <a:r>
                        <a:t>if</a:t>
                      </a:r>
                    </a:p>
                    <a:p>
                      <a:pPr defTabSz="914400">
                        <a:defRPr cap="none" spc="0" sz="2200">
                          <a:sym typeface="Helvetica"/>
                        </a:defRPr>
                      </a:pPr>
                      <a:r>
                        <a:t>ifelse</a:t>
                      </a:r>
                    </a:p>
                  </a:txBody>
                  <a:tcPr marL="50800" marR="50800" marT="50800" marB="50800" anchor="ctr" anchorCtr="0" horzOverflow="overflow">
                    <a:lnR w="12700">
                      <a:miter lim="400000"/>
                    </a:lnR>
                  </a:tcPr>
                </a:tc>
              </a:tr>
              <a:tr h="1075266">
                <a:tc>
                  <a:txBody>
                    <a:bodyPr/>
                    <a:lstStyle/>
                    <a:p>
                      <a:pPr defTabSz="914400">
                        <a:defRPr cap="none" spc="0" sz="1800">
                          <a:solidFill>
                            <a:srgbClr val="000000"/>
                          </a:solidFill>
                        </a:defRPr>
                      </a:pPr>
                      <a:r>
                        <a:rPr sz="2200">
                          <a:solidFill>
                            <a:srgbClr val="5B5854"/>
                          </a:solidFill>
                          <a:sym typeface="Helvetica"/>
                        </a:rPr>
                        <a:t>procedures</a:t>
                      </a:r>
                    </a:p>
                  </a:txBody>
                  <a:tcPr marL="50800" marR="50800" marT="50800" marB="50800" anchor="ctr" anchorCtr="0" horzOverflow="overflow">
                    <a:lnL w="12700">
                      <a:miter lim="400000"/>
                    </a:lnL>
                  </a:tcPr>
                </a:tc>
                <a:tc>
                  <a:txBody>
                    <a:bodyPr/>
                    <a:lstStyle/>
                    <a:p>
                      <a:pPr defTabSz="914400">
                        <a:defRPr cap="none" spc="0" sz="2200">
                          <a:sym typeface="Helvetica"/>
                        </a:defRPr>
                      </a:pPr>
                    </a:p>
                  </a:txBody>
                  <a:tcPr marL="50800" marR="50800" marT="50800" marB="50800" anchor="ctr" anchorCtr="0" horzOverflow="overflow"/>
                </a:tc>
                <a:tc>
                  <a:txBody>
                    <a:bodyPr/>
                    <a:lstStyle/>
                    <a:p>
                      <a:pPr defTabSz="914400">
                        <a:defRPr cap="none" spc="0" sz="2200">
                          <a:sym typeface="Helvetica"/>
                        </a:defRPr>
                      </a:pPr>
                      <a:r>
                        <a:t>to</a:t>
                      </a:r>
                    </a:p>
                    <a:p>
                      <a:pPr defTabSz="914400">
                        <a:defRPr cap="none" spc="0" sz="2200">
                          <a:sym typeface="Helvetica"/>
                        </a:defRPr>
                      </a:pPr>
                      <a:r>
                        <a:t>end</a:t>
                      </a:r>
                    </a:p>
                  </a:txBody>
                  <a:tcPr marL="50800" marR="50800" marT="50800" marB="50800" anchor="ctr" anchorCtr="0" horzOverflow="overflow">
                    <a:lnR w="12700">
                      <a:miter lim="400000"/>
                    </a:lnR>
                  </a:tcPr>
                </a:tc>
              </a:tr>
              <a:tr h="1075266">
                <a:tc>
                  <a:txBody>
                    <a:bodyPr/>
                    <a:lstStyle/>
                    <a:p>
                      <a:pPr defTabSz="914400">
                        <a:defRPr cap="none" spc="0" sz="1800">
                          <a:solidFill>
                            <a:srgbClr val="000000"/>
                          </a:solidFill>
                        </a:defRPr>
                      </a:pPr>
                      <a:r>
                        <a:rPr sz="2200">
                          <a:solidFill>
                            <a:srgbClr val="5B5854"/>
                          </a:solidFill>
                          <a:sym typeface="Helvetica"/>
                        </a:rPr>
                        <a:t>Tabs</a:t>
                      </a:r>
                    </a:p>
                  </a:txBody>
                  <a:tcPr marL="50800" marR="50800" marT="50800" marB="50800" anchor="ctr" anchorCtr="0" horzOverflow="overflow">
                    <a:lnL w="12700">
                      <a:miter lim="400000"/>
                    </a:lnL>
                    <a:lnB w="12700">
                      <a:miter lim="400000"/>
                    </a:lnB>
                  </a:tcPr>
                </a:tc>
                <a:tc>
                  <a:txBody>
                    <a:bodyPr/>
                    <a:lstStyle/>
                    <a:p>
                      <a:pPr defTabSz="914400">
                        <a:defRPr cap="none" spc="0" sz="2200">
                          <a:sym typeface="Helvetica"/>
                        </a:defRPr>
                      </a:pPr>
                      <a:r>
                        <a:t>Interface</a:t>
                      </a:r>
                    </a:p>
                    <a:p>
                      <a:pPr defTabSz="914400">
                        <a:defRPr cap="none" spc="0" sz="2200">
                          <a:sym typeface="Helvetica"/>
                        </a:defRPr>
                      </a:pPr>
                      <a:r>
                        <a:t>Info</a:t>
                      </a:r>
                    </a:p>
                    <a:p>
                      <a:pPr defTabSz="914400">
                        <a:defRPr cap="none" spc="0" sz="2200">
                          <a:sym typeface="Helvetica"/>
                        </a:defRPr>
                      </a:pPr>
                      <a:r>
                        <a:t>Code</a:t>
                      </a:r>
                    </a:p>
                  </a:txBody>
                  <a:tcPr marL="50800" marR="50800" marT="50800" marB="50800" anchor="ctr" anchorCtr="0" horzOverflow="overflow">
                    <a:lnB w="12700">
                      <a:miter lim="400000"/>
                    </a:lnB>
                  </a:tcPr>
                </a:tc>
                <a:tc>
                  <a:txBody>
                    <a:bodyPr/>
                    <a:lstStyle/>
                    <a:p>
                      <a:pPr defTabSz="914400">
                        <a:defRPr cap="none" spc="0" sz="2200">
                          <a:sym typeface="Helvetica"/>
                        </a:defRPr>
                      </a:pPr>
                    </a:p>
                  </a:txBody>
                  <a:tcPr marL="50800" marR="50800" marT="50800" marB="50800" anchor="ctr" anchorCtr="0" horzOverflow="overflow">
                    <a:lnR w="12700">
                      <a:miter lim="400000"/>
                    </a:lnR>
                    <a:lnB w="12700">
                      <a:miter lim="400000"/>
                    </a:lnB>
                  </a:tcPr>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new procedures - GO Button"/>
          <p:cNvSpPr txBox="1"/>
          <p:nvPr>
            <p:ph type="title"/>
          </p:nvPr>
        </p:nvSpPr>
        <p:spPr>
          <a:prstGeom prst="rect">
            <a:avLst/>
          </a:prstGeom>
        </p:spPr>
        <p:txBody>
          <a:bodyPr/>
          <a:lstStyle>
            <a:lvl1pPr defTabSz="406908">
              <a:defRPr spc="0" sz="3500"/>
            </a:lvl1pPr>
          </a:lstStyle>
          <a:p>
            <a:pPr/>
            <a:r>
              <a:t>new procedures - GO Button</a:t>
            </a:r>
          </a:p>
        </p:txBody>
      </p:sp>
      <p:sp>
        <p:nvSpPr>
          <p:cNvPr id="213" name="Slide Number"/>
          <p:cNvSpPr txBox="1"/>
          <p:nvPr>
            <p:ph type="sldNum" sz="quarter" idx="4294967295"/>
          </p:nvPr>
        </p:nvSpPr>
        <p:spPr>
          <a:xfrm>
            <a:off x="6339772" y="9232900"/>
            <a:ext cx="325258"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Create a go procedure - everything that should happen when you push the go button on the interface.  This is a “forever” button - it will call all the procedures, in the order you place them, repeatedly until you click the button again.  Under your setup procedure, type:…"/>
          <p:cNvSpPr txBox="1"/>
          <p:nvPr>
            <p:ph type="body" idx="4294967295"/>
          </p:nvPr>
        </p:nvSpPr>
        <p:spPr>
          <a:xfrm>
            <a:off x="673100" y="1727199"/>
            <a:ext cx="11658600" cy="7112001"/>
          </a:xfrm>
          <a:prstGeom prst="rect">
            <a:avLst/>
          </a:prstGeom>
        </p:spPr>
        <p:txBody>
          <a:bodyPr anchor="t"/>
          <a:lstStyle/>
          <a:p>
            <a:pPr defTabSz="438911">
              <a:spcBef>
                <a:spcPts val="3200"/>
              </a:spcBef>
              <a:defRPr sz="2600"/>
            </a:pPr>
            <a:r>
              <a:t>Create a go procedure - everything that should happen when you push the go button on the interface.  This is a “forever” button - it will call all the procedures, in the order you place them, repeatedly until you click the button again.  After the end of your setup procedure, type:</a:t>
            </a:r>
          </a:p>
          <a:p>
            <a:pPr defTabSz="438911">
              <a:spcBef>
                <a:spcPts val="3200"/>
              </a:spcBef>
              <a:defRPr sz="2600"/>
            </a:pPr>
            <a:r>
              <a:t>            </a:t>
            </a:r>
            <a:r>
              <a:t>to go</a:t>
            </a:r>
          </a:p>
          <a:p>
            <a:pPr defTabSz="438911">
              <a:spcBef>
                <a:spcPts val="3200"/>
              </a:spcBef>
              <a:defRPr sz="2600"/>
            </a:pPr>
            <a:r>
              <a:t>            </a:t>
            </a:r>
            <a:r>
              <a:t>end</a:t>
            </a:r>
          </a:p>
          <a:p>
            <a:pPr defTabSz="438911">
              <a:spcBef>
                <a:spcPts val="3200"/>
              </a:spcBef>
              <a:defRPr sz="2600"/>
            </a:pPr>
            <a:r>
              <a:t>Inside the procedure, type “tick” so the computer will count the ticks as the program runs.  </a:t>
            </a:r>
          </a:p>
          <a:p>
            <a:pPr defTabSz="438911">
              <a:spcBef>
                <a:spcPts val="3200"/>
              </a:spcBef>
              <a:defRPr sz="2600"/>
            </a:pPr>
            <a:r>
              <a:t>Next, think about what we want the users to do.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Go procedures"/>
          <p:cNvSpPr txBox="1"/>
          <p:nvPr>
            <p:ph type="title"/>
          </p:nvPr>
        </p:nvSpPr>
        <p:spPr>
          <a:prstGeom prst="rect">
            <a:avLst/>
          </a:prstGeom>
        </p:spPr>
        <p:txBody>
          <a:bodyPr/>
          <a:lstStyle>
            <a:lvl1pPr defTabSz="406908">
              <a:defRPr spc="0" sz="3500"/>
            </a:lvl1pPr>
          </a:lstStyle>
          <a:p>
            <a:pPr/>
            <a:r>
              <a:t>Go procedures</a:t>
            </a:r>
          </a:p>
        </p:txBody>
      </p:sp>
      <p:sp>
        <p:nvSpPr>
          <p:cNvPr id="217" name="Slide Number"/>
          <p:cNvSpPr txBox="1"/>
          <p:nvPr>
            <p:ph type="sldNum" sz="quarter" idx="4294967295"/>
          </p:nvPr>
        </p:nvSpPr>
        <p:spPr>
          <a:xfrm>
            <a:off x="6340205" y="9232900"/>
            <a:ext cx="324390"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8" name="The sheep need to:…"/>
          <p:cNvSpPr txBox="1"/>
          <p:nvPr>
            <p:ph type="body" idx="4294967295"/>
          </p:nvPr>
        </p:nvSpPr>
        <p:spPr>
          <a:xfrm>
            <a:off x="673100" y="1727199"/>
            <a:ext cx="11658600" cy="7112001"/>
          </a:xfrm>
          <a:prstGeom prst="rect">
            <a:avLst/>
          </a:prstGeom>
        </p:spPr>
        <p:txBody>
          <a:bodyPr anchor="t"/>
          <a:lstStyle/>
          <a:p>
            <a:pPr defTabSz="346739">
              <a:spcBef>
                <a:spcPts val="2500"/>
              </a:spcBef>
              <a:defRPr sz="3002"/>
            </a:pPr>
            <a:r>
              <a:t>First, the users need to walk around (moving toward the firewall, but not marching in a straight line).  We are going to call this command “wiggle”, so between the TO GO and the END commands, type</a:t>
            </a:r>
          </a:p>
          <a:p>
            <a:pPr defTabSz="346739">
              <a:spcBef>
                <a:spcPts val="2500"/>
              </a:spcBef>
              <a:defRPr sz="3002"/>
            </a:pPr>
            <a:r>
              <a:t>    ask users</a:t>
            </a:r>
          </a:p>
          <a:p>
            <a:pPr defTabSz="346739">
              <a:spcBef>
                <a:spcPts val="2500"/>
              </a:spcBef>
              <a:defRPr sz="3002"/>
            </a:pPr>
            <a:r>
              <a:t>        [</a:t>
            </a:r>
          </a:p>
          <a:p>
            <a:pPr defTabSz="346739">
              <a:spcBef>
                <a:spcPts val="2500"/>
              </a:spcBef>
              <a:defRPr sz="3002"/>
            </a:pPr>
            <a:r>
              <a:t>            wiggle</a:t>
            </a:r>
          </a:p>
          <a:p>
            <a:pPr defTabSz="346739">
              <a:spcBef>
                <a:spcPts val="2500"/>
              </a:spcBef>
              <a:defRPr sz="3002"/>
            </a:pP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define procedures"/>
          <p:cNvSpPr txBox="1"/>
          <p:nvPr>
            <p:ph type="title"/>
          </p:nvPr>
        </p:nvSpPr>
        <p:spPr>
          <a:prstGeom prst="rect">
            <a:avLst/>
          </a:prstGeom>
        </p:spPr>
        <p:txBody>
          <a:bodyPr/>
          <a:lstStyle>
            <a:lvl1pPr defTabSz="406908">
              <a:defRPr spc="0" sz="3500"/>
            </a:lvl1pPr>
          </a:lstStyle>
          <a:p>
            <a:pPr/>
            <a:r>
              <a:t>define the wiggle procedure</a:t>
            </a:r>
          </a:p>
        </p:txBody>
      </p:sp>
      <p:sp>
        <p:nvSpPr>
          <p:cNvPr id="221" name="Slide Number"/>
          <p:cNvSpPr txBox="1"/>
          <p:nvPr>
            <p:ph type="sldNum" sz="quarter" idx="4294967295"/>
          </p:nvPr>
        </p:nvSpPr>
        <p:spPr>
          <a:xfrm>
            <a:off x="6338642" y="9232900"/>
            <a:ext cx="32751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2" name="We told the computer the names of all the procedures we want the sheep to follow (the words are all black in this list) but we haven’t been specific about what each procedure is.…"/>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We told the computer to wiggle, but now we need to explain what that means.  Create a new procedure by starting with “to wiggle” and ending with “end”.  Inside, we want to tell the users to walk with a little bit of random movement (so they don’t march in a straight line).  First, tell them to move left and right a random 10 degrees.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define procedures"/>
          <p:cNvSpPr txBox="1"/>
          <p:nvPr>
            <p:ph type="title"/>
          </p:nvPr>
        </p:nvSpPr>
        <p:spPr>
          <a:prstGeom prst="rect">
            <a:avLst/>
          </a:prstGeom>
        </p:spPr>
        <p:txBody>
          <a:bodyPr/>
          <a:lstStyle>
            <a:lvl1pPr defTabSz="406908">
              <a:defRPr spc="0" sz="3500"/>
            </a:lvl1pPr>
          </a:lstStyle>
          <a:p>
            <a:pPr/>
            <a:r>
              <a:t>define the wiggle procedure</a:t>
            </a:r>
          </a:p>
        </p:txBody>
      </p:sp>
      <p:sp>
        <p:nvSpPr>
          <p:cNvPr id="225" name="Slide Number"/>
          <p:cNvSpPr txBox="1"/>
          <p:nvPr>
            <p:ph type="sldNum" sz="quarter" idx="4294967295"/>
          </p:nvPr>
        </p:nvSpPr>
        <p:spPr>
          <a:xfrm>
            <a:off x="6339163" y="9232900"/>
            <a:ext cx="32647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6" name="We told the computer the names of all the procedures we want the sheep to follow (the words are all black in this list) but we haven’t been specific about what each procedure is.…"/>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Now that the users are turning, they are ready to move forward.  However, we want them to go quickly toward the firewall, but move slowly once inside it.  Use an “ifelse” block to ask the users to forward 1 step if they are outside the firewall (how can they tell?) and .05 steps if they are inside.  Add some comments to explain you code.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NETLOGO BASICS"/>
          <p:cNvSpPr txBox="1"/>
          <p:nvPr>
            <p:ph type="title"/>
          </p:nvPr>
        </p:nvSpPr>
        <p:spPr>
          <a:prstGeom prst="rect">
            <a:avLst/>
          </a:prstGeom>
        </p:spPr>
        <p:txBody>
          <a:bodyPr/>
          <a:lstStyle>
            <a:lvl1pPr defTabSz="452627">
              <a:defRPr spc="0" sz="3900"/>
            </a:lvl1pPr>
          </a:lstStyle>
          <a:p>
            <a:pPr/>
            <a:r>
              <a:t>NETLOGO BASICS</a:t>
            </a:r>
          </a:p>
        </p:txBody>
      </p:sp>
      <p:sp>
        <p:nvSpPr>
          <p:cNvPr id="160" name="Slide Number"/>
          <p:cNvSpPr txBox="1"/>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1" name="Tabs - Interface, Info, Code…"/>
          <p:cNvSpPr txBox="1"/>
          <p:nvPr>
            <p:ph type="body" idx="4294967295"/>
          </p:nvPr>
        </p:nvSpPr>
        <p:spPr>
          <a:xfrm>
            <a:off x="673100" y="2387600"/>
            <a:ext cx="11658600" cy="6451600"/>
          </a:xfrm>
          <a:prstGeom prst="rect">
            <a:avLst/>
          </a:prstGeom>
        </p:spPr>
        <p:txBody>
          <a:bodyPr anchor="t"/>
          <a:lstStyle/>
          <a:p>
            <a:pPr marL="312964" indent="-312964">
              <a:buClr>
                <a:srgbClr val="9A958E"/>
              </a:buClr>
              <a:buSzPct val="75000"/>
              <a:buChar char="•"/>
            </a:pPr>
            <a:r>
              <a:t>Tabs - Interface, Info, Code</a:t>
            </a:r>
          </a:p>
          <a:p>
            <a:pPr marL="312964" indent="-312964">
              <a:buClr>
                <a:srgbClr val="9A958E"/>
              </a:buClr>
              <a:buSzPct val="75000"/>
              <a:buChar char="•"/>
            </a:pPr>
            <a:r>
              <a:t>World agent</a:t>
            </a:r>
          </a:p>
          <a:p>
            <a:pPr marL="312964" indent="-312964">
              <a:buClr>
                <a:srgbClr val="9A958E"/>
              </a:buClr>
              <a:buSzPct val="75000"/>
              <a:buChar char="•"/>
            </a:pPr>
            <a:r>
              <a:t>Turtles</a:t>
            </a:r>
          </a:p>
          <a:p>
            <a:pPr marL="312964" indent="-312964">
              <a:buClr>
                <a:srgbClr val="9A958E"/>
              </a:buClr>
              <a:buSzPct val="75000"/>
              <a:buChar char="•"/>
            </a:pPr>
            <a:r>
              <a:t>Patches</a:t>
            </a:r>
          </a:p>
          <a:p>
            <a:pPr marL="312964" indent="-312964">
              <a:buClr>
                <a:srgbClr val="9A958E"/>
              </a:buClr>
              <a:buSzPct val="75000"/>
              <a:buChar char="•"/>
            </a:pPr>
            <a:r>
              <a:t>Interface characteristics - size of world &amp; patch size</a:t>
            </a:r>
          </a:p>
          <a:p>
            <a:pPr lvl="1" marL="693964" indent="-312964">
              <a:buClr>
                <a:srgbClr val="9A958E"/>
              </a:buClr>
              <a:buSzPct val="75000"/>
              <a:buChar char="•"/>
            </a:pPr>
            <a:r>
              <a:t>x &amp; y coordinate grid with 0,0 at center</a:t>
            </a:r>
          </a:p>
          <a:p>
            <a:pPr lvl="1" marL="693964" indent="-312964">
              <a:buClr>
                <a:srgbClr val="9A958E"/>
              </a:buClr>
              <a:buSzPct val="75000"/>
              <a:buChar char="•"/>
            </a:pPr>
            <a:r>
              <a:t>ability to wrap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eep procedures"/>
          <p:cNvSpPr txBox="1"/>
          <p:nvPr>
            <p:ph type="title"/>
          </p:nvPr>
        </p:nvSpPr>
        <p:spPr>
          <a:prstGeom prst="rect">
            <a:avLst/>
          </a:prstGeom>
        </p:spPr>
        <p:txBody>
          <a:bodyPr/>
          <a:lstStyle>
            <a:lvl1pPr defTabSz="406908">
              <a:defRPr spc="0" sz="3500"/>
            </a:lvl1pPr>
          </a:lstStyle>
          <a:p>
            <a:pPr/>
            <a:r>
              <a:t>wiggle procedure</a:t>
            </a:r>
          </a:p>
        </p:txBody>
      </p:sp>
      <p:sp>
        <p:nvSpPr>
          <p:cNvPr id="229"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 name="Your “walk” procedure should look like this:…"/>
          <p:cNvSpPr txBox="1"/>
          <p:nvPr>
            <p:ph type="body" idx="4294967295"/>
          </p:nvPr>
        </p:nvSpPr>
        <p:spPr>
          <a:xfrm>
            <a:off x="673100" y="1727200"/>
            <a:ext cx="11658600" cy="7112000"/>
          </a:xfrm>
          <a:prstGeom prst="rect">
            <a:avLst/>
          </a:prstGeom>
        </p:spPr>
        <p:txBody>
          <a:bodyPr anchor="t"/>
          <a:lstStyle/>
          <a:p>
            <a:pPr defTabSz="359907">
              <a:spcBef>
                <a:spcPts val="2600"/>
              </a:spcBef>
              <a:defRPr sz="3116"/>
            </a:pPr>
            <a:r>
              <a:t>Your finished “wiggle” procedure might look like this:</a:t>
            </a:r>
          </a:p>
          <a:p>
            <a:pPr defTabSz="359907">
              <a:spcBef>
                <a:spcPts val="2600"/>
              </a:spcBef>
              <a:defRPr sz="3116"/>
            </a:pPr>
          </a:p>
          <a:p>
            <a:pPr defTabSz="359907">
              <a:spcBef>
                <a:spcPts val="2600"/>
              </a:spcBef>
              <a:defRPr sz="3116"/>
            </a:pPr>
          </a:p>
          <a:p>
            <a:pPr defTabSz="359907">
              <a:spcBef>
                <a:spcPts val="2600"/>
              </a:spcBef>
              <a:defRPr sz="3116"/>
            </a:pPr>
          </a:p>
          <a:p>
            <a:pPr defTabSz="359907">
              <a:spcBef>
                <a:spcPts val="2600"/>
              </a:spcBef>
              <a:defRPr sz="3116"/>
            </a:pPr>
          </a:p>
          <a:p>
            <a:pPr defTabSz="359907">
              <a:spcBef>
                <a:spcPts val="2600"/>
              </a:spcBef>
              <a:defRPr sz="3116"/>
            </a:pPr>
            <a:r>
              <a:t>Add some comments to explain your code, then save and check your model, and go to the interface to see if your users are moving the way you want. </a:t>
            </a:r>
          </a:p>
        </p:txBody>
      </p:sp>
      <p:pic>
        <p:nvPicPr>
          <p:cNvPr id="231" name="Image Gallery" descr="Image Gallery"/>
          <p:cNvPicPr>
            <a:picLocks noChangeAspect="1"/>
          </p:cNvPicPr>
          <p:nvPr/>
        </p:nvPicPr>
        <p:blipFill>
          <a:blip r:embed="rId2">
            <a:extLst/>
          </a:blip>
          <a:srcRect l="0" t="5752" r="0" b="5752"/>
          <a:stretch>
            <a:fillRect/>
          </a:stretch>
        </p:blipFill>
        <p:spPr>
          <a:xfrm>
            <a:off x="2354862" y="2414990"/>
            <a:ext cx="6457557" cy="433942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Graze” procedure"/>
          <p:cNvSpPr txBox="1"/>
          <p:nvPr>
            <p:ph type="title"/>
          </p:nvPr>
        </p:nvSpPr>
        <p:spPr>
          <a:prstGeom prst="rect">
            <a:avLst/>
          </a:prstGeom>
        </p:spPr>
        <p:txBody>
          <a:bodyPr/>
          <a:lstStyle>
            <a:lvl1pPr defTabSz="406908">
              <a:defRPr spc="0" sz="3500"/>
            </a:lvl1pPr>
          </a:lstStyle>
          <a:p>
            <a:pPr/>
            <a:r>
              <a:t>Hacker procedure</a:t>
            </a:r>
          </a:p>
        </p:txBody>
      </p:sp>
      <p:sp>
        <p:nvSpPr>
          <p:cNvPr id="234" name="Slide Number"/>
          <p:cNvSpPr txBox="1"/>
          <p:nvPr>
            <p:ph type="sldNum" sz="quarter" idx="4294967295"/>
          </p:nvPr>
        </p:nvSpPr>
        <p:spPr>
          <a:xfrm>
            <a:off x="6339424" y="9232900"/>
            <a:ext cx="325952"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5" name="We want the sheep to eat the grass.  For this, we need a simple conditional, “if” rather than “ifelse”.  The sheep should ask if they are on a green patch pcolor (means patch color) = green, and if so, change the patch color to brown and gain 10 units of energy.…"/>
          <p:cNvSpPr txBox="1"/>
          <p:nvPr>
            <p:ph type="body" idx="4294967295"/>
          </p:nvPr>
        </p:nvSpPr>
        <p:spPr>
          <a:xfrm>
            <a:off x="673100" y="1727200"/>
            <a:ext cx="11658600" cy="7112000"/>
          </a:xfrm>
          <a:prstGeom prst="rect">
            <a:avLst/>
          </a:prstGeom>
        </p:spPr>
        <p:txBody>
          <a:bodyPr anchor="t"/>
          <a:lstStyle>
            <a:lvl1pPr defTabSz="386241">
              <a:spcBef>
                <a:spcPts val="2800"/>
              </a:spcBef>
              <a:defRPr sz="3343"/>
            </a:lvl1pPr>
          </a:lstStyle>
          <a:p>
            <a:pPr/>
            <a:r>
              <a:t>If you tested your model, you notice the users are moving but the hackers are not.  That’s because we haven’t included any hacker procedures in our “go” commands.  Create a new “ask hackers” part of the go code, and inside it type “lope” Next, create a procedure called “to lope”  We want hackers to move like users in the gray area (with perhaps a smaller wiggle angle), but to bounce off the white patches.  See how far you can get using conditional logic to ask the hackers to check the patch color, and move forward with a small wiggle on the gray.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eep procedures"/>
          <p:cNvSpPr txBox="1"/>
          <p:nvPr>
            <p:ph type="title"/>
          </p:nvPr>
        </p:nvSpPr>
        <p:spPr>
          <a:prstGeom prst="rect">
            <a:avLst/>
          </a:prstGeom>
        </p:spPr>
        <p:txBody>
          <a:bodyPr/>
          <a:lstStyle>
            <a:lvl1pPr defTabSz="406908">
              <a:defRPr spc="0" sz="3500"/>
            </a:lvl1pPr>
          </a:lstStyle>
          <a:p>
            <a:pPr/>
            <a:r>
              <a:t>hacker procedures continued</a:t>
            </a:r>
          </a:p>
        </p:txBody>
      </p:sp>
      <p:sp>
        <p:nvSpPr>
          <p:cNvPr id="238"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9" name="Your “graze” procedure should look like this:"/>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We have the hackers loping toward the firewall but now we want them to bounce off.  This is the second half of the “ifelse” command, if the pcolor is not gray, they should move back 5 and set their heading in a random direction (random 360).  See if you can get the hackers to bounce off the white firewall. </a:t>
            </a:r>
          </a:p>
        </p:txBody>
      </p:sp>
      <p:pic>
        <p:nvPicPr>
          <p:cNvPr id="240" name="Screen Shot 2018-10-07 at 3.25.07 PM.png" descr="Screen Shot 2018-10-07 at 3.25.07 PM.png"/>
          <p:cNvPicPr>
            <a:picLocks noChangeAspect="1"/>
          </p:cNvPicPr>
          <p:nvPr/>
        </p:nvPicPr>
        <p:blipFill>
          <a:blip r:embed="rId2">
            <a:extLst/>
          </a:blip>
          <a:stretch>
            <a:fillRect/>
          </a:stretch>
        </p:blipFill>
        <p:spPr>
          <a:xfrm>
            <a:off x="9982199" y="9985771"/>
            <a:ext cx="8318501" cy="180340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eep procedures"/>
          <p:cNvSpPr txBox="1"/>
          <p:nvPr>
            <p:ph type="title"/>
          </p:nvPr>
        </p:nvSpPr>
        <p:spPr>
          <a:prstGeom prst="rect">
            <a:avLst/>
          </a:prstGeom>
        </p:spPr>
        <p:txBody>
          <a:bodyPr/>
          <a:lstStyle>
            <a:lvl1pPr defTabSz="406908">
              <a:defRPr spc="0" sz="3500"/>
            </a:lvl1pPr>
          </a:lstStyle>
          <a:p>
            <a:pPr/>
            <a:r>
              <a:t>hacker procedures continued</a:t>
            </a:r>
          </a:p>
        </p:txBody>
      </p:sp>
      <p:sp>
        <p:nvSpPr>
          <p:cNvPr id="243" name="Slide Number"/>
          <p:cNvSpPr txBox="1"/>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4" name="Your “graze” procedure should look like this:"/>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Your lope command should be called in the forever code within the “ask hackers” and might look like this:</a:t>
            </a:r>
          </a:p>
        </p:txBody>
      </p:sp>
      <p:pic>
        <p:nvPicPr>
          <p:cNvPr id="245" name="Screen Shot 2018-10-07 at 3.25.07 PM.png" descr="Screen Shot 2018-10-07 at 3.25.07 PM.png"/>
          <p:cNvPicPr>
            <a:picLocks noChangeAspect="1"/>
          </p:cNvPicPr>
          <p:nvPr/>
        </p:nvPicPr>
        <p:blipFill>
          <a:blip r:embed="rId2">
            <a:extLst/>
          </a:blip>
          <a:stretch>
            <a:fillRect/>
          </a:stretch>
        </p:blipFill>
        <p:spPr>
          <a:xfrm>
            <a:off x="9982199" y="9985771"/>
            <a:ext cx="8318501" cy="1803402"/>
          </a:xfrm>
          <a:prstGeom prst="rect">
            <a:avLst/>
          </a:prstGeom>
          <a:ln w="12700">
            <a:miter lim="400000"/>
          </a:ln>
        </p:spPr>
      </p:pic>
      <p:pic>
        <p:nvPicPr>
          <p:cNvPr id="246" name="Image Gallery" descr="Image Gallery"/>
          <p:cNvPicPr>
            <a:picLocks noChangeAspect="1"/>
          </p:cNvPicPr>
          <p:nvPr/>
        </p:nvPicPr>
        <p:blipFill>
          <a:blip r:embed="rId3">
            <a:extLst/>
          </a:blip>
          <a:srcRect l="0" t="5501" r="0" b="5501"/>
          <a:stretch>
            <a:fillRect/>
          </a:stretch>
        </p:blipFill>
        <p:spPr>
          <a:xfrm>
            <a:off x="1948462" y="3467946"/>
            <a:ext cx="7285934" cy="5114715"/>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AVE AND TEST"/>
          <p:cNvSpPr txBox="1"/>
          <p:nvPr>
            <p:ph type="title"/>
          </p:nvPr>
        </p:nvSpPr>
        <p:spPr>
          <a:prstGeom prst="rect">
            <a:avLst/>
          </a:prstGeom>
        </p:spPr>
        <p:txBody>
          <a:bodyPr/>
          <a:lstStyle>
            <a:lvl1pPr defTabSz="406908">
              <a:defRPr spc="0" sz="3500"/>
            </a:lvl1pPr>
          </a:lstStyle>
          <a:p>
            <a:pPr/>
            <a:r>
              <a:t>SAVE AND TEST</a:t>
            </a:r>
          </a:p>
        </p:txBody>
      </p:sp>
      <p:sp>
        <p:nvSpPr>
          <p:cNvPr id="249" name="Slide Number"/>
          <p:cNvSpPr txBox="1"/>
          <p:nvPr>
            <p:ph type="sldNum" sz="quarter" idx="4294967295"/>
          </p:nvPr>
        </p:nvSpPr>
        <p:spPr>
          <a:xfrm>
            <a:off x="6332565" y="9232900"/>
            <a:ext cx="339670"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0" name="Save your model, and hit the “check” button in the upper left.  You will likely get an error message, saying the computer doesn’t know how to execute all the procedures, because we haven’t written the “sheep-breed” “sheep-die” and “regrow-grass” procedures.  If you want to test whether your model works, put a semi-colon in front of those procedures in the “go” procedure, check again, and go to the Interface to see if your sheep are walking around and eating grass."/>
          <p:cNvSpPr txBox="1"/>
          <p:nvPr>
            <p:ph type="body" idx="4294967295"/>
          </p:nvPr>
        </p:nvSpPr>
        <p:spPr>
          <a:xfrm>
            <a:off x="673100" y="1727200"/>
            <a:ext cx="11658600" cy="7112000"/>
          </a:xfrm>
          <a:prstGeom prst="rect">
            <a:avLst/>
          </a:prstGeom>
        </p:spPr>
        <p:txBody>
          <a:bodyPr anchor="t"/>
          <a:lstStyle>
            <a:lvl1pPr defTabSz="399409">
              <a:spcBef>
                <a:spcPts val="2900"/>
              </a:spcBef>
              <a:defRPr sz="3458"/>
            </a:lvl1pPr>
          </a:lstStyle>
          <a:p>
            <a:pPr/>
            <a:r>
              <a:t>Save your model, and hit the “check” button in the upper left.  If you do not get an error message, go to the Interface and see whether the setup and go buttons are working as you want them to.  We have users and potential hackers, that are moving the way we want.  To finish our model, we need to make the hackers steal the user’s passwords and so be able to go past the firewall.  We also want them to “wreck” the internet connections they use inside the firewall.  So, we need 2 more procedures.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eep-breed” procedure"/>
          <p:cNvSpPr txBox="1"/>
          <p:nvPr>
            <p:ph type="title"/>
          </p:nvPr>
        </p:nvSpPr>
        <p:spPr>
          <a:prstGeom prst="rect">
            <a:avLst/>
          </a:prstGeom>
        </p:spPr>
        <p:txBody>
          <a:bodyPr/>
          <a:lstStyle>
            <a:lvl1pPr defTabSz="406908">
              <a:defRPr spc="0" sz="3500"/>
            </a:lvl1pPr>
          </a:lstStyle>
          <a:p>
            <a:pPr/>
            <a:r>
              <a:t>“steal-passwords” procedure</a:t>
            </a:r>
          </a:p>
        </p:txBody>
      </p:sp>
      <p:sp>
        <p:nvSpPr>
          <p:cNvPr id="253"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4" name="We want the sheep to reproduce if it gains enough energy.  For this, we again need a simple conditional, asking if the sheep’s energy is greater than 20.  If so, first divide the sheep’s energy by 2 (or you will have a population explosion), and then “hatch 1” and tell then new sheep to face in a random direction (set heading random 360), and step 1 step away from the parent sheep.…"/>
          <p:cNvSpPr txBox="1"/>
          <p:nvPr>
            <p:ph type="body" idx="4294967295"/>
          </p:nvPr>
        </p:nvSpPr>
        <p:spPr>
          <a:xfrm>
            <a:off x="673100" y="1727200"/>
            <a:ext cx="11658600" cy="7112000"/>
          </a:xfrm>
          <a:prstGeom prst="rect">
            <a:avLst/>
          </a:prstGeom>
        </p:spPr>
        <p:txBody>
          <a:bodyPr anchor="t"/>
          <a:lstStyle/>
          <a:p>
            <a:pPr defTabSz="408187">
              <a:spcBef>
                <a:spcPts val="2900"/>
              </a:spcBef>
              <a:defRPr sz="3534"/>
            </a:pPr>
            <a:r>
              <a:t>We want the hackers to have a random chance of stealing a password from a user if they bump into the user.  First, we need to add “steal-passwords” to the “ask hackers” part of the Go procedure.  Then, create a steal-passwords procedure by typing </a:t>
            </a:r>
          </a:p>
          <a:p>
            <a:pPr defTabSz="408187">
              <a:spcBef>
                <a:spcPts val="2900"/>
              </a:spcBef>
              <a:defRPr sz="3534"/>
            </a:pPr>
            <a:r>
              <a:t>           steal-passwords</a:t>
            </a:r>
          </a:p>
          <a:p>
            <a:pPr defTabSz="408187">
              <a:spcBef>
                <a:spcPts val="2900"/>
              </a:spcBef>
              <a:defRPr sz="3534"/>
            </a:pPr>
            <a:r>
              <a:t>           end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EEP -BREED PROCEDURE"/>
          <p:cNvSpPr txBox="1"/>
          <p:nvPr>
            <p:ph type="title"/>
          </p:nvPr>
        </p:nvSpPr>
        <p:spPr>
          <a:prstGeom prst="rect">
            <a:avLst/>
          </a:prstGeom>
        </p:spPr>
        <p:txBody>
          <a:bodyPr/>
          <a:lstStyle>
            <a:lvl1pPr defTabSz="406908">
              <a:defRPr spc="0" sz="3500"/>
            </a:lvl1pPr>
          </a:lstStyle>
          <a:p>
            <a:pPr/>
            <a:r>
              <a:t>steal-passwords code</a:t>
            </a:r>
          </a:p>
        </p:txBody>
      </p:sp>
      <p:sp>
        <p:nvSpPr>
          <p:cNvPr id="257" name="Slide Number"/>
          <p:cNvSpPr txBox="1"/>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8" name="Your procedure should look like this:"/>
          <p:cNvSpPr txBox="1"/>
          <p:nvPr>
            <p:ph type="body" idx="4294967295"/>
          </p:nvPr>
        </p:nvSpPr>
        <p:spPr>
          <a:xfrm>
            <a:off x="295737" y="1320799"/>
            <a:ext cx="11658603" cy="7112001"/>
          </a:xfrm>
          <a:prstGeom prst="rect">
            <a:avLst/>
          </a:prstGeom>
        </p:spPr>
        <p:txBody>
          <a:bodyPr anchor="t"/>
          <a:lstStyle/>
          <a:p>
            <a:pPr defTabSz="438911">
              <a:spcBef>
                <a:spcPts val="3200"/>
              </a:spcBef>
              <a:defRPr sz="3800"/>
            </a:pPr>
            <a:r>
              <a:t>Your steal-passwords code should look like this: </a:t>
            </a:r>
          </a:p>
          <a:p>
            <a:pPr defTabSz="438911">
              <a:spcBef>
                <a:spcPts val="3200"/>
              </a:spcBef>
              <a:defRPr sz="3800"/>
            </a:pPr>
            <a:r>
              <a:t> </a:t>
            </a:r>
          </a:p>
        </p:txBody>
      </p:sp>
      <p:pic>
        <p:nvPicPr>
          <p:cNvPr id="259" name="Screen Shot 2018-10-07 at 3.25.07 PM.png" descr="Screen Shot 2018-10-07 at 3.25.07 PM.png"/>
          <p:cNvPicPr>
            <a:picLocks noChangeAspect="1"/>
          </p:cNvPicPr>
          <p:nvPr/>
        </p:nvPicPr>
        <p:blipFill>
          <a:blip r:embed="rId2">
            <a:extLst/>
          </a:blip>
          <a:stretch>
            <a:fillRect/>
          </a:stretch>
        </p:blipFill>
        <p:spPr>
          <a:xfrm>
            <a:off x="9982200" y="9985771"/>
            <a:ext cx="8318500" cy="1803402"/>
          </a:xfrm>
          <a:prstGeom prst="rect">
            <a:avLst/>
          </a:prstGeom>
          <a:ln w="12700">
            <a:miter lim="400000"/>
          </a:ln>
        </p:spPr>
      </p:pic>
      <p:pic>
        <p:nvPicPr>
          <p:cNvPr id="260" name="Image Gallery" descr="Image Gallery"/>
          <p:cNvPicPr>
            <a:picLocks noChangeAspect="1"/>
          </p:cNvPicPr>
          <p:nvPr/>
        </p:nvPicPr>
        <p:blipFill>
          <a:blip r:embed="rId3">
            <a:extLst/>
          </a:blip>
          <a:srcRect l="0" t="2620" r="0" b="2620"/>
          <a:stretch>
            <a:fillRect/>
          </a:stretch>
        </p:blipFill>
        <p:spPr>
          <a:xfrm>
            <a:off x="1741839" y="2236046"/>
            <a:ext cx="9387338" cy="639265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eep-die” procedure"/>
          <p:cNvSpPr txBox="1"/>
          <p:nvPr>
            <p:ph type="title"/>
          </p:nvPr>
        </p:nvSpPr>
        <p:spPr>
          <a:prstGeom prst="rect">
            <a:avLst/>
          </a:prstGeom>
        </p:spPr>
        <p:txBody>
          <a:bodyPr/>
          <a:lstStyle>
            <a:lvl1pPr defTabSz="406908">
              <a:defRPr spc="0" sz="3500"/>
            </a:lvl1pPr>
          </a:lstStyle>
          <a:p>
            <a:pPr/>
            <a:r>
              <a:t>steal-passwords</a:t>
            </a:r>
          </a:p>
        </p:txBody>
      </p:sp>
      <p:sp>
        <p:nvSpPr>
          <p:cNvPr id="263" name="Slide Number"/>
          <p:cNvSpPr txBox="1"/>
          <p:nvPr>
            <p:ph type="sldNum" sz="quarter" idx="4294967295"/>
          </p:nvPr>
        </p:nvSpPr>
        <p:spPr>
          <a:xfrm>
            <a:off x="6334258" y="9232900"/>
            <a:ext cx="3362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We want each sheep to die if its energy drops to (or below) zero.  We have to name this procedure “sheep-die” because the computer already knows the word “die” so we can’t use it as the name of a  procedure.  See if you can create this procedure yourself.  Once you have done it, save your model, use the “check” button, and then (if you have put ;; in front of the “regrow-grass” procedure), see if your model is working so far on the interface."/>
          <p:cNvSpPr txBox="1"/>
          <p:nvPr>
            <p:ph type="body" idx="4294967295"/>
          </p:nvPr>
        </p:nvSpPr>
        <p:spPr>
          <a:xfrm>
            <a:off x="673100" y="1727200"/>
            <a:ext cx="11658600" cy="7112000"/>
          </a:xfrm>
          <a:prstGeom prst="rect">
            <a:avLst/>
          </a:prstGeom>
        </p:spPr>
        <p:txBody>
          <a:bodyPr anchor="t"/>
          <a:lstStyle/>
          <a:p>
            <a:pPr defTabSz="425743">
              <a:spcBef>
                <a:spcPts val="3100"/>
              </a:spcBef>
              <a:defRPr sz="3686"/>
            </a:pPr>
            <a:r>
              <a:t>We are asking the hackers to steal the password with a random percent chance, which we want to control with a slider called</a:t>
            </a:r>
            <a:r>
              <a:rPr b="1"/>
              <a:t> password-share</a:t>
            </a:r>
            <a:r>
              <a:t>.  (Notice that this text is in black in our code, so we need to explain it to the computer).  To make this code work, we need to go back to the Interface and make a slider button.  On the Interface, use the drop-down arrow to change the word “button” to “slider” and then click the Add button, and draw in a slider with your mouse.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EEP -BREED PROCEDURE"/>
          <p:cNvSpPr txBox="1"/>
          <p:nvPr>
            <p:ph type="title"/>
          </p:nvPr>
        </p:nvSpPr>
        <p:spPr>
          <a:prstGeom prst="rect">
            <a:avLst/>
          </a:prstGeom>
        </p:spPr>
        <p:txBody>
          <a:bodyPr/>
          <a:lstStyle>
            <a:lvl1pPr defTabSz="406908">
              <a:defRPr spc="0" sz="3500"/>
            </a:lvl1pPr>
          </a:lstStyle>
          <a:p>
            <a:pPr/>
            <a:r>
              <a:t>password-share slider</a:t>
            </a:r>
          </a:p>
        </p:txBody>
      </p:sp>
      <p:sp>
        <p:nvSpPr>
          <p:cNvPr id="267"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8" name="Your procedure should look like this:"/>
          <p:cNvSpPr txBox="1"/>
          <p:nvPr>
            <p:ph type="body" idx="4294967295"/>
          </p:nvPr>
        </p:nvSpPr>
        <p:spPr>
          <a:xfrm>
            <a:off x="295737" y="1320799"/>
            <a:ext cx="11658603" cy="7112001"/>
          </a:xfrm>
          <a:prstGeom prst="rect">
            <a:avLst/>
          </a:prstGeom>
        </p:spPr>
        <p:txBody>
          <a:bodyPr anchor="t"/>
          <a:lstStyle/>
          <a:p>
            <a:pPr defTabSz="403798">
              <a:spcBef>
                <a:spcPts val="2900"/>
              </a:spcBef>
              <a:defRPr sz="3496"/>
            </a:pPr>
            <a:r>
              <a:t>When you have drawn in the slider, a window will open letting you set the parameters.  Since this will be a percent of the time the hacker steals the password, you want the minimum to be 0 and the maximum to be 100.  The value is where the slider will be set when you open the model.  When your slider settings look like this, click OK:</a:t>
            </a:r>
          </a:p>
          <a:p>
            <a:pPr defTabSz="403798">
              <a:spcBef>
                <a:spcPts val="2900"/>
              </a:spcBef>
              <a:defRPr sz="3496"/>
            </a:pPr>
          </a:p>
        </p:txBody>
      </p:sp>
      <p:pic>
        <p:nvPicPr>
          <p:cNvPr id="269" name="Screen Shot 2018-10-07 at 3.25.07 PM.png" descr="Screen Shot 2018-10-07 at 3.25.07 PM.png"/>
          <p:cNvPicPr>
            <a:picLocks noChangeAspect="1"/>
          </p:cNvPicPr>
          <p:nvPr/>
        </p:nvPicPr>
        <p:blipFill>
          <a:blip r:embed="rId2">
            <a:extLst/>
          </a:blip>
          <a:stretch>
            <a:fillRect/>
          </a:stretch>
        </p:blipFill>
        <p:spPr>
          <a:xfrm>
            <a:off x="9982200" y="9985771"/>
            <a:ext cx="8318500" cy="1803402"/>
          </a:xfrm>
          <a:prstGeom prst="rect">
            <a:avLst/>
          </a:prstGeom>
          <a:ln w="12700">
            <a:miter lim="400000"/>
          </a:ln>
        </p:spPr>
      </p:pic>
      <p:pic>
        <p:nvPicPr>
          <p:cNvPr id="270" name="Image Gallery" descr="Image Gallery"/>
          <p:cNvPicPr>
            <a:picLocks noChangeAspect="1"/>
          </p:cNvPicPr>
          <p:nvPr/>
        </p:nvPicPr>
        <p:blipFill>
          <a:blip r:embed="rId3">
            <a:extLst/>
          </a:blip>
          <a:srcRect l="0" t="5639" r="0" b="5639"/>
          <a:stretch>
            <a:fillRect/>
          </a:stretch>
        </p:blipFill>
        <p:spPr>
          <a:xfrm>
            <a:off x="1255766" y="6161735"/>
            <a:ext cx="8392345" cy="221727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eep procedures"/>
          <p:cNvSpPr txBox="1"/>
          <p:nvPr>
            <p:ph type="title"/>
          </p:nvPr>
        </p:nvSpPr>
        <p:spPr>
          <a:prstGeom prst="rect">
            <a:avLst/>
          </a:prstGeom>
        </p:spPr>
        <p:txBody>
          <a:bodyPr/>
          <a:lstStyle>
            <a:lvl1pPr defTabSz="406908">
              <a:defRPr spc="0" sz="3500"/>
            </a:lvl1pPr>
          </a:lstStyle>
          <a:p>
            <a:pPr/>
            <a:r>
              <a:t>active hacker procedure</a:t>
            </a:r>
          </a:p>
        </p:txBody>
      </p:sp>
      <p:sp>
        <p:nvSpPr>
          <p:cNvPr id="273" name="Slide Number"/>
          <p:cNvSpPr txBox="1"/>
          <p:nvPr>
            <p:ph type="sldNum" sz="quarter" idx="4294967295"/>
          </p:nvPr>
        </p:nvSpPr>
        <p:spPr>
          <a:xfrm>
            <a:off x="6331958"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4" name="Your “go” procedure should look like this so far:…"/>
          <p:cNvSpPr txBox="1"/>
          <p:nvPr>
            <p:ph type="body" idx="4294967295"/>
          </p:nvPr>
        </p:nvSpPr>
        <p:spPr>
          <a:xfrm>
            <a:off x="673100" y="1727200"/>
            <a:ext cx="11658600" cy="7112000"/>
          </a:xfrm>
          <a:prstGeom prst="rect">
            <a:avLst/>
          </a:prstGeom>
        </p:spPr>
        <p:txBody>
          <a:bodyPr anchor="t"/>
          <a:lstStyle/>
          <a:p>
            <a:pPr defTabSz="272563">
              <a:spcBef>
                <a:spcPts val="1900"/>
              </a:spcBef>
              <a:defRPr sz="2346"/>
            </a:pPr>
            <a:r>
              <a:t>We are also going to ask the active hackers (who are a kind of super-user, so will follow the user procedures) to “wreck” the internet connections.  Go back to your “go” procedure, and on the next line after “wiggle” type </a:t>
            </a:r>
          </a:p>
          <a:p>
            <a:pPr lvl="2" defTabSz="272563">
              <a:spcBef>
                <a:spcPts val="1900"/>
              </a:spcBef>
              <a:defRPr sz="2346"/>
            </a:pPr>
            <a:r>
              <a:t>                wreck </a:t>
            </a:r>
          </a:p>
          <a:p>
            <a:pPr defTabSz="272563">
              <a:spcBef>
                <a:spcPts val="1900"/>
              </a:spcBef>
              <a:defRPr sz="2346"/>
            </a:pPr>
            <a:r>
              <a:t>Now, we need to teach the computer how to “wreck”.  Make a new procedure by typing </a:t>
            </a:r>
          </a:p>
          <a:p>
            <a:pPr lvl="2" defTabSz="272563">
              <a:spcBef>
                <a:spcPts val="1900"/>
              </a:spcBef>
              <a:defRPr sz="2346"/>
            </a:pPr>
            <a:r>
              <a:t>           To wreck</a:t>
            </a:r>
          </a:p>
          <a:p>
            <a:pPr lvl="3" defTabSz="272563">
              <a:spcBef>
                <a:spcPts val="1900"/>
              </a:spcBef>
              <a:defRPr sz="2346"/>
            </a:pPr>
            <a:r>
              <a:t>           End</a:t>
            </a:r>
          </a:p>
          <a:p>
            <a:pPr lvl="3" defTabSz="272563">
              <a:spcBef>
                <a:spcPts val="1900"/>
              </a:spcBef>
              <a:defRPr sz="2346"/>
            </a:pPr>
            <a:r>
              <a:t>Inside the procedure, first identify the active hackers (red users) and create a conditional logic block that asks them to change the patch color of any green patch they land on to white.  Put some comments in your code to explain to yourself what you are doing.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TART A NEW PROJECT &amp; SET-UP WORLD"/>
          <p:cNvSpPr txBox="1"/>
          <p:nvPr>
            <p:ph type="title"/>
          </p:nvPr>
        </p:nvSpPr>
        <p:spPr>
          <a:prstGeom prst="rect">
            <a:avLst/>
          </a:prstGeom>
        </p:spPr>
        <p:txBody>
          <a:bodyPr/>
          <a:lstStyle>
            <a:lvl1pPr defTabSz="452627">
              <a:defRPr spc="0" sz="3900"/>
            </a:lvl1pPr>
          </a:lstStyle>
          <a:p>
            <a:pPr/>
            <a:r>
              <a:t>START A NEW PROJECT &amp; SET-UP WORLD</a:t>
            </a:r>
          </a:p>
        </p:txBody>
      </p:sp>
      <p:sp>
        <p:nvSpPr>
          <p:cNvPr id="164" name="Slide Number"/>
          <p:cNvSpPr txBox="1"/>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Open NetLogo, click on File and choose New.  Name your new project with your name and Ecosystems Model and Save (to your flash drive).…"/>
          <p:cNvSpPr txBox="1"/>
          <p:nvPr>
            <p:ph type="body" idx="4294967295"/>
          </p:nvPr>
        </p:nvSpPr>
        <p:spPr>
          <a:xfrm>
            <a:off x="673100" y="1727199"/>
            <a:ext cx="11658600" cy="7112001"/>
          </a:xfrm>
          <a:prstGeom prst="rect">
            <a:avLst/>
          </a:prstGeom>
        </p:spPr>
        <p:txBody>
          <a:bodyPr anchor="t"/>
          <a:lstStyle/>
          <a:p>
            <a:pPr lvl="1" marL="487374" indent="-243686">
              <a:buClr>
                <a:srgbClr val="9A958E"/>
              </a:buClr>
              <a:buSzPct val="75000"/>
              <a:buChar char="•"/>
            </a:pPr>
            <a:r>
              <a:t>Open NetLogo, click on File and choose New.  Name your new project with your name and Hacker </a:t>
            </a:r>
            <a:r>
              <a:t>Model</a:t>
            </a:r>
            <a:r>
              <a:t> and Save (to your flash drive).</a:t>
            </a:r>
            <a:endParaRPr spc="46"/>
          </a:p>
          <a:p>
            <a:pPr lvl="1" marL="487374" indent="-243686">
              <a:buClr>
                <a:srgbClr val="9A958E"/>
              </a:buClr>
              <a:buSzPct val="75000"/>
              <a:buChar char="•"/>
            </a:pPr>
            <a:r>
              <a:t>Click on Settings, change:  </a:t>
            </a:r>
            <a:endParaRPr spc="46"/>
          </a:p>
          <a:p>
            <a:pPr lvl="2" marL="731062" indent="-243687">
              <a:buClr>
                <a:srgbClr val="9A958E"/>
              </a:buClr>
              <a:buSzPct val="75000"/>
              <a:buChar char="•"/>
            </a:pPr>
            <a:r>
              <a:t>max pxcor to 50 and</a:t>
            </a:r>
            <a:endParaRPr spc="46"/>
          </a:p>
          <a:p>
            <a:pPr lvl="2" marL="731062" indent="-243687">
              <a:buClr>
                <a:srgbClr val="9A958E"/>
              </a:buClr>
              <a:buSzPct val="75000"/>
              <a:buChar char="•"/>
            </a:pPr>
            <a:r>
              <a:t>max pycor to 50 (this should also change the mix px and py for to -50)</a:t>
            </a:r>
          </a:p>
          <a:p>
            <a:pPr lvl="2" marL="731062" indent="-243687">
              <a:buClr>
                <a:srgbClr val="9A958E"/>
              </a:buClr>
              <a:buSzPct val="75000"/>
              <a:buChar char="•"/>
            </a:pPr>
            <a:r>
              <a:t>change the “patch size” to 5</a:t>
            </a:r>
            <a:endParaRPr spc="46"/>
          </a:p>
          <a:p>
            <a:pPr lvl="2" marL="731062" indent="-243687">
              <a:buClr>
                <a:srgbClr val="9A958E"/>
              </a:buClr>
              <a:buSzPct val="75000"/>
              <a:buChar char="•"/>
            </a:pPr>
            <a:r>
              <a:t>Be sure “world wraps horizontally” is NOT checked, and click OK.  </a:t>
            </a:r>
            <a:endParaRPr spc="46"/>
          </a:p>
          <a:p>
            <a:pPr lvl="1" marL="487374" indent="-243686">
              <a:buClr>
                <a:srgbClr val="9A958E"/>
              </a:buClr>
              <a:buSzPct val="75000"/>
              <a:buChar char="•"/>
            </a:pPr>
            <a:r>
              <a:t>Use the ADD button to create two buttons:  setup, and go.  When creating go, check the forever box.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eep procedures"/>
          <p:cNvSpPr txBox="1"/>
          <p:nvPr>
            <p:ph type="title"/>
          </p:nvPr>
        </p:nvSpPr>
        <p:spPr>
          <a:prstGeom prst="rect">
            <a:avLst/>
          </a:prstGeom>
        </p:spPr>
        <p:txBody>
          <a:bodyPr/>
          <a:lstStyle>
            <a:lvl1pPr defTabSz="406908">
              <a:defRPr spc="0" sz="3500"/>
            </a:lvl1pPr>
          </a:lstStyle>
          <a:p>
            <a:pPr/>
            <a:r>
              <a:t>Active hacker procedure</a:t>
            </a:r>
          </a:p>
        </p:txBody>
      </p:sp>
      <p:sp>
        <p:nvSpPr>
          <p:cNvPr id="277" name="Slide Number"/>
          <p:cNvSpPr txBox="1"/>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8" name="Your “go” procedure should look like this so far:…"/>
          <p:cNvSpPr txBox="1"/>
          <p:nvPr>
            <p:ph type="body" idx="4294967295"/>
          </p:nvPr>
        </p:nvSpPr>
        <p:spPr>
          <a:xfrm>
            <a:off x="825500" y="1727200"/>
            <a:ext cx="11658600" cy="7112000"/>
          </a:xfrm>
          <a:prstGeom prst="rect">
            <a:avLst/>
          </a:prstGeom>
        </p:spPr>
        <p:txBody>
          <a:bodyPr anchor="t"/>
          <a:lstStyle/>
          <a:p>
            <a:pPr defTabSz="177758">
              <a:spcBef>
                <a:spcPts val="1200"/>
              </a:spcBef>
              <a:defRPr sz="2475"/>
            </a:pPr>
            <a:r>
              <a:t>Your code might look like this:  </a:t>
            </a: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1529"/>
            </a:pPr>
          </a:p>
          <a:p>
            <a:pPr defTabSz="177758">
              <a:spcBef>
                <a:spcPts val="1200"/>
              </a:spcBef>
              <a:defRPr sz="2159"/>
            </a:pPr>
            <a:r>
              <a:t>Add some comments after the code to explain what you are doing.  </a:t>
            </a:r>
          </a:p>
        </p:txBody>
      </p:sp>
      <p:pic>
        <p:nvPicPr>
          <p:cNvPr id="279" name="Image Gallery" descr="Image Gallery"/>
          <p:cNvPicPr>
            <a:picLocks noChangeAspect="1"/>
          </p:cNvPicPr>
          <p:nvPr/>
        </p:nvPicPr>
        <p:blipFill>
          <a:blip r:embed="rId2">
            <a:extLst/>
          </a:blip>
          <a:srcRect l="0" t="4112" r="0" b="4112"/>
          <a:stretch>
            <a:fillRect/>
          </a:stretch>
        </p:blipFill>
        <p:spPr>
          <a:xfrm>
            <a:off x="1529362" y="2560743"/>
            <a:ext cx="9305929" cy="5114714"/>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AVE AND TEST"/>
          <p:cNvSpPr txBox="1"/>
          <p:nvPr>
            <p:ph type="title"/>
          </p:nvPr>
        </p:nvSpPr>
        <p:spPr>
          <a:prstGeom prst="rect">
            <a:avLst/>
          </a:prstGeom>
        </p:spPr>
        <p:txBody>
          <a:bodyPr/>
          <a:lstStyle>
            <a:lvl1pPr defTabSz="406908">
              <a:defRPr spc="0" sz="3500"/>
            </a:lvl1pPr>
          </a:lstStyle>
          <a:p>
            <a:pPr/>
            <a:r>
              <a:t>SAVE AND TEST</a:t>
            </a:r>
          </a:p>
        </p:txBody>
      </p:sp>
      <p:sp>
        <p:nvSpPr>
          <p:cNvPr id="282" name="Slide Number"/>
          <p:cNvSpPr txBox="1"/>
          <p:nvPr>
            <p:ph type="sldNum" sz="quarter" idx="4294967295"/>
          </p:nvPr>
        </p:nvSpPr>
        <p:spPr>
          <a:xfrm>
            <a:off x="6339771" y="9232900"/>
            <a:ext cx="325258"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3" name="We have written all procedures, so save your model, be sure to remove any ;; you put in to test the model before we were finished, hit the “check” button, and go to the interface to see if the model runs."/>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We have written all procedures, so save your model,, hit the “check” button, and go to the Interface to see if the model runs.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CONGRATULATIONS!"/>
          <p:cNvSpPr txBox="1"/>
          <p:nvPr>
            <p:ph type="title"/>
          </p:nvPr>
        </p:nvSpPr>
        <p:spPr>
          <a:prstGeom prst="rect">
            <a:avLst/>
          </a:prstGeom>
        </p:spPr>
        <p:txBody>
          <a:bodyPr/>
          <a:lstStyle>
            <a:lvl1pPr defTabSz="406908">
              <a:defRPr spc="0" sz="3500"/>
            </a:lvl1pPr>
          </a:lstStyle>
          <a:p>
            <a:pPr/>
            <a:r>
              <a:t>CONGRATULATIONS!</a:t>
            </a:r>
          </a:p>
        </p:txBody>
      </p:sp>
      <p:sp>
        <p:nvSpPr>
          <p:cNvPr id="286" name="Slide Number"/>
          <p:cNvSpPr txBox="1"/>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7" name="You have a model that behaves as you want it to, but you can’t collect any data yet.  Let’s create some data boxes and a graph to see how the model runs.  On the interface tab, choose “monitor” from the drop down arrow on the upper left, then hit the green plus sign ADD button, then use your mouse the put the button where you want it.  You should see a “reporter” screen, and to count the sheep, type in count sheep and put the word “sheep” in the display area.  No need to change the other values."/>
          <p:cNvSpPr txBox="1"/>
          <p:nvPr>
            <p:ph type="body" idx="4294967295"/>
          </p:nvPr>
        </p:nvSpPr>
        <p:spPr>
          <a:xfrm>
            <a:off x="673100" y="1727200"/>
            <a:ext cx="11658600" cy="7112000"/>
          </a:xfrm>
          <a:prstGeom prst="rect">
            <a:avLst/>
          </a:prstGeom>
        </p:spPr>
        <p:txBody>
          <a:bodyPr anchor="t"/>
          <a:lstStyle>
            <a:lvl1pPr defTabSz="395414">
              <a:spcBef>
                <a:spcPts val="2800"/>
              </a:spcBef>
              <a:defRPr sz="3367"/>
            </a:lvl1pPr>
          </a:lstStyle>
          <a:p>
            <a:pPr/>
            <a:r>
              <a:t>You have a model that behaves as you want it to, but you can’t collect any data yet.  Let’s create some data boxes to see how the number of agents and patches change, and we can add code to make the model stop so we can collect data easily.  On the interface tab, choose “monitor” from the drop down arrow on the upper left, then hit the green plus sign ADD button, then use your mouse the put the button where you want it.  You should see a “reporter” screen, and to count hackers, type in “count hackers”.  In the display area, we want this button to show the number of potential hackers.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more data boxes"/>
          <p:cNvSpPr txBox="1"/>
          <p:nvPr>
            <p:ph type="title"/>
          </p:nvPr>
        </p:nvSpPr>
        <p:spPr>
          <a:prstGeom prst="rect">
            <a:avLst/>
          </a:prstGeom>
        </p:spPr>
        <p:txBody>
          <a:bodyPr/>
          <a:lstStyle>
            <a:lvl1pPr defTabSz="406908">
              <a:defRPr spc="0" sz="3500"/>
            </a:lvl1pPr>
          </a:lstStyle>
          <a:p>
            <a:pPr/>
            <a:r>
              <a:t>more data boxes</a:t>
            </a:r>
          </a:p>
        </p:txBody>
      </p:sp>
      <p:sp>
        <p:nvSpPr>
          <p:cNvPr id="290" name="Slide Number"/>
          <p:cNvSpPr txBox="1"/>
          <p:nvPr>
            <p:ph type="sldNum" sz="quarter" idx="4294967295"/>
          </p:nvPr>
        </p:nvSpPr>
        <p:spPr>
          <a:xfrm>
            <a:off x="6331958" y="9232900"/>
            <a:ext cx="34088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1" name="Push setup, and see that the sheep monitor shows the number of sheep created.  Push go, and the monitor should show the changing number of sheep.  Once this monitor is working, make a monitor to count the grass (count patches with [pcolor = green]).…"/>
          <p:cNvSpPr txBox="1"/>
          <p:nvPr>
            <p:ph type="body" idx="4294967295"/>
          </p:nvPr>
        </p:nvSpPr>
        <p:spPr>
          <a:xfrm>
            <a:off x="673100" y="1727200"/>
            <a:ext cx="11658600" cy="7112000"/>
          </a:xfrm>
          <a:prstGeom prst="rect">
            <a:avLst/>
          </a:prstGeom>
        </p:spPr>
        <p:txBody>
          <a:bodyPr anchor="t"/>
          <a:lstStyle>
            <a:lvl1pPr defTabSz="364296">
              <a:spcBef>
                <a:spcPts val="2600"/>
              </a:spcBef>
              <a:defRPr sz="3154"/>
            </a:lvl1pPr>
          </a:lstStyle>
          <a:p>
            <a:pPr/>
            <a:r>
              <a:t>Push setup, and see that the potential hackers monitor shows the number of hackers created.  Push go, and the monitor should show the changing number of hackers.  Once this monitor is working, make a monitor to count the number of active hackers (count users with [color = red]).  Finally, create a monitor to count the internet connections (count patches with [pcolor = green].  Test the model on the interface to see if the numbers change to show what’s happening with the agents and patches.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we have a model!"/>
          <p:cNvSpPr txBox="1"/>
          <p:nvPr>
            <p:ph type="title"/>
          </p:nvPr>
        </p:nvSpPr>
        <p:spPr>
          <a:prstGeom prst="rect">
            <a:avLst/>
          </a:prstGeom>
        </p:spPr>
        <p:txBody>
          <a:bodyPr/>
          <a:lstStyle>
            <a:lvl1pPr defTabSz="406908">
              <a:defRPr spc="0" sz="3500"/>
            </a:lvl1pPr>
          </a:lstStyle>
          <a:p>
            <a:pPr/>
            <a:r>
              <a:t>we have a model!</a:t>
            </a:r>
          </a:p>
        </p:txBody>
      </p:sp>
      <p:sp>
        <p:nvSpPr>
          <p:cNvPr id="294" name="Slide Number"/>
          <p:cNvSpPr txBox="1"/>
          <p:nvPr>
            <p:ph type="sldNum" sz="quarter" idx="4294967295"/>
          </p:nvPr>
        </p:nvSpPr>
        <p:spPr>
          <a:xfrm>
            <a:off x="6333998" y="9232900"/>
            <a:ext cx="336804"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5" name="Now that you have a working model with monitors and a graph, look for patterns of behavior.  How do the populations of sheep and grass change over time?…"/>
          <p:cNvSpPr txBox="1"/>
          <p:nvPr>
            <p:ph type="body" idx="4294967295"/>
          </p:nvPr>
        </p:nvSpPr>
        <p:spPr>
          <a:xfrm>
            <a:off x="673100" y="1727200"/>
            <a:ext cx="11658600" cy="7112000"/>
          </a:xfrm>
          <a:prstGeom prst="rect">
            <a:avLst/>
          </a:prstGeom>
        </p:spPr>
        <p:txBody>
          <a:bodyPr anchor="t"/>
          <a:lstStyle>
            <a:lvl1pPr defTabSz="438911">
              <a:spcBef>
                <a:spcPts val="3200"/>
              </a:spcBef>
              <a:defRPr sz="3800"/>
            </a:lvl1pPr>
          </a:lstStyle>
          <a:p>
            <a:pPr/>
            <a:r>
              <a:t>Now that you have a working model with monitors, we can add some code to tell the model to stop when something occurs, so we can easily collect data.  Let’s stop the model when all potential hackers have become active hackers.  To do this, go back to the top of the “TO GO” code, and add: if count hackers &gt; 0</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we have a model!"/>
          <p:cNvSpPr txBox="1"/>
          <p:nvPr>
            <p:ph type="title"/>
          </p:nvPr>
        </p:nvSpPr>
        <p:spPr>
          <a:prstGeom prst="rect">
            <a:avLst/>
          </a:prstGeom>
        </p:spPr>
        <p:txBody>
          <a:bodyPr/>
          <a:lstStyle>
            <a:lvl1pPr defTabSz="406908">
              <a:defRPr spc="0" sz="3500"/>
            </a:lvl1pPr>
          </a:lstStyle>
          <a:p>
            <a:pPr/>
            <a:r>
              <a:t>we have a model!</a:t>
            </a:r>
          </a:p>
        </p:txBody>
      </p:sp>
      <p:sp>
        <p:nvSpPr>
          <p:cNvPr id="298"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9" name="Now that you have a working model with monitors and a graph, look for patterns of behavior.  How do the populations of sheep and grass change over time?…"/>
          <p:cNvSpPr txBox="1"/>
          <p:nvPr>
            <p:ph type="body" idx="4294967295"/>
          </p:nvPr>
        </p:nvSpPr>
        <p:spPr>
          <a:xfrm>
            <a:off x="952500" y="1981200"/>
            <a:ext cx="11658600" cy="7112000"/>
          </a:xfrm>
          <a:prstGeom prst="rect">
            <a:avLst/>
          </a:prstGeom>
        </p:spPr>
        <p:txBody>
          <a:bodyPr anchor="t"/>
          <a:lstStyle>
            <a:lvl1pPr defTabSz="438911">
              <a:spcBef>
                <a:spcPts val="3200"/>
              </a:spcBef>
              <a:defRPr sz="3800"/>
            </a:lvl1pPr>
          </a:lstStyle>
          <a:p>
            <a:pPr/>
            <a:r>
              <a:t>Your complete go code should look like this:</a:t>
            </a:r>
          </a:p>
        </p:txBody>
      </p:sp>
      <p:pic>
        <p:nvPicPr>
          <p:cNvPr id="300" name="Image Gallery" descr="Image Gallery"/>
          <p:cNvPicPr>
            <a:picLocks noChangeAspect="1"/>
          </p:cNvPicPr>
          <p:nvPr/>
        </p:nvPicPr>
        <p:blipFill>
          <a:blip r:embed="rId2">
            <a:extLst/>
          </a:blip>
          <a:srcRect l="0" t="929" r="0" b="929"/>
          <a:stretch>
            <a:fillRect/>
          </a:stretch>
        </p:blipFill>
        <p:spPr>
          <a:xfrm>
            <a:off x="3459762" y="2926162"/>
            <a:ext cx="3820964" cy="6147036"/>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we have a model!"/>
          <p:cNvSpPr txBox="1"/>
          <p:nvPr>
            <p:ph type="title"/>
          </p:nvPr>
        </p:nvSpPr>
        <p:spPr>
          <a:prstGeom prst="rect">
            <a:avLst/>
          </a:prstGeom>
        </p:spPr>
        <p:txBody>
          <a:bodyPr/>
          <a:lstStyle>
            <a:lvl1pPr defTabSz="406908">
              <a:defRPr spc="0" sz="3500"/>
            </a:lvl1pPr>
          </a:lstStyle>
          <a:p>
            <a:pPr/>
            <a:r>
              <a:t>experiment!</a:t>
            </a:r>
          </a:p>
        </p:txBody>
      </p:sp>
      <p:sp>
        <p:nvSpPr>
          <p:cNvPr id="303" name="Slide Number"/>
          <p:cNvSpPr txBox="1"/>
          <p:nvPr>
            <p:ph type="sldNum" sz="quarter" idx="4294967295"/>
          </p:nvPr>
        </p:nvSpPr>
        <p:spPr>
          <a:xfrm>
            <a:off x="6331957" y="9232900"/>
            <a:ext cx="340885"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4" name="Now that you have a working model with monitors and a graph, look for patterns of behavior.  How do the populations of sheep and grass change over time?…"/>
          <p:cNvSpPr txBox="1"/>
          <p:nvPr>
            <p:ph type="body" idx="4294967295"/>
          </p:nvPr>
        </p:nvSpPr>
        <p:spPr>
          <a:xfrm>
            <a:off x="673100" y="1727200"/>
            <a:ext cx="11658600" cy="7112000"/>
          </a:xfrm>
          <a:prstGeom prst="rect">
            <a:avLst/>
          </a:prstGeom>
        </p:spPr>
        <p:txBody>
          <a:bodyPr anchor="t"/>
          <a:lstStyle>
            <a:lvl1pPr defTabSz="408187">
              <a:spcBef>
                <a:spcPts val="2900"/>
              </a:spcBef>
              <a:defRPr sz="3534"/>
            </a:lvl1pPr>
          </a:lstStyle>
          <a:p>
            <a:pPr/>
            <a:r>
              <a:t>Now that you have a working model with monitors and a stop code, think about what this model can tell us.  The basic experiment we can run asks what password-share setting will keep some potential hackers out of the system, either forever or for a certain length of time (ticks).  What is your prediction about how the percent of password sharing will change the results of the model?  How can and should we test your prediction?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we have a model!"/>
          <p:cNvSpPr txBox="1"/>
          <p:nvPr>
            <p:ph type="title"/>
          </p:nvPr>
        </p:nvSpPr>
        <p:spPr>
          <a:prstGeom prst="rect">
            <a:avLst/>
          </a:prstGeom>
        </p:spPr>
        <p:txBody>
          <a:bodyPr/>
          <a:lstStyle>
            <a:lvl1pPr defTabSz="406908">
              <a:defRPr spc="0" sz="3500"/>
            </a:lvl1pPr>
          </a:lstStyle>
          <a:p>
            <a:pPr/>
            <a:r>
              <a:t>modify!</a:t>
            </a:r>
          </a:p>
        </p:txBody>
      </p:sp>
      <p:sp>
        <p:nvSpPr>
          <p:cNvPr id="307" name="Slide Number"/>
          <p:cNvSpPr txBox="1"/>
          <p:nvPr>
            <p:ph type="sldNum" sz="quarter" idx="4294967295"/>
          </p:nvPr>
        </p:nvSpPr>
        <p:spPr>
          <a:xfrm>
            <a:off x="6335864" y="9232900"/>
            <a:ext cx="333072"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08" name="Now that you have a working model with monitors and a graph, look for patterns of behavior.  How do the populations of sheep and grass change over time?…"/>
          <p:cNvSpPr txBox="1"/>
          <p:nvPr>
            <p:ph type="body" idx="4294967295"/>
          </p:nvPr>
        </p:nvSpPr>
        <p:spPr>
          <a:xfrm>
            <a:off x="673100" y="1727200"/>
            <a:ext cx="11658600" cy="7112000"/>
          </a:xfrm>
          <a:prstGeom prst="rect">
            <a:avLst/>
          </a:prstGeom>
        </p:spPr>
        <p:txBody>
          <a:bodyPr anchor="t"/>
          <a:lstStyle/>
          <a:p>
            <a:pPr defTabSz="316015">
              <a:spcBef>
                <a:spcPts val="2300"/>
              </a:spcBef>
              <a:defRPr sz="2736"/>
            </a:pPr>
            <a:r>
              <a:t>What else can our model easily test?  We could change the “stop code” to stop the model running when all internet connections have been “wrecked”.  </a:t>
            </a:r>
          </a:p>
          <a:p>
            <a:pPr defTabSz="316015">
              <a:spcBef>
                <a:spcPts val="2300"/>
              </a:spcBef>
              <a:defRPr sz="2736"/>
            </a:pPr>
            <a:r>
              <a:t>How can we change the model to make it a more realistic test of how password stealing occurs?  What could we change about the behavior of the agents that would more closely fit reality?  What could we add to the model?  Do we need more or different agents, patches, monitors, behaviors?  What is an interesting question we could modify our model to answer?  </a:t>
            </a:r>
          </a:p>
          <a:p>
            <a:pPr defTabSz="316015">
              <a:spcBef>
                <a:spcPts val="2300"/>
              </a:spcBef>
              <a:defRPr sz="2736"/>
            </a:pPr>
            <a:r>
              <a:t>Thanks for your participation in the Supercomputing Challenge 2019-20!  See you in April!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TART CODING"/>
          <p:cNvSpPr txBox="1"/>
          <p:nvPr>
            <p:ph type="title"/>
          </p:nvPr>
        </p:nvSpPr>
        <p:spPr>
          <a:prstGeom prst="rect">
            <a:avLst/>
          </a:prstGeom>
        </p:spPr>
        <p:txBody>
          <a:bodyPr/>
          <a:lstStyle>
            <a:lvl1pPr defTabSz="452627">
              <a:defRPr spc="0" sz="3900"/>
            </a:lvl1pPr>
          </a:lstStyle>
          <a:p>
            <a:pPr/>
            <a:r>
              <a:t>START CODING</a:t>
            </a:r>
          </a:p>
        </p:txBody>
      </p:sp>
      <p:sp>
        <p:nvSpPr>
          <p:cNvPr id="168" name="Slide Number"/>
          <p:cNvSpPr txBox="1"/>
          <p:nvPr>
            <p:ph type="sldNum" sz="quarter" idx="4294967295"/>
          </p:nvPr>
        </p:nvSpPr>
        <p:spPr>
          <a:xfrm>
            <a:off x="6388603" y="9232900"/>
            <a:ext cx="227593" cy="3376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9" name="Go to the CODE tab…"/>
          <p:cNvSpPr txBox="1"/>
          <p:nvPr>
            <p:ph type="body" idx="4294967295"/>
          </p:nvPr>
        </p:nvSpPr>
        <p:spPr>
          <a:xfrm>
            <a:off x="673100" y="1861904"/>
            <a:ext cx="11658600" cy="6977296"/>
          </a:xfrm>
          <a:prstGeom prst="rect">
            <a:avLst/>
          </a:prstGeom>
        </p:spPr>
        <p:txBody>
          <a:bodyPr anchor="t"/>
          <a:lstStyle/>
          <a:p>
            <a:pPr lvl="1" indent="228600"/>
            <a:r>
              <a:t>Go to the CODE tab</a:t>
            </a:r>
          </a:p>
          <a:p>
            <a:pPr lvl="1" indent="228600"/>
            <a:r>
              <a:t>You can add any “comments” that the computer will not read by first putting a semi-colon ;; (notice that makes the text gray)</a:t>
            </a:r>
          </a:p>
          <a:p>
            <a:pPr lvl="1" indent="228600"/>
            <a:r>
              <a:t>So, put a ; or two ;; then name your project again here</a:t>
            </a:r>
          </a:p>
          <a:p>
            <a:pPr lvl="1" indent="228600"/>
            <a:r>
              <a:t>Next, type: </a:t>
            </a:r>
          </a:p>
          <a:p>
            <a:pPr lvl="4" indent="914400"/>
            <a:r>
              <a:t>breed [ users user ] </a:t>
            </a:r>
          </a:p>
          <a:p>
            <a:pPr lvl="4" indent="914400"/>
            <a:r>
              <a:t>breed [hackers hacker]</a:t>
            </a:r>
          </a:p>
          <a:p>
            <a:pPr lvl="3" indent="685800"/>
            <a:r>
              <a:t>This tells the computer you are going to call your turtles “users” and “hackers” (you need a singular and a plural name for each breed)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tart with TO SETUP, end with END.…"/>
          <p:cNvSpPr txBox="1"/>
          <p:nvPr>
            <p:ph type="body" idx="1"/>
          </p:nvPr>
        </p:nvSpPr>
        <p:spPr>
          <a:xfrm>
            <a:off x="889000" y="1473200"/>
            <a:ext cx="11658600" cy="7467600"/>
          </a:xfrm>
          <a:prstGeom prst="rect">
            <a:avLst/>
          </a:prstGeom>
        </p:spPr>
        <p:txBody>
          <a:bodyPr anchor="t"/>
          <a:lstStyle/>
          <a:p>
            <a:pPr lvl="1" indent="122654" defTabSz="245309">
              <a:spcBef>
                <a:spcPts val="1700"/>
              </a:spcBef>
              <a:defRPr sz="2482"/>
            </a:pPr>
            <a:r>
              <a:t>All Netlogo procedures start with TO and a command, here the command is </a:t>
            </a:r>
            <a:r>
              <a:rPr b="1"/>
              <a:t>setup</a:t>
            </a:r>
            <a:r>
              <a:t>, and end with END.  We want this procedure to work when we push the setup button, so the spelling and capitalization of the word here needs to match exactly with the button you created on the interface.  Your code should read:</a:t>
            </a:r>
          </a:p>
          <a:p>
            <a:pPr lvl="1" indent="122654" defTabSz="245309">
              <a:spcBef>
                <a:spcPts val="1700"/>
              </a:spcBef>
              <a:defRPr sz="2482"/>
            </a:pPr>
            <a:r>
              <a:t>To setup</a:t>
            </a:r>
          </a:p>
          <a:p>
            <a:pPr lvl="1" indent="122654" defTabSz="245309">
              <a:spcBef>
                <a:spcPts val="1700"/>
              </a:spcBef>
              <a:defRPr sz="2482"/>
            </a:pPr>
            <a:r>
              <a:t>End</a:t>
            </a:r>
          </a:p>
          <a:p>
            <a:pPr lvl="1" indent="122654" defTabSz="245309">
              <a:spcBef>
                <a:spcPts val="1700"/>
              </a:spcBef>
              <a:defRPr sz="2482"/>
            </a:pPr>
            <a:r>
              <a:t>The rest of the code will go between those two commands.  </a:t>
            </a:r>
          </a:p>
          <a:p>
            <a:pPr lvl="1" indent="122654" defTabSz="245309">
              <a:spcBef>
                <a:spcPts val="1700"/>
              </a:spcBef>
              <a:defRPr sz="2482"/>
            </a:pPr>
            <a:r>
              <a:t>You always want to clear away everything that happened the last time you ran the model, so on the first line below To setup type:</a:t>
            </a:r>
          </a:p>
          <a:p>
            <a:pPr lvl="1" indent="122654" defTabSz="245309">
              <a:spcBef>
                <a:spcPts val="1700"/>
              </a:spcBef>
              <a:defRPr sz="2482"/>
            </a:pPr>
            <a:r>
              <a:t>     </a:t>
            </a:r>
            <a:r>
              <a:rPr b="1"/>
              <a:t>clear-all</a:t>
            </a:r>
            <a:endParaRPr sz="1460"/>
          </a:p>
          <a:p>
            <a:pPr lvl="1" indent="122654" defTabSz="245309">
              <a:spcBef>
                <a:spcPts val="1700"/>
              </a:spcBef>
              <a:defRPr sz="1460"/>
            </a:pPr>
            <a:r>
              <a:t> </a:t>
            </a:r>
          </a:p>
        </p:txBody>
      </p:sp>
      <p:sp>
        <p:nvSpPr>
          <p:cNvPr id="172" name="CREATE CODE FOR THE SETUP BUTTON"/>
          <p:cNvSpPr txBox="1"/>
          <p:nvPr>
            <p:ph type="title"/>
          </p:nvPr>
        </p:nvSpPr>
        <p:spPr>
          <a:prstGeom prst="rect">
            <a:avLst/>
          </a:prstGeom>
        </p:spPr>
        <p:txBody>
          <a:bodyPr/>
          <a:lstStyle>
            <a:lvl1pPr defTabSz="452627">
              <a:defRPr spc="0" sz="3900"/>
            </a:lvl1pPr>
          </a:lstStyle>
          <a:p>
            <a:pPr/>
            <a:r>
              <a:t>CREATE CODE FOR THE SETUP BUTTON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tart with TO SETUP, end with END.…"/>
          <p:cNvSpPr txBox="1"/>
          <p:nvPr>
            <p:ph type="body" idx="1"/>
          </p:nvPr>
        </p:nvSpPr>
        <p:spPr>
          <a:xfrm>
            <a:off x="850900" y="1330721"/>
            <a:ext cx="11658600" cy="7467601"/>
          </a:xfrm>
          <a:prstGeom prst="rect">
            <a:avLst/>
          </a:prstGeom>
        </p:spPr>
        <p:txBody>
          <a:bodyPr anchor="t"/>
          <a:lstStyle/>
          <a:p>
            <a:pPr lvl="1" indent="156258" defTabSz="312518">
              <a:spcBef>
                <a:spcPts val="2200"/>
              </a:spcBef>
              <a:defRPr sz="1860"/>
            </a:pPr>
            <a:r>
              <a:t> </a:t>
            </a:r>
            <a:r>
              <a:rPr sz="1953"/>
              <a:t>We want to create some users and some hackers, and tell the computer what they should look like, where they should start out, and what direction they should face.  Here is the code:</a:t>
            </a:r>
            <a:endParaRPr sz="1953"/>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p>
          <a:p>
            <a:pPr lvl="1" indent="156258" defTabSz="312518">
              <a:spcBef>
                <a:spcPts val="2200"/>
              </a:spcBef>
              <a:defRPr sz="1860"/>
            </a:pPr>
            <a:r>
              <a:t>You can choose other shapes by going to the top of the screen and clicking on Tools and the Turtle Shapes Editor.  The heading of 90 means the users will all face the right side of the screen.  The xor sets the x coordinate to -35, or partway on the left.  The random y coordinate places the users at any point on the y axis.  </a:t>
            </a:r>
          </a:p>
        </p:txBody>
      </p:sp>
      <p:sp>
        <p:nvSpPr>
          <p:cNvPr id="175" name="CREATE CODE FOR THE SETUP BUTTON"/>
          <p:cNvSpPr txBox="1"/>
          <p:nvPr>
            <p:ph type="title"/>
          </p:nvPr>
        </p:nvSpPr>
        <p:spPr>
          <a:prstGeom prst="rect">
            <a:avLst/>
          </a:prstGeom>
        </p:spPr>
        <p:txBody>
          <a:bodyPr/>
          <a:lstStyle>
            <a:lvl1pPr defTabSz="452627">
              <a:defRPr spc="0" sz="3900"/>
            </a:lvl1pPr>
          </a:lstStyle>
          <a:p>
            <a:pPr/>
            <a:r>
              <a:t>CREATE turtles</a:t>
            </a:r>
          </a:p>
        </p:txBody>
      </p:sp>
      <p:pic>
        <p:nvPicPr>
          <p:cNvPr id="176" name="Image Gallery" descr="Image Gallery"/>
          <p:cNvPicPr>
            <a:picLocks noChangeAspect="1"/>
          </p:cNvPicPr>
          <p:nvPr/>
        </p:nvPicPr>
        <p:blipFill>
          <a:blip r:embed="rId2">
            <a:extLst/>
          </a:blip>
          <a:srcRect l="0" t="1921" r="0" b="1921"/>
          <a:stretch>
            <a:fillRect/>
          </a:stretch>
        </p:blipFill>
        <p:spPr>
          <a:xfrm>
            <a:off x="2614368" y="2975775"/>
            <a:ext cx="6610950" cy="389809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tart with TO SETUP, end with END.…"/>
          <p:cNvSpPr txBox="1"/>
          <p:nvPr>
            <p:ph type="body" idx="1"/>
          </p:nvPr>
        </p:nvSpPr>
        <p:spPr>
          <a:xfrm>
            <a:off x="889000" y="1473200"/>
            <a:ext cx="11658600" cy="7467600"/>
          </a:xfrm>
          <a:prstGeom prst="rect">
            <a:avLst/>
          </a:prstGeom>
        </p:spPr>
        <p:txBody>
          <a:bodyPr anchor="t"/>
          <a:lstStyle/>
          <a:p>
            <a:pPr lvl="1" indent="112573" defTabSz="225147">
              <a:spcBef>
                <a:spcPts val="1600"/>
              </a:spcBef>
              <a:defRPr sz="3216"/>
            </a:pPr>
            <a:r>
              <a:t>Use what we learned about the users to create 10 hackers and give them:</a:t>
            </a:r>
          </a:p>
          <a:p>
            <a:pPr lvl="1" marL="690289" indent="-322446" defTabSz="225147">
              <a:spcBef>
                <a:spcPts val="1600"/>
              </a:spcBef>
              <a:buSzPct val="100000"/>
              <a:buChar char="•"/>
              <a:defRPr sz="3216"/>
            </a:pPr>
            <a:r>
              <a:t>a size (bigger than the users) </a:t>
            </a:r>
          </a:p>
          <a:p>
            <a:pPr lvl="1" marL="690289" indent="-322446" defTabSz="225147">
              <a:spcBef>
                <a:spcPts val="1600"/>
              </a:spcBef>
              <a:buSzPct val="100000"/>
              <a:buChar char="•"/>
              <a:defRPr sz="3216"/>
            </a:pPr>
            <a:r>
              <a:t>a shape (a wolf, or choose your own)</a:t>
            </a:r>
          </a:p>
          <a:p>
            <a:pPr lvl="1" marL="690289" indent="-322446" defTabSz="225147">
              <a:spcBef>
                <a:spcPts val="1600"/>
              </a:spcBef>
              <a:buSzPct val="100000"/>
              <a:buChar char="•"/>
              <a:defRPr sz="3216"/>
            </a:pPr>
            <a:r>
              <a:t>a color (not red or blue)</a:t>
            </a:r>
          </a:p>
          <a:p>
            <a:pPr lvl="1" marL="690289" indent="-322446" defTabSz="225147">
              <a:spcBef>
                <a:spcPts val="1600"/>
              </a:spcBef>
              <a:buSzPct val="100000"/>
              <a:buChar char="•"/>
              <a:defRPr sz="3216"/>
            </a:pPr>
            <a:r>
              <a:t>set their heading to 90</a:t>
            </a:r>
          </a:p>
          <a:p>
            <a:pPr lvl="1" marL="690289" indent="-322446" defTabSz="225147">
              <a:spcBef>
                <a:spcPts val="1600"/>
              </a:spcBef>
              <a:buSzPct val="100000"/>
              <a:buChar char="•"/>
              <a:defRPr sz="3216"/>
            </a:pPr>
            <a:r>
              <a:t>put them at xcor -45 (negative 45) </a:t>
            </a:r>
          </a:p>
          <a:p>
            <a:pPr lvl="1" marL="690289" indent="-322446" defTabSz="225147">
              <a:spcBef>
                <a:spcPts val="1600"/>
              </a:spcBef>
              <a:buSzPct val="100000"/>
              <a:buChar char="•"/>
              <a:defRPr sz="3216"/>
            </a:pPr>
            <a:r>
              <a:t>give them a random ycor.</a:t>
            </a:r>
          </a:p>
          <a:p>
            <a:pPr lvl="1" indent="112573" defTabSz="225147">
              <a:spcBef>
                <a:spcPts val="1600"/>
              </a:spcBef>
              <a:defRPr sz="1340"/>
            </a:pPr>
            <a:r>
              <a:t> </a:t>
            </a:r>
          </a:p>
        </p:txBody>
      </p:sp>
      <p:sp>
        <p:nvSpPr>
          <p:cNvPr id="179" name="CREATE CODE FOR THE SETUP BUTTON"/>
          <p:cNvSpPr txBox="1"/>
          <p:nvPr>
            <p:ph type="title"/>
          </p:nvPr>
        </p:nvSpPr>
        <p:spPr>
          <a:prstGeom prst="rect">
            <a:avLst/>
          </a:prstGeom>
        </p:spPr>
        <p:txBody>
          <a:bodyPr/>
          <a:lstStyle>
            <a:lvl1pPr defTabSz="452627">
              <a:defRPr spc="0" sz="3900"/>
            </a:lvl1pPr>
          </a:lstStyle>
          <a:p>
            <a:pPr/>
            <a:r>
              <a:t>CREATE hackers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tart with TO SETUP, end with END.…"/>
          <p:cNvSpPr txBox="1"/>
          <p:nvPr>
            <p:ph type="body" idx="1"/>
          </p:nvPr>
        </p:nvSpPr>
        <p:spPr>
          <a:xfrm>
            <a:off x="889000" y="1473200"/>
            <a:ext cx="11658600" cy="7467600"/>
          </a:xfrm>
          <a:prstGeom prst="rect">
            <a:avLst/>
          </a:prstGeom>
        </p:spPr>
        <p:txBody>
          <a:bodyPr anchor="t"/>
          <a:lstStyle/>
          <a:p>
            <a:pPr lvl="1" indent="168020" defTabSz="336040">
              <a:spcBef>
                <a:spcPts val="2400"/>
              </a:spcBef>
              <a:defRPr sz="2600"/>
            </a:pPr>
            <a:r>
              <a:t>Your code might look like this:</a:t>
            </a:r>
          </a:p>
          <a:p>
            <a:pPr lvl="1" indent="168020" defTabSz="336040">
              <a:spcBef>
                <a:spcPts val="2400"/>
              </a:spcBef>
              <a:defRPr sz="2000"/>
            </a:pPr>
          </a:p>
          <a:p>
            <a:pPr lvl="1" indent="168020" defTabSz="336040">
              <a:spcBef>
                <a:spcPts val="2400"/>
              </a:spcBef>
              <a:defRPr sz="2000"/>
            </a:pPr>
          </a:p>
          <a:p>
            <a:pPr lvl="1" indent="168020" defTabSz="336040">
              <a:spcBef>
                <a:spcPts val="2400"/>
              </a:spcBef>
              <a:defRPr sz="2000"/>
            </a:pPr>
          </a:p>
          <a:p>
            <a:pPr lvl="1" indent="168020" defTabSz="336040">
              <a:spcBef>
                <a:spcPts val="2400"/>
              </a:spcBef>
              <a:defRPr sz="2000"/>
            </a:pPr>
          </a:p>
          <a:p>
            <a:pPr lvl="1" indent="168020" defTabSz="336040">
              <a:spcBef>
                <a:spcPts val="2400"/>
              </a:spcBef>
              <a:defRPr sz="2000"/>
            </a:pPr>
          </a:p>
          <a:p>
            <a:pPr lvl="1" indent="168020" defTabSz="336040">
              <a:spcBef>
                <a:spcPts val="2400"/>
              </a:spcBef>
              <a:defRPr sz="2000"/>
            </a:pPr>
          </a:p>
          <a:p>
            <a:pPr lvl="1" indent="168020" defTabSz="336040">
              <a:spcBef>
                <a:spcPts val="2400"/>
              </a:spcBef>
              <a:defRPr sz="2000"/>
            </a:pPr>
          </a:p>
        </p:txBody>
      </p:sp>
      <p:sp>
        <p:nvSpPr>
          <p:cNvPr id="182" name="CREATE CODE FOR THE SETUP BUTTON"/>
          <p:cNvSpPr txBox="1"/>
          <p:nvPr>
            <p:ph type="title"/>
          </p:nvPr>
        </p:nvSpPr>
        <p:spPr>
          <a:prstGeom prst="rect">
            <a:avLst/>
          </a:prstGeom>
        </p:spPr>
        <p:txBody>
          <a:bodyPr/>
          <a:lstStyle>
            <a:lvl1pPr defTabSz="452627">
              <a:defRPr spc="0" sz="3900"/>
            </a:lvl1pPr>
          </a:lstStyle>
          <a:p>
            <a:pPr/>
            <a:r>
              <a:t>CREATE hackers</a:t>
            </a:r>
          </a:p>
        </p:txBody>
      </p:sp>
      <p:pic>
        <p:nvPicPr>
          <p:cNvPr id="183" name="Image Gallery" descr="Image Gallery"/>
          <p:cNvPicPr>
            <a:picLocks noChangeAspect="1"/>
          </p:cNvPicPr>
          <p:nvPr/>
        </p:nvPicPr>
        <p:blipFill>
          <a:blip r:embed="rId2">
            <a:extLst/>
          </a:blip>
          <a:srcRect l="0" t="3019" r="0" b="3019"/>
          <a:stretch>
            <a:fillRect/>
          </a:stretch>
        </p:blipFill>
        <p:spPr>
          <a:xfrm>
            <a:off x="1397947" y="2319443"/>
            <a:ext cx="7808519" cy="511471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Next, tell the computer you want your turtles (for right now, your sheep) to have a variable (like a trait or characteristic” of “energy”…"/>
          <p:cNvSpPr txBox="1"/>
          <p:nvPr>
            <p:ph type="body" idx="1"/>
          </p:nvPr>
        </p:nvSpPr>
        <p:spPr>
          <a:xfrm>
            <a:off x="584080" y="1320800"/>
            <a:ext cx="11658603" cy="7467600"/>
          </a:xfrm>
          <a:prstGeom prst="rect">
            <a:avLst/>
          </a:prstGeom>
        </p:spPr>
        <p:txBody>
          <a:bodyPr anchor="t"/>
          <a:lstStyle/>
          <a:p>
            <a:pPr lvl="3" indent="185314" defTabSz="370630">
              <a:spcBef>
                <a:spcPts val="2700"/>
              </a:spcBef>
              <a:defRPr sz="2444"/>
            </a:pPr>
          </a:p>
          <a:p>
            <a:pPr lvl="3" indent="185314" defTabSz="370630">
              <a:spcBef>
                <a:spcPts val="2700"/>
              </a:spcBef>
              <a:defRPr sz="2444"/>
            </a:pPr>
            <a:r>
              <a:t>Notice the colors of your text</a:t>
            </a:r>
          </a:p>
          <a:p>
            <a:pPr lvl="3" indent="185314" defTabSz="370630">
              <a:spcBef>
                <a:spcPts val="2700"/>
              </a:spcBef>
              <a:defRPr sz="2444"/>
            </a:pPr>
            <a:r>
              <a:t>;; Title (after semi-colons) is gray </a:t>
            </a:r>
          </a:p>
          <a:p>
            <a:pPr lvl="3" indent="185314" defTabSz="370630">
              <a:spcBef>
                <a:spcPts val="2700"/>
              </a:spcBef>
              <a:defRPr sz="2444"/>
            </a:pPr>
            <a:r>
              <a:t>breed, To, and End are green - NetLogo understands those words (primitives) </a:t>
            </a:r>
          </a:p>
          <a:p>
            <a:pPr lvl="3" indent="185314" defTabSz="370630">
              <a:spcBef>
                <a:spcPts val="2700"/>
              </a:spcBef>
              <a:defRPr sz="2444"/>
            </a:pPr>
            <a:r>
              <a:t>clear-all and set are blue ; size, shape, color are purple, the colors themselves and numbers are orange - this means these all have a specific meaning to Netlogo, and so you shouldn’t use those words (without at least a dash to another word) to mean anything else in the program.  </a:t>
            </a:r>
          </a:p>
          <a:p>
            <a:pPr lvl="3" indent="185314" defTabSz="370630">
              <a:spcBef>
                <a:spcPts val="2700"/>
              </a:spcBef>
              <a:defRPr sz="2444"/>
            </a:pPr>
            <a:r>
              <a:t>“users” and “user” and “hackers” and “hacker” are black - any black text identifies words you’ve used to name things that the computer can use, but only after you explain what they mean.  </a:t>
            </a:r>
          </a:p>
        </p:txBody>
      </p:sp>
      <p:sp>
        <p:nvSpPr>
          <p:cNvPr id="186" name="CREATE A “TURTLES-OWN” VARIABLE"/>
          <p:cNvSpPr txBox="1"/>
          <p:nvPr>
            <p:ph type="title"/>
          </p:nvPr>
        </p:nvSpPr>
        <p:spPr>
          <a:prstGeom prst="rect">
            <a:avLst/>
          </a:prstGeom>
        </p:spPr>
        <p:txBody>
          <a:bodyPr/>
          <a:lstStyle>
            <a:lvl1pPr defTabSz="452627">
              <a:defRPr spc="0" sz="3900"/>
            </a:lvl1pPr>
          </a:lstStyle>
          <a:p>
            <a:pPr/>
            <a:r>
              <a:t>netlogo text colors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Helvetica"/>
        <a:ea typeface="Helvetica"/>
        <a:cs typeface="Helvetica"/>
      </a:majorFont>
      <a:minorFont>
        <a:latin typeface="Helvetica Neue"/>
        <a:ea typeface="Helvetica Neue"/>
        <a:cs typeface="Helvetica Neue"/>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B5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Helvetica"/>
        <a:ea typeface="Helvetica"/>
        <a:cs typeface="Helvetica"/>
      </a:majorFont>
      <a:minorFont>
        <a:latin typeface="Helvetica Neue"/>
        <a:ea typeface="Helvetica Neue"/>
        <a:cs typeface="Helvetica Neue"/>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B5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