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B56D4DE-6783-4A3E-8DD3-768094C8996C}">
  <a:tblStyle styleId="{8B56D4DE-6783-4A3E-8DD3-768094C899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97a069629d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97a069629d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7a069629d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97a069629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97a069629d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97a069629d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9d6c08338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9d6c08338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9d6c08338b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9d6c08338b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9da6697932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9da6697932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9da669793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9da669793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9d6c08338b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9d6c08338b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9da6697932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9da6697932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9d6c08338b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9d6c08338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97a069629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97a069629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9da6697932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9da6697932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d6c08338b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d6c08338b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7a06962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7a06962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7a069629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97a069629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97a069629d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97a069629d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97a069629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97a069629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d6c08338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9d6c08338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97a069629d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97a069629d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cs.lmu.edu/~ray/notes/bash/" TargetMode="External"/><Relationship Id="rId4" Type="http://schemas.openxmlformats.org/officeDocument/2006/relationships/hyperlink" Target="https://ss64.com/osx/" TargetMode="External"/><Relationship Id="rId5" Type="http://schemas.openxmlformats.org/officeDocument/2006/relationships/hyperlink" Target="https://ss64.com/nt/" TargetMode="External"/><Relationship Id="rId6" Type="http://schemas.openxmlformats.org/officeDocument/2006/relationships/image" Target="../media/image5.png"/><Relationship Id="rId7" Type="http://schemas.openxmlformats.org/officeDocument/2006/relationships/image" Target="../media/image3.png"/><Relationship Id="rId8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www.tecmint.com/install-ubuntu-alongside-with-windows-dual-boot/" TargetMode="External"/><Relationship Id="rId4" Type="http://schemas.openxmlformats.org/officeDocument/2006/relationships/hyperlink" Target="https://docs.microsoft.com/en-us/windows/wsl/about" TargetMode="External"/><Relationship Id="rId5" Type="http://schemas.openxmlformats.org/officeDocument/2006/relationships/hyperlink" Target="https://guides.github.com/introduction/git-handbook/" TargetMode="External"/><Relationship Id="rId6" Type="http://schemas.openxmlformats.org/officeDocument/2006/relationships/hyperlink" Target="https://gitforwindows.org/" TargetMode="External"/><Relationship Id="rId7" Type="http://schemas.openxmlformats.org/officeDocument/2006/relationships/hyperlink" Target="https://www.openvim.com/" TargetMode="External"/><Relationship Id="rId8" Type="http://schemas.openxmlformats.org/officeDocument/2006/relationships/hyperlink" Target="https://asciinema.org/a/8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g"/><Relationship Id="rId4" Type="http://schemas.openxmlformats.org/officeDocument/2006/relationships/image" Target="../media/image6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Relationship Id="rId4" Type="http://schemas.openxmlformats.org/officeDocument/2006/relationships/image" Target="../media/image1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Relationship Id="rId4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ubuntu.com/download" TargetMode="External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273175"/>
            <a:ext cx="8520600" cy="121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222222"/>
                </a:solidFill>
                <a:highlight>
                  <a:srgbClr val="FFFFFF"/>
                </a:highlight>
              </a:rPr>
              <a:t>Introduction to the Command Line</a:t>
            </a:r>
            <a:endParaRPr sz="74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5293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222222"/>
                </a:solidFill>
                <a:highlight>
                  <a:srgbClr val="FFFFFF"/>
                </a:highlight>
              </a:rPr>
              <a:t>Talking Directly to your Computer!</a:t>
            </a:r>
            <a:endParaRPr sz="47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8150" y="3245725"/>
            <a:ext cx="862275" cy="8622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876350" y="3358875"/>
            <a:ext cx="4317300" cy="5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Sara Hartse | sara.hartse@gmail.com</a:t>
            </a:r>
            <a:endParaRPr sz="19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a command do?</a:t>
            </a:r>
            <a:endParaRPr/>
          </a:p>
        </p:txBody>
      </p:sp>
      <p:graphicFrame>
        <p:nvGraphicFramePr>
          <p:cNvPr id="127" name="Google Shape;127;p22"/>
          <p:cNvGraphicFramePr/>
          <p:nvPr/>
        </p:nvGraphicFramePr>
        <p:xfrm>
          <a:off x="726075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{8B56D4DE-6783-4A3E-8DD3-768094C8996C}</a:tableStyleId>
              </a:tblPr>
              <a:tblGrid>
                <a:gridCol w="2622000"/>
                <a:gridCol w="2622000"/>
                <a:gridCol w="2622000"/>
              </a:tblGrid>
              <a:tr h="742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 Linux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Mac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Windows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man uname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man uname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help systeminfo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28" name="Google Shape;12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3825" y="1428775"/>
            <a:ext cx="666700" cy="6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63525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61150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2"/>
          <p:cNvSpPr txBox="1"/>
          <p:nvPr/>
        </p:nvSpPr>
        <p:spPr>
          <a:xfrm>
            <a:off x="1228200" y="3243750"/>
            <a:ext cx="6687600" cy="666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 man uname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am I?</a:t>
            </a:r>
            <a:endParaRPr/>
          </a:p>
        </p:txBody>
      </p:sp>
      <p:graphicFrame>
        <p:nvGraphicFramePr>
          <p:cNvPr id="137" name="Google Shape;137;p23"/>
          <p:cNvGraphicFramePr/>
          <p:nvPr/>
        </p:nvGraphicFramePr>
        <p:xfrm>
          <a:off x="726075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{8B56D4DE-6783-4A3E-8DD3-768094C8996C}</a:tableStyleId>
              </a:tblPr>
              <a:tblGrid>
                <a:gridCol w="2622000"/>
                <a:gridCol w="2622000"/>
                <a:gridCol w="2622000"/>
              </a:tblGrid>
              <a:tr h="742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 Linux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Mac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Windows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pwd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pwd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cd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38" name="Google Shape;13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3825" y="1428775"/>
            <a:ext cx="666700" cy="6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63525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61150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3"/>
          <p:cNvSpPr txBox="1"/>
          <p:nvPr/>
        </p:nvSpPr>
        <p:spPr>
          <a:xfrm>
            <a:off x="1228200" y="3181975"/>
            <a:ext cx="6687600" cy="10659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 pwd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/home/sara</a:t>
            </a:r>
            <a:endParaRPr sz="1600">
              <a:solidFill>
                <a:srgbClr val="00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here?</a:t>
            </a:r>
            <a:endParaRPr/>
          </a:p>
        </p:txBody>
      </p:sp>
      <p:graphicFrame>
        <p:nvGraphicFramePr>
          <p:cNvPr id="147" name="Google Shape;147;p24"/>
          <p:cNvGraphicFramePr/>
          <p:nvPr/>
        </p:nvGraphicFramePr>
        <p:xfrm>
          <a:off x="726075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{8B56D4DE-6783-4A3E-8DD3-768094C8996C}</a:tableStyleId>
              </a:tblPr>
              <a:tblGrid>
                <a:gridCol w="2622000"/>
                <a:gridCol w="2622000"/>
                <a:gridCol w="2622000"/>
              </a:tblGrid>
              <a:tr h="742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 Linux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Mac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Windows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ls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ls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dir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48" name="Google Shape;14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3825" y="1428775"/>
            <a:ext cx="666700" cy="6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63525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61150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4"/>
          <p:cNvSpPr txBox="1"/>
          <p:nvPr/>
        </p:nvSpPr>
        <p:spPr>
          <a:xfrm>
            <a:off x="1228200" y="3015150"/>
            <a:ext cx="6687600" cy="14643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 ls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accounts  develop    Downloads  Music     Public           Steam      Videos</a:t>
            </a:r>
            <a:endParaRPr sz="1600">
              <a:solidFill>
                <a:srgbClr val="00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Desktop   Documents  hello.py   Pictures  PycharmProjects  Templates</a:t>
            </a:r>
            <a:endParaRPr sz="1600">
              <a:solidFill>
                <a:srgbClr val="00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about files</a:t>
            </a:r>
            <a:endParaRPr/>
          </a:p>
        </p:txBody>
      </p:sp>
      <p:sp>
        <p:nvSpPr>
          <p:cNvPr id="157" name="Google Shape;157;p25"/>
          <p:cNvSpPr txBox="1"/>
          <p:nvPr>
            <p:ph idx="1" type="body"/>
          </p:nvPr>
        </p:nvSpPr>
        <p:spPr>
          <a:xfrm>
            <a:off x="311700" y="1152475"/>
            <a:ext cx="3117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Organized in the same way you see in the GUI menu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Directories (folders) and files are located by a “path”</a:t>
            </a:r>
            <a:endParaRPr/>
          </a:p>
        </p:txBody>
      </p:sp>
      <p:pic>
        <p:nvPicPr>
          <p:cNvPr id="158" name="Google Shape;15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2350" y="1152475"/>
            <a:ext cx="5126625" cy="2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3623" y="3296323"/>
            <a:ext cx="2777350" cy="1523075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</a:t>
            </a:r>
            <a:r>
              <a:rPr lang="en"/>
              <a:t>ove between different directories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65" name="Google Shape;165;p26"/>
          <p:cNvGraphicFramePr/>
          <p:nvPr/>
        </p:nvGraphicFramePr>
        <p:xfrm>
          <a:off x="726075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{8B56D4DE-6783-4A3E-8DD3-768094C8996C}</a:tableStyleId>
              </a:tblPr>
              <a:tblGrid>
                <a:gridCol w="2622000"/>
                <a:gridCol w="2622000"/>
                <a:gridCol w="2622000"/>
              </a:tblGrid>
              <a:tr h="742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 Linux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Mac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Windows*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cd &lt;pathname&gt;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cd </a:t>
                      </a:r>
                      <a:r>
                        <a:rPr lang="en" sz="20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&lt;pathname&gt;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cd </a:t>
                      </a:r>
                      <a:r>
                        <a:rPr lang="en" sz="20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&lt;pathname&gt;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66" name="Google Shape;16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3825" y="1428775"/>
            <a:ext cx="666700" cy="6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63525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61150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6"/>
          <p:cNvSpPr txBox="1"/>
          <p:nvPr/>
        </p:nvSpPr>
        <p:spPr>
          <a:xfrm>
            <a:off x="1228200" y="2862750"/>
            <a:ext cx="6687600" cy="1906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 </a:t>
            </a: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ls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accounts  Desktop  develop  Documents  Downloads  hello.py  Music  Pictures  Public  PycharmProjects  python-getting-started  Steam  Templates  Videos</a:t>
            </a:r>
            <a:endParaRPr sz="1600">
              <a:solidFill>
                <a:srgbClr val="00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 cd Steam/logs/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sara@pop-os:~/Steam/logs$ ls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bootstrap_log.txt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a New Directory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75" name="Google Shape;175;p27"/>
          <p:cNvGraphicFramePr/>
          <p:nvPr/>
        </p:nvGraphicFramePr>
        <p:xfrm>
          <a:off x="726075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{8B56D4DE-6783-4A3E-8DD3-768094C8996C}</a:tableStyleId>
              </a:tblPr>
              <a:tblGrid>
                <a:gridCol w="2622000"/>
                <a:gridCol w="2622000"/>
                <a:gridCol w="2622000"/>
              </a:tblGrid>
              <a:tr h="742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 Linux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Mac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Windows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mkdir TestDir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</a:t>
                      </a:r>
                      <a:r>
                        <a:rPr lang="en" sz="20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mkdir TestDir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md </a:t>
                      </a:r>
                      <a:r>
                        <a:rPr lang="en" sz="20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TestDir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76" name="Google Shape;17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3825" y="1428775"/>
            <a:ext cx="666700" cy="6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63525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61150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7"/>
          <p:cNvSpPr txBox="1"/>
          <p:nvPr/>
        </p:nvSpPr>
        <p:spPr>
          <a:xfrm>
            <a:off x="1228200" y="3015150"/>
            <a:ext cx="6687600" cy="1622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 mkdir TestDir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 mkdir TestDir/ChildDir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 cd TestDir/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sara@pop-os:~/TestDir$ ls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ChildDir</a:t>
            </a:r>
            <a:endParaRPr sz="1600">
              <a:solidFill>
                <a:srgbClr val="00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 Material</a:t>
            </a:r>
            <a:endParaRPr/>
          </a:p>
        </p:txBody>
      </p:sp>
      <p:graphicFrame>
        <p:nvGraphicFramePr>
          <p:cNvPr id="185" name="Google Shape;185;p28"/>
          <p:cNvGraphicFramePr/>
          <p:nvPr/>
        </p:nvGraphicFramePr>
        <p:xfrm>
          <a:off x="354975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{8B56D4DE-6783-4A3E-8DD3-768094C8996C}</a:tableStyleId>
              </a:tblPr>
              <a:tblGrid>
                <a:gridCol w="2879875"/>
                <a:gridCol w="2879875"/>
                <a:gridCol w="2879875"/>
              </a:tblGrid>
              <a:tr h="742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 Linux</a:t>
                      </a:r>
                      <a:endParaRPr sz="2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Mac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Windows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1"/>
                          </a:solidFill>
                        </a:rPr>
                        <a:t>Introduction to Bash</a:t>
                      </a:r>
                      <a:endParaRPr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u="sng">
                          <a:solidFill>
                            <a:schemeClr val="hlink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3"/>
                        </a:rPr>
                        <a:t>https://cs.lmu.edu/~ray/notes/bash/</a:t>
                      </a: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I</a:t>
                      </a:r>
                      <a:r>
                        <a:rPr lang="en" sz="1800"/>
                        <a:t>ndex of the Apple macOS command line (macOS bash)</a:t>
                      </a:r>
                      <a:endParaRPr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u="sng">
                          <a:solidFill>
                            <a:schemeClr val="hlink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4"/>
                        </a:rPr>
                        <a:t>https://ss64.com/osx/</a:t>
                      </a: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/>
                        <a:t>Index of Windows CMD commands</a:t>
                      </a:r>
                      <a:endParaRPr sz="1800">
                        <a:solidFill>
                          <a:srgbClr val="141414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u="sng">
                          <a:solidFill>
                            <a:schemeClr val="hlink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5"/>
                        </a:rPr>
                        <a:t>https://ss64.com/nt/</a:t>
                      </a: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86" name="Google Shape;186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53825" y="1428775"/>
            <a:ext cx="666700" cy="6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563525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861150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your own programs</a:t>
            </a:r>
            <a:endParaRPr/>
          </a:p>
        </p:txBody>
      </p:sp>
      <p:sp>
        <p:nvSpPr>
          <p:cNvPr id="194" name="Google Shape;194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We’ve learned about a few simple commands, but what if we could combine them?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Backup all my files to an external hard drive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Clear my browser history at midnight every night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Make a reminder system for my TODO list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is </a:t>
            </a:r>
            <a:r>
              <a:rPr b="1" lang="en"/>
              <a:t>Shell Scripting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On Linux and Mac, this is typically done with a language called </a:t>
            </a:r>
            <a:r>
              <a:rPr b="1" lang="en"/>
              <a:t>bash</a:t>
            </a:r>
            <a:r>
              <a:rPr lang="en"/>
              <a:t>. On Windows, there is called </a:t>
            </a:r>
            <a:r>
              <a:rPr b="1" lang="en"/>
              <a:t>batch 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can use many programming languages to interact with the files and programs on your computer - </a:t>
            </a:r>
            <a:r>
              <a:rPr b="1" lang="en"/>
              <a:t>python</a:t>
            </a:r>
            <a:r>
              <a:rPr lang="en"/>
              <a:t> is a common choice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Installing Software </a:t>
            </a:r>
            <a:endParaRPr/>
          </a:p>
        </p:txBody>
      </p:sp>
      <p:sp>
        <p:nvSpPr>
          <p:cNvPr id="200" name="Google Shape;200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Especially</a:t>
            </a:r>
            <a:r>
              <a:rPr lang="en"/>
              <a:t> on Mac and Linux, it’s common to install software using the command line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CC0000"/>
                </a:solidFill>
                <a:latin typeface="Consolas"/>
                <a:ea typeface="Consolas"/>
                <a:cs typeface="Consolas"/>
                <a:sym typeface="Consolas"/>
              </a:rPr>
              <a:t>   sudo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apt install cowsay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brew install cowsay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Warning! Just like any new software you install (or things you download) be careful that your understand your sources </a:t>
            </a:r>
            <a:endParaRPr/>
          </a:p>
          <a:p>
            <a:pPr indent="-317500" lvl="1" marL="9144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And don’t run commands you find online unless you understand what they do!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01" name="Google Shape;201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1675" y="1934050"/>
            <a:ext cx="512250" cy="51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8788" y="2495550"/>
            <a:ext cx="418025" cy="41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to Explore!</a:t>
            </a:r>
            <a:endParaRPr/>
          </a:p>
        </p:txBody>
      </p:sp>
      <p:sp>
        <p:nvSpPr>
          <p:cNvPr id="208" name="Google Shape;208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Dual booting Linux</a:t>
            </a:r>
            <a:r>
              <a:rPr lang="en"/>
              <a:t> or installing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Windows Linux subsystem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Collaboration and backups (version control) with </a:t>
            </a:r>
            <a:r>
              <a:rPr b="1" lang="en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5"/>
              </a:rPr>
              <a:t>git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Check out Windows specific resources </a:t>
            </a:r>
            <a:r>
              <a:rPr lang="en" u="sng">
                <a:solidFill>
                  <a:schemeClr val="hlink"/>
                </a:solidFill>
                <a:hlinkClick r:id="rId6"/>
              </a:rPr>
              <a:t>here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Finding your favorite text editor or IDE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7"/>
              </a:rPr>
              <a:t>Vim</a:t>
            </a:r>
            <a:r>
              <a:rPr lang="en"/>
              <a:t>, Emacs, Nano, Sublime, Eclipse, Visual Studio, Pycharm and more!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cron </a:t>
            </a:r>
            <a:r>
              <a:rPr lang="en"/>
              <a:t>- schedule programs to run at certain times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cmatrix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 weird ascii art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See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sl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○"/>
            </a:pPr>
            <a:r>
              <a:rPr lang="en"/>
              <a:t>Or watch star wars!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8"/>
              </a:rPr>
              <a:t>https://asciinema.org/a/8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</a:t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367300" y="1142525"/>
            <a:ext cx="4059000" cy="36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About me 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From Santa Fe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Project GUTS and Supercomputing Challenge 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Internships with LANL, SimTable, Microsoft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I work at Fastly  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About this talk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What is a command line?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Why might you want to use it?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Getting started 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More resources</a:t>
            </a:r>
            <a:endParaRPr sz="1600"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3125" y="1142525"/>
            <a:ext cx="3885875" cy="2811201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122450" y="3989200"/>
            <a:ext cx="17862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SCC 2009 - 2010</a:t>
            </a:r>
            <a:endParaRPr sz="1200"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76875" y="3137325"/>
            <a:ext cx="2743200" cy="15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2"/>
          <p:cNvSpPr txBox="1"/>
          <p:nvPr/>
        </p:nvSpPr>
        <p:spPr>
          <a:xfrm>
            <a:off x="646775" y="528775"/>
            <a:ext cx="7861500" cy="40773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____________________________________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&lt; That is all I have! Any questions? &gt;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------------------------------------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\                                  ___-------___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\                             _-~~             ~~-_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\                         _-~                    /~-_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   /^\__/^\         /~  \                   /    \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 /|  O|| O|        /      \_______________/        \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| |___||__|      /       /                \          \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|          \    /      /                    \          \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|   (_______) /______/                        \_________ \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|         / /         \                      /            \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 \         \^\\         \                  /               \     /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   \         ||           \______________/      _-_       //\__//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     \       ||------_-~~-_ ------------- \ --/~   ~\    || __/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       ~-----||====/~     |==================|       |/~~~~~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        (_(__/  ./     /                    \_\      \.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741B47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 (_(___/                         \_____)_)</a:t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41B47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User Interface?</a:t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 rotWithShape="1">
          <a:blip r:embed="rId3">
            <a:alphaModFix/>
          </a:blip>
          <a:srcRect b="14023" l="8312" r="9471" t="14281"/>
          <a:stretch/>
        </p:blipFill>
        <p:spPr>
          <a:xfrm>
            <a:off x="2038350" y="1170125"/>
            <a:ext cx="4790458" cy="30553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656150" y="4603275"/>
            <a:ext cx="8064300" cy="3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Consumer Reports, CC BY-SA 4.0, https://commons.wikimedia.org/w/index.php?curid=48764116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History of Computers</a:t>
            </a:r>
            <a:endParaRPr/>
          </a:p>
        </p:txBody>
      </p:sp>
      <p:pic>
        <p:nvPicPr>
          <p:cNvPr descr="Apple's Lisa computer"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6356" y="1303950"/>
            <a:ext cx="4802168" cy="34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5390175" y="4780350"/>
            <a:ext cx="20865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1985: </a:t>
            </a:r>
            <a:r>
              <a:rPr lang="en"/>
              <a:t>Apple’s ‘Lisa’</a:t>
            </a:r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050" y="1147625"/>
            <a:ext cx="4255650" cy="31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6"/>
          <p:cNvSpPr txBox="1"/>
          <p:nvPr/>
        </p:nvSpPr>
        <p:spPr>
          <a:xfrm>
            <a:off x="336700" y="4359050"/>
            <a:ext cx="3390300" cy="5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1975: Altair 8800 computer with terminal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angerous Hooded Hacker Breaks into Government Data Servers and Infects Their System with a Virus. His Hideout Place has Dark Atmosphere, Multiple Displays, Cables Everywhere."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2825" y="545703"/>
            <a:ext cx="6876274" cy="409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 rotWithShape="1">
          <a:blip r:embed="rId3">
            <a:alphaModFix/>
          </a:blip>
          <a:srcRect b="1421" l="810" r="1523" t="1207"/>
          <a:stretch/>
        </p:blipFill>
        <p:spPr>
          <a:xfrm>
            <a:off x="1400350" y="280550"/>
            <a:ext cx="6343300" cy="4267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8"/>
          <p:cNvPicPr preferRelativeResize="0"/>
          <p:nvPr/>
        </p:nvPicPr>
        <p:blipFill rotWithShape="1">
          <a:blip r:embed="rId4">
            <a:alphaModFix/>
          </a:blip>
          <a:srcRect b="0" l="10157" r="12948" t="0"/>
          <a:stretch/>
        </p:blipFill>
        <p:spPr>
          <a:xfrm>
            <a:off x="665425" y="2646375"/>
            <a:ext cx="2590626" cy="2147349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/>
        </p:nvSpPr>
        <p:spPr>
          <a:xfrm>
            <a:off x="1303125" y="4720525"/>
            <a:ext cx="1300500" cy="3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Sara in 2013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Use the Command Line?</a:t>
            </a:r>
            <a:endParaRPr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100"/>
              <a:t>Find information that might be hidden by default 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Automate tasks that would be annoying to do with pointing and clicking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Have a finer control on what software you install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Run many different types of programs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Some software, like </a:t>
            </a:r>
            <a:r>
              <a:rPr lang="en" sz="2100">
                <a:latin typeface="Consolas"/>
                <a:ea typeface="Consolas"/>
                <a:cs typeface="Consolas"/>
                <a:sym typeface="Consolas"/>
              </a:rPr>
              <a:t>git </a:t>
            </a:r>
            <a:r>
              <a:rPr lang="en" sz="2100"/>
              <a:t>is used primary in the command line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Learn more about how computers think about themselves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Filesystems! Operating Systems! Processes! Networks! </a:t>
            </a:r>
            <a:endParaRPr sz="2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Starting the Command Line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06" name="Google Shape;106;p20"/>
          <p:cNvGraphicFramePr/>
          <p:nvPr/>
        </p:nvGraphicFramePr>
        <p:xfrm>
          <a:off x="726075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{8B56D4DE-6783-4A3E-8DD3-768094C8996C}</a:tableStyleId>
              </a:tblPr>
              <a:tblGrid>
                <a:gridCol w="2622000"/>
                <a:gridCol w="2622000"/>
                <a:gridCol w="2622000"/>
              </a:tblGrid>
              <a:tr h="742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 Linux*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Mac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Windows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Search “Terminal” </a:t>
                      </a:r>
                      <a:endParaRPr sz="2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Search  “Terminal”</a:t>
                      </a:r>
                      <a:endParaRPr sz="2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Search “Command Prompt”</a:t>
                      </a:r>
                      <a:endParaRPr sz="20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7" name="Google Shape;107;p20"/>
          <p:cNvSpPr txBox="1"/>
          <p:nvPr/>
        </p:nvSpPr>
        <p:spPr>
          <a:xfrm>
            <a:off x="1520525" y="4539750"/>
            <a:ext cx="5770500" cy="3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*I run Ubuntu, learn more here: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https://ubuntu.com/download</a:t>
            </a:r>
            <a:r>
              <a:rPr lang="en"/>
              <a:t> </a:t>
            </a:r>
            <a:endParaRPr/>
          </a:p>
        </p:txBody>
      </p:sp>
      <p:pic>
        <p:nvPicPr>
          <p:cNvPr id="108" name="Google Shape;10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3825" y="1428775"/>
            <a:ext cx="666700" cy="6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63525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61150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0"/>
          <p:cNvSpPr txBox="1"/>
          <p:nvPr/>
        </p:nvSpPr>
        <p:spPr>
          <a:xfrm>
            <a:off x="1228200" y="3181975"/>
            <a:ext cx="6687600" cy="10659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sara@pop-os:~$| </a:t>
            </a:r>
            <a:endParaRPr sz="1600">
              <a:solidFill>
                <a:srgbClr val="00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What’s running on my computer?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17" name="Google Shape;117;p21"/>
          <p:cNvGraphicFramePr/>
          <p:nvPr/>
        </p:nvGraphicFramePr>
        <p:xfrm>
          <a:off x="726075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{8B56D4DE-6783-4A3E-8DD3-768094C8996C}</a:tableStyleId>
              </a:tblPr>
              <a:tblGrid>
                <a:gridCol w="2622000"/>
                <a:gridCol w="2622000"/>
                <a:gridCol w="2622000"/>
              </a:tblGrid>
              <a:tr h="742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 Linux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Mac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700"/>
                        <a:t>Windows</a:t>
                      </a:r>
                      <a:endParaRPr sz="27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top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chemeClr val="dk1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top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$ tasklist</a:t>
                      </a:r>
                      <a:endParaRPr sz="20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18" name="Google Shape;11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3825" y="1428775"/>
            <a:ext cx="666700" cy="6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63525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61150" y="1504950"/>
            <a:ext cx="6096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1"/>
          <p:cNvSpPr txBox="1"/>
          <p:nvPr/>
        </p:nvSpPr>
        <p:spPr>
          <a:xfrm>
            <a:off x="453950" y="2818475"/>
            <a:ext cx="8311200" cy="1569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sara@pop-os:~$ top 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5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PID USER      PR  NI    VIRT    RES    SHR S  %CPU  %MEM     TIME+ COMMAND                     </a:t>
            </a:r>
            <a:endParaRPr sz="1500">
              <a:solidFill>
                <a:srgbClr val="00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 25784 sara      20   0   13.1g 620868 133792 S  23.2   3.8  85:27.22 chrome                      </a:t>
            </a:r>
            <a:endParaRPr sz="1500">
              <a:solidFill>
                <a:srgbClr val="00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 69839 sara      20   0  703552 197004 132268 S   1.7   1.2   3:48.15 steam                       </a:t>
            </a:r>
            <a:endParaRPr sz="1500">
              <a:solidFill>
                <a:srgbClr val="00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00FF00"/>
                </a:solidFill>
                <a:latin typeface="Consolas"/>
                <a:ea typeface="Consolas"/>
                <a:cs typeface="Consolas"/>
                <a:sym typeface="Consolas"/>
              </a:rPr>
              <a:t> 77595 sara      20   0   21872   4012   3228 R   0.7   0.0   0:00.07 top  </a:t>
            </a:r>
            <a:r>
              <a:rPr lang="en" sz="15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300">
                <a:solidFill>
                  <a:srgbClr val="00FFFF"/>
                </a:solidFill>
                <a:latin typeface="Consolas"/>
                <a:ea typeface="Consolas"/>
                <a:cs typeface="Consolas"/>
                <a:sym typeface="Consolas"/>
              </a:rPr>
              <a:t>         </a:t>
            </a:r>
            <a:r>
              <a:rPr lang="en" sz="1300">
                <a:latin typeface="Consolas"/>
                <a:ea typeface="Consolas"/>
                <a:cs typeface="Consolas"/>
                <a:sym typeface="Consolas"/>
              </a:rPr>
              <a:t>  </a:t>
            </a:r>
            <a:endParaRPr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