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cm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cm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3e4f8b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3e4f8b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d16821bc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d16821bc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d16821b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d16821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d16821b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d16821b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d53d7c5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d53d7c5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3e4f8bbc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3e4f8bbc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3e4f8bbc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3e4f8bbc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56Qu3MY5EnU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0" Type="http://schemas.openxmlformats.org/officeDocument/2006/relationships/image" Target="../media/image13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inkercad.com/" TargetMode="External"/><Relationship Id="rId4" Type="http://schemas.openxmlformats.org/officeDocument/2006/relationships/hyperlink" Target="https://randomnerdtutorials.com/" TargetMode="External"/><Relationship Id="rId5" Type="http://schemas.openxmlformats.org/officeDocument/2006/relationships/hyperlink" Target="https://randomnerdtutorials.com/projects-arduino/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VrL_IJ9SDhcmnDshYYHNohCmYwkN8KUXGUDb70AWe5s/edit?usp=sharin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paVkw5ZmsG4" TargetMode="External"/><Relationship Id="rId4" Type="http://schemas.openxmlformats.org/officeDocument/2006/relationships/hyperlink" Target="https://docs.google.com/document/d/1Jn72TrwPRdjyTYXxtdC8Oo-I4_11dGgSDg60y18n7W4/edit?usp=sharing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www.tinkercad.com/" TargetMode="External"/><Relationship Id="rId6" Type="http://schemas.openxmlformats.org/officeDocument/2006/relationships/hyperlink" Target="https://randomnerdtutorials.com/" TargetMode="External"/><Relationship Id="rId7" Type="http://schemas.openxmlformats.org/officeDocument/2006/relationships/hyperlink" Target="https://randomnerdtutorials.com/projects-arduino/" TargetMode="External"/><Relationship Id="rId8" Type="http://schemas.openxmlformats.org/officeDocument/2006/relationships/hyperlink" Target="https://randomnerdtutorials.com/projects-ardui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25" y="401300"/>
            <a:ext cx="3472725" cy="43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808275" y="417975"/>
            <a:ext cx="516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43100" y="394750"/>
            <a:ext cx="50739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Acme"/>
                <a:ea typeface="Acme"/>
                <a:cs typeface="Acme"/>
                <a:sym typeface="Acme"/>
              </a:rPr>
              <a:t>Coding Is:</a:t>
            </a:r>
            <a:endParaRPr b="1" sz="3700">
              <a:latin typeface="Acme"/>
              <a:ea typeface="Acme"/>
              <a:cs typeface="Acme"/>
              <a:sym typeface="Acme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cme"/>
              <a:buChar char="●"/>
            </a:pPr>
            <a:r>
              <a:rPr b="1" lang="en" sz="3000">
                <a:latin typeface="Acme"/>
                <a:ea typeface="Acme"/>
                <a:cs typeface="Acme"/>
                <a:sym typeface="Acme"/>
              </a:rPr>
              <a:t>30% Google Errors</a:t>
            </a:r>
            <a:endParaRPr b="1" sz="3000">
              <a:latin typeface="Acme"/>
              <a:ea typeface="Acme"/>
              <a:cs typeface="Acme"/>
              <a:sym typeface="Acme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cme"/>
              <a:buChar char="●"/>
            </a:pPr>
            <a:r>
              <a:rPr b="1" lang="en" sz="3000">
                <a:latin typeface="Acme"/>
                <a:ea typeface="Acme"/>
                <a:cs typeface="Acme"/>
                <a:sym typeface="Acme"/>
              </a:rPr>
              <a:t>10% Staring with your colleagues at the screen</a:t>
            </a:r>
            <a:endParaRPr b="1" sz="3000">
              <a:latin typeface="Acme"/>
              <a:ea typeface="Acme"/>
              <a:cs typeface="Acme"/>
              <a:sym typeface="Acme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cme"/>
              <a:buChar char="●"/>
            </a:pPr>
            <a:r>
              <a:rPr b="1" lang="en" sz="3000">
                <a:latin typeface="Acme"/>
                <a:ea typeface="Acme"/>
                <a:cs typeface="Acme"/>
                <a:sym typeface="Acme"/>
              </a:rPr>
              <a:t>40% Debugging</a:t>
            </a:r>
            <a:endParaRPr b="1" sz="3000">
              <a:latin typeface="Acme"/>
              <a:ea typeface="Acme"/>
              <a:cs typeface="Acme"/>
              <a:sym typeface="Acme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cme"/>
              <a:buChar char="●"/>
            </a:pPr>
            <a:r>
              <a:rPr b="1" lang="en" sz="3000">
                <a:latin typeface="Acme"/>
                <a:ea typeface="Acme"/>
                <a:cs typeface="Acme"/>
                <a:sym typeface="Acme"/>
              </a:rPr>
              <a:t>5 % Copy/paste solutions from stack overflow</a:t>
            </a:r>
            <a:endParaRPr b="1" sz="3000">
              <a:latin typeface="Acme"/>
              <a:ea typeface="Acme"/>
              <a:cs typeface="Acme"/>
              <a:sym typeface="Acme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cme"/>
              <a:buChar char="●"/>
            </a:pPr>
            <a:r>
              <a:rPr b="1" lang="en" sz="3000">
                <a:latin typeface="Acme"/>
                <a:ea typeface="Acme"/>
                <a:cs typeface="Acme"/>
                <a:sym typeface="Acme"/>
              </a:rPr>
              <a:t>10% Coffee Breaks</a:t>
            </a:r>
            <a:endParaRPr b="1" sz="3000">
              <a:latin typeface="Acme"/>
              <a:ea typeface="Acme"/>
              <a:cs typeface="Acme"/>
              <a:sym typeface="Acme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cme"/>
              <a:buChar char="●"/>
            </a:pPr>
            <a:r>
              <a:rPr b="1" lang="en" sz="3000">
                <a:latin typeface="Acme"/>
                <a:ea typeface="Acme"/>
                <a:cs typeface="Acme"/>
                <a:sym typeface="Acme"/>
              </a:rPr>
              <a:t>5% Actually Coding</a:t>
            </a:r>
            <a:endParaRPr b="1" sz="3000"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17850" cy="46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214650" y="197375"/>
            <a:ext cx="3497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Last May I was </a:t>
            </a:r>
            <a:r>
              <a:rPr b="1" lang="en" sz="1800">
                <a:solidFill>
                  <a:schemeClr val="lt1"/>
                </a:solidFill>
              </a:rPr>
              <a:t>granted a opportunity to attend a Summer PD… I was told by my family I was insane and I should breath and take a breath after the crazy year I had had. I did not know just what this opportunity would bring.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I think most of us had one of those years. Our students were relearning how to rehuman after the pandemic and so many things had changed. 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050" y="152400"/>
            <a:ext cx="1431850" cy="15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50" y="174950"/>
            <a:ext cx="4685474" cy="47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073825" y="162550"/>
            <a:ext cx="38430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 evaluated and rediscovered my “Why”?</a:t>
            </a:r>
            <a:endParaRPr b="1" sz="3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Some of you are probably asking she did huh/what?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Some of you are thinking “She’s GONE.”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Very serious at one point or another those of you that are human will have one of these moments and you may not only have one…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5561400" y="4037325"/>
            <a:ext cx="3270900" cy="11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Why?</a:t>
            </a:r>
            <a:endParaRPr b="1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000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your why?</a:t>
            </a:r>
            <a:r>
              <a:rPr b="1" lang="en" sz="3000">
                <a:solidFill>
                  <a:srgbClr val="3C78D8"/>
                </a:solidFill>
              </a:rPr>
              <a:t>  </a:t>
            </a:r>
            <a:r>
              <a:rPr b="1" lang="en" sz="2094">
                <a:solidFill>
                  <a:srgbClr val="3C78D8"/>
                </a:solidFill>
              </a:rPr>
              <a:t>(play 30 sec)</a:t>
            </a:r>
            <a:endParaRPr b="1" sz="2094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000"/>
              <a:t>My reason- What’s yours?</a:t>
            </a:r>
            <a:endParaRPr b="1" sz="3000">
              <a:solidFill>
                <a:srgbClr val="3C78D8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3000"/>
              <a:t>Share yours with the humans around you.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0"/>
            <a:ext cx="50634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65925"/>
            <a:ext cx="2432824" cy="15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"/>
            <a:ext cx="29146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22450"/>
            <a:ext cx="2542725" cy="18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977" y="25"/>
            <a:ext cx="4365025" cy="22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1209156"/>
            <a:ext cx="2842899" cy="151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2825" y="2726812"/>
            <a:ext cx="6711174" cy="241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86973" y="1822461"/>
            <a:ext cx="1957025" cy="9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32824" y="0"/>
            <a:ext cx="2346143" cy="427993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108675" y="2774925"/>
            <a:ext cx="386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Every year I get about 175-180+ more “Whys”. </a:t>
            </a:r>
            <a:endParaRPr b="1">
              <a:solidFill>
                <a:srgbClr val="00FFFF"/>
              </a:solidFill>
              <a:highlight>
                <a:schemeClr val="dk1"/>
              </a:highlight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695125" y="2551425"/>
            <a:ext cx="195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My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 “Why”, could not be more proud and 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blessed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 to have him. </a:t>
            </a:r>
            <a:endParaRPr b="1">
              <a:solidFill>
                <a:srgbClr val="00FFFF"/>
              </a:solidFill>
              <a:highlight>
                <a:schemeClr val="dk1"/>
              </a:highlight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778975" y="8018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Some of them stay 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with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 me and 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always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 will. </a:t>
            </a:r>
            <a:r>
              <a:rPr b="1" lang="en">
                <a:solidFill>
                  <a:srgbClr val="00FFFF"/>
                </a:solidFill>
                <a:highlight>
                  <a:schemeClr val="dk1"/>
                </a:highlight>
              </a:rPr>
              <a:t> </a:t>
            </a:r>
            <a:endParaRPr b="1">
              <a:solidFill>
                <a:srgbClr val="00FFFF"/>
              </a:solidFill>
              <a:highlight>
                <a:schemeClr val="dk1"/>
              </a:highlight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173575" y="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00"/>
                </a:solidFill>
              </a:rPr>
              <a:t>A few of my “Whys”.</a:t>
            </a:r>
            <a:endParaRPr b="1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131550"/>
            <a:ext cx="85206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20"/>
              <a:t>What I learned</a:t>
            </a:r>
            <a:endParaRPr b="1" sz="402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6450" y="1381625"/>
            <a:ext cx="5898300" cy="31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>
                <a:solidFill>
                  <a:schemeClr val="dk1"/>
                </a:solidFill>
                <a:highlight>
                  <a:srgbClr val="00FFFF"/>
                </a:highlight>
              </a:rPr>
              <a:t>How amazing it was to work </a:t>
            </a:r>
            <a:r>
              <a:rPr b="1" lang="en" sz="1900">
                <a:solidFill>
                  <a:schemeClr val="dk1"/>
                </a:solidFill>
                <a:highlight>
                  <a:srgbClr val="00FFFF"/>
                </a:highlight>
              </a:rPr>
              <a:t>with</a:t>
            </a:r>
            <a:r>
              <a:rPr b="1" lang="en" sz="1900">
                <a:solidFill>
                  <a:schemeClr val="dk1"/>
                </a:solidFill>
                <a:highlight>
                  <a:srgbClr val="00FFFF"/>
                </a:highlight>
              </a:rPr>
              <a:t> humans in person again.</a:t>
            </a:r>
            <a:endParaRPr b="1" sz="19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>
                <a:solidFill>
                  <a:schemeClr val="dk1"/>
                </a:solidFill>
                <a:highlight>
                  <a:srgbClr val="FF00FF"/>
                </a:highlight>
              </a:rPr>
              <a:t>This experience reset my passion for teaching. </a:t>
            </a:r>
            <a:endParaRPr b="1" sz="1900">
              <a:solidFill>
                <a:schemeClr val="dk1"/>
              </a:solidFill>
              <a:highlight>
                <a:srgbClr val="FF00FF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>
                <a:solidFill>
                  <a:schemeClr val="dk1"/>
                </a:solidFill>
                <a:highlight>
                  <a:srgbClr val="FFFF00"/>
                </a:highlight>
              </a:rPr>
              <a:t>If you get the chance to attend the NM Computer Science Alliance PD GO! </a:t>
            </a:r>
            <a:endParaRPr b="1" sz="19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>
                <a:solidFill>
                  <a:schemeClr val="dk1"/>
                </a:solidFill>
              </a:rPr>
              <a:t>Arduino</a:t>
            </a:r>
            <a:r>
              <a:rPr b="1" lang="en" sz="1900">
                <a:solidFill>
                  <a:schemeClr val="dk1"/>
                </a:solidFill>
              </a:rPr>
              <a:t> is a friend not foe. I gained skills-Who knew?! 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900"/>
              <a:buChar char="●"/>
            </a:pPr>
            <a:r>
              <a:rPr b="1" lang="en" sz="1900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Tinkercad Rules</a:t>
            </a:r>
            <a:endParaRPr b="1" sz="1900">
              <a:solidFill>
                <a:srgbClr val="00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900"/>
              <a:buChar char="●"/>
            </a:pPr>
            <a:r>
              <a:rPr b="1" lang="en" sz="1900" u="sng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Random Nerd Tutorials</a:t>
            </a:r>
            <a:endParaRPr b="1" sz="1900">
              <a:solidFill>
                <a:srgbClr val="00FF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900"/>
              <a:buChar char="●"/>
            </a:pPr>
            <a:r>
              <a:rPr b="1" lang="en" sz="1900" u="sng">
                <a:solidFill>
                  <a:srgbClr val="00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Random Nerd Tutorials Specific to Arduino</a:t>
            </a:r>
            <a:endParaRPr b="1" sz="1900">
              <a:solidFill>
                <a:srgbClr val="00FFFF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0901" y="1309925"/>
            <a:ext cx="2715775" cy="27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 rot="-7204775">
            <a:off x="7425894" y="3413049"/>
            <a:ext cx="1637063" cy="176395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 rot="-1937722">
            <a:off x="7586334" y="3620990"/>
            <a:ext cx="1124683" cy="1046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Real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Educators hard at work</a:t>
            </a:r>
            <a:r>
              <a:rPr lang="en"/>
              <a:t>!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45" y="62895"/>
            <a:ext cx="1318750" cy="13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131550"/>
            <a:ext cx="85206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20">
                <a:solidFill>
                  <a:srgbClr val="00FF00"/>
                </a:solidFill>
              </a:rPr>
              <a:t>What I Made/Accomplished</a:t>
            </a:r>
            <a:endParaRPr b="1" sz="4020">
              <a:solidFill>
                <a:srgbClr val="00FF00"/>
              </a:solidFill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0" y="933975"/>
            <a:ext cx="7953300" cy="3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Char char="●"/>
            </a:pPr>
            <a:r>
              <a:rPr b="1" lang="en" sz="1700">
                <a:solidFill>
                  <a:srgbClr val="FF9900"/>
                </a:solidFill>
              </a:rPr>
              <a:t>I teach S.T.E.A.M. +Robots-my course has a TON of </a:t>
            </a:r>
            <a:r>
              <a:rPr b="1" lang="en" sz="1700">
                <a:solidFill>
                  <a:srgbClr val="FF9900"/>
                </a:solidFill>
              </a:rPr>
              <a:t>flexibility and my goal is to expose my students to as much as I can in the brief time I have them.</a:t>
            </a:r>
            <a:endParaRPr b="1" sz="170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00"/>
              <a:buChar char="●"/>
            </a:pPr>
            <a:r>
              <a:rPr b="1" lang="en" sz="1700">
                <a:solidFill>
                  <a:srgbClr val="00FF00"/>
                </a:solidFill>
              </a:rPr>
              <a:t>PD I selected: “One Lane Bridge” Challenge presented by Dr. Steve Cox (Northern Community College &amp; Ester (Santa Fe High Engineering Teacher)</a:t>
            </a:r>
            <a:r>
              <a:rPr b="1" lang="en" sz="1700">
                <a:solidFill>
                  <a:srgbClr val="00FF00"/>
                </a:solidFill>
              </a:rPr>
              <a:t>.</a:t>
            </a:r>
            <a:endParaRPr b="1" sz="1700">
              <a:solidFill>
                <a:srgbClr val="00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00"/>
              <a:buChar char="●"/>
            </a:pPr>
            <a:r>
              <a:rPr b="1" lang="en" sz="2500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 Project</a:t>
            </a:r>
            <a:r>
              <a:rPr b="1" lang="en" sz="2500">
                <a:solidFill>
                  <a:srgbClr val="00FFFF"/>
                </a:solidFill>
              </a:rPr>
              <a:t> </a:t>
            </a:r>
            <a:endParaRPr b="1" sz="1700">
              <a:solidFill>
                <a:srgbClr val="00FF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Char char="●"/>
            </a:pPr>
            <a:r>
              <a:rPr b="1" lang="en" sz="1700">
                <a:solidFill>
                  <a:srgbClr val="FF9900"/>
                </a:solidFill>
              </a:rPr>
              <a:t>Working on the project, collaborating with others reset my teaching.</a:t>
            </a:r>
            <a:endParaRPr b="1" sz="170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00"/>
              <a:buChar char="●"/>
            </a:pPr>
            <a:r>
              <a:rPr b="1" lang="en" sz="1700">
                <a:solidFill>
                  <a:srgbClr val="00FF00"/>
                </a:solidFill>
              </a:rPr>
              <a:t>I came back with avengence this school year. (4 clubs, competitions: Supercomputing, NASA, Robot Combat, Ed. Rising State, Expo, New partnerships, etc.)</a:t>
            </a:r>
            <a:endParaRPr b="1" sz="2500">
              <a:solidFill>
                <a:srgbClr val="00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00"/>
              <a:buChar char="●"/>
            </a:pPr>
            <a:r>
              <a:rPr b="1" lang="en" sz="1700">
                <a:solidFill>
                  <a:srgbClr val="0000FF"/>
                </a:solidFill>
                <a:highlight>
                  <a:srgbClr val="FFFF00"/>
                </a:highlight>
              </a:rPr>
              <a:t>AGAIN- </a:t>
            </a:r>
            <a:r>
              <a:rPr b="1" lang="en" sz="1700">
                <a:solidFill>
                  <a:srgbClr val="0000FF"/>
                </a:solidFill>
                <a:highlight>
                  <a:srgbClr val="FFFF00"/>
                </a:highlight>
              </a:rPr>
              <a:t>If you get the chance to attend the a NM CS Alliance PD  GO!</a:t>
            </a:r>
            <a:endParaRPr b="1" sz="17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rgbClr val="00FF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349" y="3204500"/>
            <a:ext cx="1518650" cy="19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Things to Make you think, ALL the thinks…</a:t>
            </a:r>
            <a:endParaRPr b="1" sz="3020"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These are a few resources I have come across. Teachers are professional </a:t>
            </a:r>
            <a:r>
              <a:rPr b="1" lang="en" sz="2100">
                <a:solidFill>
                  <a:schemeClr val="dk1"/>
                </a:solidFill>
              </a:rPr>
              <a:t>borrowers. These are a few things I have collected.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100"/>
              <a:buChar char="●"/>
            </a:pPr>
            <a:r>
              <a:rPr b="1" lang="en" sz="21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world where fish are no longer forced to climb trees.</a:t>
            </a:r>
            <a:endParaRPr b="1" sz="2100">
              <a:solidFill>
                <a:srgbClr val="4A86E8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00"/>
              <a:buChar char="●"/>
            </a:pPr>
            <a:r>
              <a:rPr b="1" lang="en" sz="2100" u="sng">
                <a:solidFill>
                  <a:srgbClr val="4A86E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few resources for all ages.</a:t>
            </a:r>
            <a:endParaRPr b="1" sz="2100">
              <a:solidFill>
                <a:srgbClr val="4A86E8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900"/>
              <a:buChar char="●"/>
            </a:pPr>
            <a:r>
              <a:rPr b="1" lang="en" sz="1900" u="sng">
                <a:solidFill>
                  <a:srgbClr val="4A86E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Tinkercad Rules</a:t>
            </a:r>
            <a:endParaRPr b="1" sz="1900">
              <a:solidFill>
                <a:srgbClr val="4A86E8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900"/>
              <a:buChar char="●"/>
            </a:pPr>
            <a:r>
              <a:rPr b="1" lang="en" sz="1900" u="sng">
                <a:solidFill>
                  <a:srgbClr val="4A86E8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Random Nerd Tutorials</a:t>
            </a:r>
            <a:endParaRPr b="1" sz="1900">
              <a:solidFill>
                <a:srgbClr val="4A86E8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900"/>
              <a:buChar char="●"/>
            </a:pPr>
            <a:r>
              <a:rPr b="1" lang="en" sz="1900" u="sng">
                <a:solidFill>
                  <a:srgbClr val="4A86E8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Random Nerd Tutorials Specific to Arduin</a:t>
            </a:r>
            <a:r>
              <a:rPr b="1" lang="en" sz="1900" u="sng">
                <a:solidFill>
                  <a:srgbClr val="3C78D8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endParaRPr b="1" sz="2100">
              <a:solidFill>
                <a:srgbClr val="3C78D8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2750" y="3228963"/>
            <a:ext cx="23812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