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notesSlides/notesSlide14.xml" ContentType="application/vnd.openxmlformats-officedocument.presentationml.notesSlide+xml"/>
  <Override PartName="/ppt/charts/chart11.xml" ContentType="application/vnd.openxmlformats-officedocument.drawingml.chart+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262" r:id="rId4"/>
    <p:sldId id="261" r:id="rId5"/>
    <p:sldId id="263" r:id="rId6"/>
    <p:sldId id="264" r:id="rId7"/>
    <p:sldId id="268" r:id="rId8"/>
    <p:sldId id="280" r:id="rId9"/>
    <p:sldId id="259" r:id="rId10"/>
    <p:sldId id="269" r:id="rId11"/>
    <p:sldId id="270" r:id="rId12"/>
    <p:sldId id="271" r:id="rId13"/>
    <p:sldId id="272" r:id="rId14"/>
    <p:sldId id="258" r:id="rId15"/>
    <p:sldId id="273" r:id="rId16"/>
    <p:sldId id="260" r:id="rId17"/>
    <p:sldId id="265" r:id="rId18"/>
    <p:sldId id="266" r:id="rId19"/>
    <p:sldId id="275" r:id="rId20"/>
    <p:sldId id="277" r:id="rId21"/>
    <p:sldId id="276" r:id="rId22"/>
    <p:sldId id="278" r:id="rId23"/>
    <p:sldId id="279"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989" y="-77"/>
      </p:cViewPr>
      <p:guideLst>
        <p:guide orient="horz" pos="2160"/>
        <p:guide pos="2880"/>
      </p:guideLst>
    </p:cSldViewPr>
  </p:slideViewPr>
  <p:notesTextViewPr>
    <p:cViewPr>
      <p:scale>
        <a:sx n="100" d="100"/>
        <a:sy n="100" d="100"/>
      </p:scale>
      <p:origin x="0" y="0"/>
    </p:cViewPr>
  </p:notesTextViewPr>
  <p:notesViewPr>
    <p:cSldViewPr>
      <p:cViewPr varScale="1">
        <p:scale>
          <a:sx n="37" d="100"/>
          <a:sy n="37" d="100"/>
        </p:scale>
        <p:origin x="-1483" y="-8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Marys%20Stuff\Trial.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Marys%20Stuff\Tri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
  <c:chart>
    <c:title>
      <c:tx>
        <c:rich>
          <a:bodyPr/>
          <a:lstStyle/>
          <a:p>
            <a:pPr>
              <a:defRPr/>
            </a:pPr>
            <a:r>
              <a:rPr lang="en-US" dirty="0" smtClean="0"/>
              <a:t>Column</a:t>
            </a:r>
            <a:endParaRPr lang="en-US" dirty="0"/>
          </a:p>
        </c:rich>
      </c:tx>
      <c:layout/>
    </c:title>
    <c:plotArea>
      <c:layout/>
      <c:barChart>
        <c:barDir val="col"/>
        <c:grouping val="clustered"/>
        <c:ser>
          <c:idx val="0"/>
          <c:order val="0"/>
          <c:tx>
            <c:strRef>
              <c:f>Sheet1!$C$2</c:f>
              <c:strCache>
                <c:ptCount val="1"/>
                <c:pt idx="0">
                  <c:v>Number of Votes</c:v>
                </c:pt>
              </c:strCache>
            </c:strRef>
          </c:tx>
          <c:cat>
            <c:strRef>
              <c:f>Sheet1!$B$3:$B$6</c:f>
              <c:strCache>
                <c:ptCount val="4"/>
                <c:pt idx="0">
                  <c:v>Candy</c:v>
                </c:pt>
                <c:pt idx="1">
                  <c:v>Chips</c:v>
                </c:pt>
                <c:pt idx="2">
                  <c:v>Cookies</c:v>
                </c:pt>
                <c:pt idx="3">
                  <c:v>Pizza</c:v>
                </c:pt>
              </c:strCache>
            </c:strRef>
          </c:cat>
          <c:val>
            <c:numRef>
              <c:f>Sheet1!$C$3:$C$6</c:f>
              <c:numCache>
                <c:formatCode>General</c:formatCode>
                <c:ptCount val="4"/>
                <c:pt idx="0">
                  <c:v>18</c:v>
                </c:pt>
                <c:pt idx="1">
                  <c:v>40</c:v>
                </c:pt>
                <c:pt idx="2">
                  <c:v>80</c:v>
                </c:pt>
                <c:pt idx="3">
                  <c:v>12</c:v>
                </c:pt>
              </c:numCache>
            </c:numRef>
          </c:val>
        </c:ser>
        <c:dLbls/>
        <c:gapWidth val="75"/>
        <c:overlap val="-25"/>
        <c:axId val="49480064"/>
        <c:axId val="49481600"/>
      </c:barChart>
      <c:catAx>
        <c:axId val="49480064"/>
        <c:scaling>
          <c:orientation val="minMax"/>
        </c:scaling>
        <c:axPos val="b"/>
        <c:majorTickMark val="none"/>
        <c:tickLblPos val="nextTo"/>
        <c:crossAx val="49481600"/>
        <c:crosses val="autoZero"/>
        <c:auto val="1"/>
        <c:lblAlgn val="ctr"/>
        <c:lblOffset val="100"/>
      </c:catAx>
      <c:valAx>
        <c:axId val="49481600"/>
        <c:scaling>
          <c:orientation val="minMax"/>
        </c:scaling>
        <c:axPos val="l"/>
        <c:majorGridlines>
          <c:spPr>
            <a:ln>
              <a:solidFill>
                <a:schemeClr val="bg2">
                  <a:lumMod val="50000"/>
                </a:schemeClr>
              </a:solidFill>
            </a:ln>
          </c:spPr>
        </c:majorGridlines>
        <c:numFmt formatCode="General" sourceLinked="1"/>
        <c:majorTickMark val="none"/>
        <c:tickLblPos val="nextTo"/>
        <c:crossAx val="49480064"/>
        <c:crosses val="autoZero"/>
        <c:crossBetween val="between"/>
      </c:valAx>
    </c:plotArea>
    <c:legend>
      <c:legendPos val="b"/>
      <c:layout/>
    </c:legend>
    <c:plotVisOnly val="1"/>
    <c:dispBlanksAs val="gap"/>
  </c:chart>
  <c:spPr>
    <a:solidFill>
      <a:schemeClr val="lt1"/>
    </a:solidFill>
    <a:ln w="38100" cap="flat" cmpd="sng" algn="ctr">
      <a:solidFill>
        <a:schemeClr val="accent6">
          <a:lumMod val="75000"/>
        </a:schemeClr>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style val="1"/>
  <c:chart>
    <c:title>
      <c:tx>
        <c:rich>
          <a:bodyPr/>
          <a:lstStyle/>
          <a:p>
            <a:pPr>
              <a:defRPr/>
            </a:pPr>
            <a:r>
              <a:rPr lang="en-US"/>
              <a:t>Temperature of white and black felt</a:t>
            </a:r>
          </a:p>
        </c:rich>
      </c:tx>
      <c:layout/>
    </c:title>
    <c:plotArea>
      <c:layout/>
      <c:barChart>
        <c:barDir val="col"/>
        <c:grouping val="clustered"/>
        <c:ser>
          <c:idx val="0"/>
          <c:order val="0"/>
          <c:tx>
            <c:strRef>
              <c:f>Sheet1!$C$4</c:f>
              <c:strCache>
                <c:ptCount val="1"/>
                <c:pt idx="0">
                  <c:v>White</c:v>
                </c:pt>
              </c:strCache>
            </c:strRef>
          </c:tx>
          <c:spPr>
            <a:solidFill>
              <a:schemeClr val="bg1">
                <a:lumMod val="95000"/>
              </a:schemeClr>
            </a:solidFill>
            <a:ln w="31750">
              <a:solidFill>
                <a:schemeClr val="tx1"/>
              </a:solidFill>
            </a:ln>
          </c:spPr>
          <c:val>
            <c:numRef>
              <c:f>Sheet1!$C$5:$C$16</c:f>
              <c:numCache>
                <c:formatCode>0.0</c:formatCode>
                <c:ptCount val="12"/>
                <c:pt idx="0">
                  <c:v>75</c:v>
                </c:pt>
                <c:pt idx="1">
                  <c:v>74</c:v>
                </c:pt>
                <c:pt idx="2">
                  <c:v>75.5</c:v>
                </c:pt>
                <c:pt idx="3">
                  <c:v>75</c:v>
                </c:pt>
                <c:pt idx="4">
                  <c:v>74.5</c:v>
                </c:pt>
                <c:pt idx="5">
                  <c:v>76</c:v>
                </c:pt>
                <c:pt idx="6">
                  <c:v>75</c:v>
                </c:pt>
                <c:pt idx="7">
                  <c:v>74</c:v>
                </c:pt>
                <c:pt idx="8">
                  <c:v>74</c:v>
                </c:pt>
                <c:pt idx="9">
                  <c:v>76</c:v>
                </c:pt>
                <c:pt idx="10">
                  <c:v>74</c:v>
                </c:pt>
                <c:pt idx="11">
                  <c:v>75.5</c:v>
                </c:pt>
              </c:numCache>
            </c:numRef>
          </c:val>
        </c:ser>
        <c:ser>
          <c:idx val="1"/>
          <c:order val="1"/>
          <c:tx>
            <c:strRef>
              <c:f>Sheet1!$D$4</c:f>
              <c:strCache>
                <c:ptCount val="1"/>
                <c:pt idx="0">
                  <c:v>Black</c:v>
                </c:pt>
              </c:strCache>
            </c:strRef>
          </c:tx>
          <c:spPr>
            <a:solidFill>
              <a:schemeClr val="tx1"/>
            </a:solidFill>
          </c:spPr>
          <c:val>
            <c:numRef>
              <c:f>Sheet1!$D$5:$D$16</c:f>
              <c:numCache>
                <c:formatCode>0.0</c:formatCode>
                <c:ptCount val="12"/>
                <c:pt idx="0">
                  <c:v>86</c:v>
                </c:pt>
                <c:pt idx="1">
                  <c:v>85</c:v>
                </c:pt>
                <c:pt idx="2">
                  <c:v>85</c:v>
                </c:pt>
                <c:pt idx="3">
                  <c:v>86</c:v>
                </c:pt>
                <c:pt idx="4">
                  <c:v>85.5</c:v>
                </c:pt>
                <c:pt idx="5">
                  <c:v>87</c:v>
                </c:pt>
                <c:pt idx="6">
                  <c:v>86</c:v>
                </c:pt>
                <c:pt idx="7">
                  <c:v>85</c:v>
                </c:pt>
                <c:pt idx="8">
                  <c:v>86.5</c:v>
                </c:pt>
                <c:pt idx="9">
                  <c:v>86</c:v>
                </c:pt>
                <c:pt idx="10">
                  <c:v>86.5</c:v>
                </c:pt>
                <c:pt idx="11">
                  <c:v>87</c:v>
                </c:pt>
              </c:numCache>
            </c:numRef>
          </c:val>
        </c:ser>
        <c:dLbls/>
        <c:axId val="50463104"/>
        <c:axId val="50465024"/>
      </c:barChart>
      <c:catAx>
        <c:axId val="50463104"/>
        <c:scaling>
          <c:orientation val="minMax"/>
        </c:scaling>
        <c:axPos val="b"/>
        <c:title>
          <c:tx>
            <c:rich>
              <a:bodyPr/>
              <a:lstStyle/>
              <a:p>
                <a:pPr>
                  <a:defRPr sz="1800"/>
                </a:pPr>
                <a:r>
                  <a:rPr lang="en-US" sz="1800"/>
                  <a:t>Experiment</a:t>
                </a:r>
                <a:r>
                  <a:rPr lang="en-US" sz="1800" baseline="0"/>
                  <a:t> number</a:t>
                </a:r>
                <a:endParaRPr lang="en-US" sz="1800"/>
              </a:p>
            </c:rich>
          </c:tx>
          <c:layout/>
        </c:title>
        <c:tickLblPos val="nextTo"/>
        <c:crossAx val="50465024"/>
        <c:crosses val="autoZero"/>
        <c:auto val="1"/>
        <c:lblAlgn val="ctr"/>
        <c:lblOffset val="100"/>
      </c:catAx>
      <c:valAx>
        <c:axId val="50465024"/>
        <c:scaling>
          <c:orientation val="minMax"/>
        </c:scaling>
        <c:axPos val="l"/>
        <c:majorGridlines/>
        <c:title>
          <c:tx>
            <c:rich>
              <a:bodyPr rot="0" vert="wordArtVert"/>
              <a:lstStyle/>
              <a:p>
                <a:pPr>
                  <a:defRPr sz="1800"/>
                </a:pPr>
                <a:r>
                  <a:rPr lang="en-US" sz="1800"/>
                  <a:t>Temperature </a:t>
                </a:r>
              </a:p>
            </c:rich>
          </c:tx>
          <c:layout/>
        </c:title>
        <c:numFmt formatCode="0.0" sourceLinked="1"/>
        <c:tickLblPos val="nextTo"/>
        <c:crossAx val="50463104"/>
        <c:crosses val="autoZero"/>
        <c:crossBetween val="between"/>
      </c:valAx>
    </c:plotArea>
    <c:legend>
      <c:legendPos val="r"/>
      <c:layout/>
      <c:txPr>
        <a:bodyPr/>
        <a:lstStyle/>
        <a:p>
          <a:pPr>
            <a:defRPr sz="1800"/>
          </a:pPr>
          <a:endParaRPr lang="en-US"/>
        </a:p>
      </c:txPr>
    </c:legend>
    <c:plotVisOnly val="1"/>
    <c:dispBlanksAs val="gap"/>
  </c:chart>
  <c:spPr>
    <a:solidFill>
      <a:schemeClr val="bg2">
        <a:lumMod val="50000"/>
      </a:schemeClr>
    </a:solidFill>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Temp difference between white and black felt</a:t>
            </a:r>
          </a:p>
        </c:rich>
      </c:tx>
      <c:layout/>
    </c:title>
    <c:view3D>
      <c:rAngAx val="1"/>
    </c:view3D>
    <c:plotArea>
      <c:layout/>
      <c:bar3DChart>
        <c:barDir val="col"/>
        <c:grouping val="stacked"/>
        <c:ser>
          <c:idx val="0"/>
          <c:order val="0"/>
          <c:tx>
            <c:strRef>
              <c:f>Sheet1!$C$4</c:f>
              <c:strCache>
                <c:ptCount val="1"/>
                <c:pt idx="0">
                  <c:v>White</c:v>
                </c:pt>
              </c:strCache>
            </c:strRef>
          </c:tx>
          <c:val>
            <c:numRef>
              <c:f>Sheet1!$C$5:$C$16</c:f>
              <c:numCache>
                <c:formatCode>0.0</c:formatCode>
                <c:ptCount val="12"/>
                <c:pt idx="0">
                  <c:v>75</c:v>
                </c:pt>
                <c:pt idx="1">
                  <c:v>74</c:v>
                </c:pt>
                <c:pt idx="2">
                  <c:v>75.5</c:v>
                </c:pt>
                <c:pt idx="3">
                  <c:v>75</c:v>
                </c:pt>
                <c:pt idx="4">
                  <c:v>74.5</c:v>
                </c:pt>
                <c:pt idx="5">
                  <c:v>76</c:v>
                </c:pt>
                <c:pt idx="6">
                  <c:v>75</c:v>
                </c:pt>
                <c:pt idx="7">
                  <c:v>74</c:v>
                </c:pt>
                <c:pt idx="8">
                  <c:v>74</c:v>
                </c:pt>
                <c:pt idx="9">
                  <c:v>76</c:v>
                </c:pt>
                <c:pt idx="10">
                  <c:v>74</c:v>
                </c:pt>
                <c:pt idx="11">
                  <c:v>75.5</c:v>
                </c:pt>
              </c:numCache>
            </c:numRef>
          </c:val>
        </c:ser>
        <c:ser>
          <c:idx val="1"/>
          <c:order val="1"/>
          <c:tx>
            <c:strRef>
              <c:f>Sheet1!$E$4</c:f>
              <c:strCache>
                <c:ptCount val="1"/>
                <c:pt idx="0">
                  <c:v>Temp Difference</c:v>
                </c:pt>
              </c:strCache>
            </c:strRef>
          </c:tx>
          <c:val>
            <c:numRef>
              <c:f>Sheet1!$E$5:$E$16</c:f>
              <c:numCache>
                <c:formatCode>0.00</c:formatCode>
                <c:ptCount val="12"/>
                <c:pt idx="0">
                  <c:v>11</c:v>
                </c:pt>
                <c:pt idx="1">
                  <c:v>11</c:v>
                </c:pt>
                <c:pt idx="2">
                  <c:v>9.5</c:v>
                </c:pt>
                <c:pt idx="3">
                  <c:v>11</c:v>
                </c:pt>
                <c:pt idx="4">
                  <c:v>11</c:v>
                </c:pt>
                <c:pt idx="5">
                  <c:v>11</c:v>
                </c:pt>
                <c:pt idx="6">
                  <c:v>11</c:v>
                </c:pt>
                <c:pt idx="7">
                  <c:v>11</c:v>
                </c:pt>
                <c:pt idx="8">
                  <c:v>12.5</c:v>
                </c:pt>
                <c:pt idx="9">
                  <c:v>10</c:v>
                </c:pt>
                <c:pt idx="10">
                  <c:v>12.5</c:v>
                </c:pt>
                <c:pt idx="11">
                  <c:v>11.5</c:v>
                </c:pt>
              </c:numCache>
            </c:numRef>
          </c:val>
        </c:ser>
        <c:dLbls/>
        <c:shape val="box"/>
        <c:axId val="50508544"/>
        <c:axId val="50510464"/>
        <c:axId val="0"/>
      </c:bar3DChart>
      <c:catAx>
        <c:axId val="50508544"/>
        <c:scaling>
          <c:orientation val="minMax"/>
        </c:scaling>
        <c:axPos val="b"/>
        <c:title>
          <c:tx>
            <c:rich>
              <a:bodyPr/>
              <a:lstStyle/>
              <a:p>
                <a:pPr>
                  <a:defRPr sz="1800"/>
                </a:pPr>
                <a:r>
                  <a:rPr lang="en-US" sz="1800" dirty="0"/>
                  <a:t>Experiment number</a:t>
                </a:r>
              </a:p>
            </c:rich>
          </c:tx>
          <c:layout/>
        </c:title>
        <c:tickLblPos val="nextTo"/>
        <c:crossAx val="50510464"/>
        <c:crosses val="autoZero"/>
        <c:auto val="1"/>
        <c:lblAlgn val="ctr"/>
        <c:lblOffset val="100"/>
      </c:catAx>
      <c:valAx>
        <c:axId val="50510464"/>
        <c:scaling>
          <c:orientation val="minMax"/>
        </c:scaling>
        <c:axPos val="l"/>
        <c:majorGridlines/>
        <c:title>
          <c:tx>
            <c:rich>
              <a:bodyPr rot="0" vert="wordArtVert"/>
              <a:lstStyle/>
              <a:p>
                <a:pPr>
                  <a:defRPr sz="1800" b="1"/>
                </a:pPr>
                <a:r>
                  <a:rPr lang="en-US" sz="1800" b="1" dirty="0"/>
                  <a:t>Temperature</a:t>
                </a:r>
              </a:p>
            </c:rich>
          </c:tx>
          <c:layout/>
        </c:title>
        <c:numFmt formatCode="0.0" sourceLinked="1"/>
        <c:tickLblPos val="nextTo"/>
        <c:crossAx val="50508544"/>
        <c:crosses val="autoZero"/>
        <c:crossBetween val="between"/>
      </c:valAx>
    </c:plotArea>
    <c:legend>
      <c:legendPos val="r"/>
      <c:layout/>
      <c:txPr>
        <a:bodyPr/>
        <a:lstStyle/>
        <a:p>
          <a:pPr>
            <a:defRPr sz="1800"/>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Pie</a:t>
            </a:r>
            <a:endParaRPr lang="en-US" dirty="0"/>
          </a:p>
        </c:rich>
      </c:tx>
      <c:layout/>
    </c:title>
    <c:view3D>
      <c:rotX val="30"/>
      <c:perspective val="30"/>
    </c:view3D>
    <c:plotArea>
      <c:layout/>
      <c:pie3DChart>
        <c:varyColors val="1"/>
        <c:ser>
          <c:idx val="0"/>
          <c:order val="0"/>
          <c:tx>
            <c:strRef>
              <c:f>Sheet1!$C$14</c:f>
              <c:strCache>
                <c:ptCount val="1"/>
                <c:pt idx="0">
                  <c:v>Responses</c:v>
                </c:pt>
              </c:strCache>
            </c:strRef>
          </c:tx>
          <c:explosion val="25"/>
          <c:dPt>
            <c:idx val="0"/>
            <c:spPr>
              <a:solidFill>
                <a:srgbClr val="00B0F0"/>
              </a:solidFill>
            </c:spPr>
          </c:dPt>
          <c:dPt>
            <c:idx val="1"/>
            <c:explosion val="39"/>
            <c:spPr>
              <a:solidFill>
                <a:schemeClr val="accent6">
                  <a:lumMod val="50000"/>
                </a:schemeClr>
              </a:solidFill>
            </c:spPr>
          </c:dPt>
          <c:dPt>
            <c:idx val="2"/>
            <c:spPr>
              <a:solidFill>
                <a:schemeClr val="bg1">
                  <a:lumMod val="65000"/>
                </a:schemeClr>
              </a:solidFill>
            </c:spPr>
          </c:dPt>
          <c:dPt>
            <c:idx val="3"/>
            <c:spPr>
              <a:solidFill>
                <a:srgbClr val="00B050"/>
              </a:solidFill>
            </c:spPr>
          </c:dPt>
          <c:dLbls>
            <c:dLbl>
              <c:idx val="0"/>
              <c:layout>
                <c:manualLayout>
                  <c:x val="-1.2765966754155728E-2"/>
                  <c:y val="-4.0066345873432524E-3"/>
                </c:manualLayout>
              </c:layout>
              <c:tx>
                <c:rich>
                  <a:bodyPr/>
                  <a:lstStyle/>
                  <a:p>
                    <a:r>
                      <a:rPr lang="en-US" sz="1600" b="1" dirty="0">
                        <a:solidFill>
                          <a:schemeClr val="tx1"/>
                        </a:solidFill>
                      </a:rPr>
                      <a:t>B</a:t>
                    </a:r>
                    <a:r>
                      <a:rPr lang="en-US" sz="1600" dirty="0">
                        <a:solidFill>
                          <a:schemeClr val="tx1"/>
                        </a:solidFill>
                      </a:rPr>
                      <a:t>lue
22%</a:t>
                    </a:r>
                  </a:p>
                </c:rich>
              </c:tx>
              <c:showCatName val="1"/>
              <c:showPercent val="1"/>
            </c:dLbl>
            <c:dLbl>
              <c:idx val="1"/>
              <c:layout>
                <c:manualLayout>
                  <c:x val="-0.13228407495574682"/>
                  <c:y val="-0.1354058146577832"/>
                </c:manualLayout>
              </c:layout>
              <c:tx>
                <c:rich>
                  <a:bodyPr/>
                  <a:lstStyle/>
                  <a:p>
                    <a:pPr>
                      <a:defRPr>
                        <a:solidFill>
                          <a:schemeClr val="bg1"/>
                        </a:solidFill>
                      </a:defRPr>
                    </a:pPr>
                    <a:r>
                      <a:rPr lang="en-US" sz="1600" b="1">
                        <a:solidFill>
                          <a:schemeClr val="bg1"/>
                        </a:solidFill>
                      </a:rPr>
                      <a:t>B</a:t>
                    </a:r>
                    <a:r>
                      <a:rPr lang="en-US" sz="1600">
                        <a:solidFill>
                          <a:schemeClr val="bg1"/>
                        </a:solidFill>
                      </a:rPr>
                      <a:t>rown
46%</a:t>
                    </a:r>
                  </a:p>
                </c:rich>
              </c:tx>
              <c:spPr>
                <a:ln w="38100">
                  <a:noFill/>
                </a:ln>
              </c:spPr>
              <c:showCatName val="1"/>
              <c:showPercent val="1"/>
            </c:dLbl>
            <c:dLbl>
              <c:idx val="2"/>
              <c:layout>
                <c:manualLayout>
                  <c:x val="1.4285214348206475E-2"/>
                  <c:y val="7.2407407407407434E-2"/>
                </c:manualLayout>
              </c:layout>
              <c:tx>
                <c:rich>
                  <a:bodyPr/>
                  <a:lstStyle/>
                  <a:p>
                    <a:r>
                      <a:rPr lang="en-US" sz="1600" b="1">
                        <a:solidFill>
                          <a:schemeClr val="tx1"/>
                        </a:solidFill>
                      </a:rPr>
                      <a:t>G</a:t>
                    </a:r>
                    <a:r>
                      <a:rPr lang="en-US" sz="1600">
                        <a:solidFill>
                          <a:schemeClr val="tx1"/>
                        </a:solidFill>
                      </a:rPr>
                      <a:t>ray
8%</a:t>
                    </a:r>
                  </a:p>
                </c:rich>
              </c:tx>
              <c:showCatName val="1"/>
              <c:showPercent val="1"/>
            </c:dLbl>
            <c:dLbl>
              <c:idx val="3"/>
              <c:layout>
                <c:manualLayout>
                  <c:x val="4.0940944881889763E-2"/>
                  <c:y val="-1.3798848060659084E-2"/>
                </c:manualLayout>
              </c:layout>
              <c:tx>
                <c:rich>
                  <a:bodyPr/>
                  <a:lstStyle/>
                  <a:p>
                    <a:r>
                      <a:rPr lang="en-US" sz="1600" b="1">
                        <a:solidFill>
                          <a:schemeClr val="tx1"/>
                        </a:solidFill>
                      </a:rPr>
                      <a:t>G</a:t>
                    </a:r>
                    <a:r>
                      <a:rPr lang="en-US" sz="1600">
                        <a:solidFill>
                          <a:schemeClr val="tx1"/>
                        </a:solidFill>
                      </a:rPr>
                      <a:t>reen
24%</a:t>
                    </a:r>
                  </a:p>
                </c:rich>
              </c:tx>
              <c:showCatName val="1"/>
              <c:showPercent val="1"/>
            </c:dLbl>
            <c:spPr>
              <a:ln w="38100">
                <a:noFill/>
              </a:ln>
            </c:spPr>
            <c:showCatName val="1"/>
            <c:showPercent val="1"/>
            <c:showLeaderLines val="1"/>
          </c:dLbls>
          <c:cat>
            <c:strRef>
              <c:f>Sheet1!$B$15:$B$18</c:f>
              <c:strCache>
                <c:ptCount val="4"/>
                <c:pt idx="0">
                  <c:v>Blue</c:v>
                </c:pt>
                <c:pt idx="1">
                  <c:v>Brown</c:v>
                </c:pt>
                <c:pt idx="2">
                  <c:v>Gray</c:v>
                </c:pt>
                <c:pt idx="3">
                  <c:v>Green</c:v>
                </c:pt>
              </c:strCache>
            </c:strRef>
          </c:cat>
          <c:val>
            <c:numRef>
              <c:f>Sheet1!$C$15:$C$18</c:f>
              <c:numCache>
                <c:formatCode>General</c:formatCode>
                <c:ptCount val="4"/>
                <c:pt idx="0">
                  <c:v>8</c:v>
                </c:pt>
                <c:pt idx="1">
                  <c:v>17</c:v>
                </c:pt>
                <c:pt idx="2">
                  <c:v>3</c:v>
                </c:pt>
                <c:pt idx="3">
                  <c:v>9</c:v>
                </c:pt>
              </c:numCache>
            </c:numRef>
          </c:val>
        </c:ser>
        <c:dLbls>
          <c:showCatName val="1"/>
          <c:showPercent val="1"/>
        </c:dLbls>
      </c:pie3DChart>
    </c:plotArea>
    <c:plotVisOnly val="1"/>
    <c:dispBlanksAs val="zero"/>
  </c:chart>
  <c:spPr>
    <a:solidFill>
      <a:schemeClr val="lt1"/>
    </a:solidFill>
    <a:ln w="38100" cap="flat" cmpd="sng" algn="ctr">
      <a:solidFill>
        <a:schemeClr val="accent1">
          <a:lumMod val="75000"/>
        </a:schemeClr>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Line</a:t>
            </a:r>
            <a:endParaRPr lang="en-US" dirty="0"/>
          </a:p>
        </c:rich>
      </c:tx>
      <c:layout/>
    </c:title>
    <c:plotArea>
      <c:layout>
        <c:manualLayout>
          <c:layoutTarget val="inner"/>
          <c:xMode val="edge"/>
          <c:yMode val="edge"/>
          <c:x val="0.18442947920983571"/>
          <c:y val="0.25558666277826436"/>
          <c:w val="0.7453950821936749"/>
          <c:h val="0.45937299504228724"/>
        </c:manualLayout>
      </c:layout>
      <c:lineChart>
        <c:grouping val="standard"/>
        <c:ser>
          <c:idx val="0"/>
          <c:order val="0"/>
          <c:tx>
            <c:strRef>
              <c:f>Sheet1!$B$7</c:f>
              <c:strCache>
                <c:ptCount val="1"/>
                <c:pt idx="0">
                  <c:v>2010 Profit</c:v>
                </c:pt>
              </c:strCache>
            </c:strRef>
          </c:tx>
          <c:cat>
            <c:strRef>
              <c:f>Sheet1!$A$8:$A$11</c:f>
              <c:strCache>
                <c:ptCount val="4"/>
                <c:pt idx="0">
                  <c:v>Q 1</c:v>
                </c:pt>
                <c:pt idx="1">
                  <c:v>Q 2</c:v>
                </c:pt>
                <c:pt idx="2">
                  <c:v>Q 3</c:v>
                </c:pt>
                <c:pt idx="3">
                  <c:v>Q 4</c:v>
                </c:pt>
              </c:strCache>
            </c:strRef>
          </c:cat>
          <c:val>
            <c:numRef>
              <c:f>Sheet1!$B$8:$B$11</c:f>
              <c:numCache>
                <c:formatCode>"$"#,##0;[Red]"$"#,##0</c:formatCode>
                <c:ptCount val="4"/>
                <c:pt idx="0">
                  <c:v>750</c:v>
                </c:pt>
                <c:pt idx="1">
                  <c:v>450</c:v>
                </c:pt>
                <c:pt idx="2">
                  <c:v>450</c:v>
                </c:pt>
                <c:pt idx="3">
                  <c:v>200</c:v>
                </c:pt>
              </c:numCache>
            </c:numRef>
          </c:val>
        </c:ser>
        <c:ser>
          <c:idx val="1"/>
          <c:order val="1"/>
          <c:tx>
            <c:strRef>
              <c:f>Sheet1!$C$7</c:f>
              <c:strCache>
                <c:ptCount val="1"/>
                <c:pt idx="0">
                  <c:v>2011 Profit</c:v>
                </c:pt>
              </c:strCache>
            </c:strRef>
          </c:tx>
          <c:cat>
            <c:strRef>
              <c:f>Sheet1!$A$8:$A$11</c:f>
              <c:strCache>
                <c:ptCount val="4"/>
                <c:pt idx="0">
                  <c:v>Q 1</c:v>
                </c:pt>
                <c:pt idx="1">
                  <c:v>Q 2</c:v>
                </c:pt>
                <c:pt idx="2">
                  <c:v>Q 3</c:v>
                </c:pt>
                <c:pt idx="3">
                  <c:v>Q 4</c:v>
                </c:pt>
              </c:strCache>
            </c:strRef>
          </c:cat>
          <c:val>
            <c:numRef>
              <c:f>Sheet1!$C$8:$C$11</c:f>
              <c:numCache>
                <c:formatCode>"$"#,##0;[Red]"$"#,##0</c:formatCode>
                <c:ptCount val="4"/>
                <c:pt idx="0">
                  <c:v>950</c:v>
                </c:pt>
                <c:pt idx="1">
                  <c:v>500</c:v>
                </c:pt>
                <c:pt idx="2">
                  <c:v>450</c:v>
                </c:pt>
                <c:pt idx="3">
                  <c:v>200</c:v>
                </c:pt>
              </c:numCache>
            </c:numRef>
          </c:val>
        </c:ser>
        <c:dLbls/>
        <c:marker val="1"/>
        <c:axId val="49567616"/>
        <c:axId val="49569152"/>
      </c:lineChart>
      <c:catAx>
        <c:axId val="49567616"/>
        <c:scaling>
          <c:orientation val="minMax"/>
        </c:scaling>
        <c:axPos val="b"/>
        <c:majorTickMark val="none"/>
        <c:tickLblPos val="nextTo"/>
        <c:crossAx val="49569152"/>
        <c:crosses val="autoZero"/>
        <c:auto val="1"/>
        <c:lblAlgn val="ctr"/>
        <c:lblOffset val="100"/>
      </c:catAx>
      <c:valAx>
        <c:axId val="49569152"/>
        <c:scaling>
          <c:orientation val="minMax"/>
        </c:scaling>
        <c:axPos val="l"/>
        <c:majorGridlines/>
        <c:numFmt formatCode="&quot;$&quot;#,##0;[Red]&quot;$&quot;#,##0" sourceLinked="1"/>
        <c:majorTickMark val="none"/>
        <c:tickLblPos val="nextTo"/>
        <c:spPr>
          <a:ln w="9525">
            <a:noFill/>
          </a:ln>
        </c:spPr>
        <c:crossAx val="49567616"/>
        <c:crosses val="autoZero"/>
        <c:crossBetween val="between"/>
      </c:valAx>
    </c:plotArea>
    <c:legend>
      <c:legendPos val="b"/>
      <c:layout/>
    </c:legend>
    <c:plotVisOnly val="1"/>
    <c:dispBlanksAs val="gap"/>
  </c:chart>
  <c:spPr>
    <a:solidFill>
      <a:prstClr val="white"/>
    </a:solidFill>
    <a:ln w="38100">
      <a:solidFill>
        <a:srgbClr val="F0A22E"/>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Scatter</a:t>
            </a:r>
          </a:p>
        </c:rich>
      </c:tx>
      <c:layout/>
      <c:overlay val="1"/>
    </c:title>
    <c:plotArea>
      <c:layout/>
      <c:scatterChart>
        <c:scatterStyle val="lineMarker"/>
        <c:ser>
          <c:idx val="0"/>
          <c:order val="0"/>
          <c:tx>
            <c:strRef>
              <c:f>Sheet1!$F$8</c:f>
              <c:strCache>
                <c:ptCount val="1"/>
                <c:pt idx="0">
                  <c:v>Temperature</c:v>
                </c:pt>
              </c:strCache>
            </c:strRef>
          </c:tx>
          <c:spPr>
            <a:ln w="28575">
              <a:noFill/>
            </a:ln>
          </c:spPr>
          <c:xVal>
            <c:numRef>
              <c:f>Sheet1!$E$9:$E$14</c:f>
              <c:numCache>
                <c:formatCode>h:mm\ AM/PM</c:formatCode>
                <c:ptCount val="6"/>
                <c:pt idx="0">
                  <c:v>0.16666666666666666</c:v>
                </c:pt>
                <c:pt idx="1">
                  <c:v>0.33333333333333331</c:v>
                </c:pt>
                <c:pt idx="2">
                  <c:v>0.5</c:v>
                </c:pt>
                <c:pt idx="3">
                  <c:v>0.66666666666666663</c:v>
                </c:pt>
                <c:pt idx="4">
                  <c:v>0.8333333333333337</c:v>
                </c:pt>
                <c:pt idx="5">
                  <c:v>0</c:v>
                </c:pt>
              </c:numCache>
            </c:numRef>
          </c:xVal>
          <c:yVal>
            <c:numRef>
              <c:f>Sheet1!$F$9:$F$14</c:f>
              <c:numCache>
                <c:formatCode>General</c:formatCode>
                <c:ptCount val="6"/>
                <c:pt idx="0">
                  <c:v>55</c:v>
                </c:pt>
                <c:pt idx="1">
                  <c:v>67</c:v>
                </c:pt>
                <c:pt idx="2">
                  <c:v>72</c:v>
                </c:pt>
                <c:pt idx="3">
                  <c:v>84</c:v>
                </c:pt>
                <c:pt idx="4">
                  <c:v>76</c:v>
                </c:pt>
                <c:pt idx="5">
                  <c:v>68</c:v>
                </c:pt>
              </c:numCache>
            </c:numRef>
          </c:yVal>
        </c:ser>
        <c:dLbls/>
        <c:axId val="50004736"/>
        <c:axId val="50006656"/>
      </c:scatterChart>
      <c:valAx>
        <c:axId val="50004736"/>
        <c:scaling>
          <c:orientation val="minMax"/>
        </c:scaling>
        <c:axPos val="b"/>
        <c:title>
          <c:tx>
            <c:rich>
              <a:bodyPr/>
              <a:lstStyle/>
              <a:p>
                <a:pPr>
                  <a:defRPr/>
                </a:pPr>
                <a:r>
                  <a:rPr lang="en-US"/>
                  <a:t>Time</a:t>
                </a:r>
              </a:p>
            </c:rich>
          </c:tx>
          <c:layout/>
        </c:title>
        <c:numFmt formatCode="h:mm\ AM/PM" sourceLinked="1"/>
        <c:majorTickMark val="none"/>
        <c:tickLblPos val="nextTo"/>
        <c:crossAx val="50006656"/>
        <c:crosses val="autoZero"/>
        <c:crossBetween val="midCat"/>
      </c:valAx>
      <c:valAx>
        <c:axId val="50006656"/>
        <c:scaling>
          <c:orientation val="minMax"/>
          <c:min val="40"/>
        </c:scaling>
        <c:axPos val="l"/>
        <c:title>
          <c:tx>
            <c:rich>
              <a:bodyPr rot="-5400000" vert="horz"/>
              <a:lstStyle/>
              <a:p>
                <a:pPr>
                  <a:defRPr/>
                </a:pPr>
                <a:r>
                  <a:rPr lang="en-US"/>
                  <a:t>Temperature</a:t>
                </a:r>
              </a:p>
            </c:rich>
          </c:tx>
          <c:layout/>
        </c:title>
        <c:numFmt formatCode="General" sourceLinked="1"/>
        <c:majorTickMark val="none"/>
        <c:tickLblPos val="nextTo"/>
        <c:crossAx val="50004736"/>
        <c:crosses val="autoZero"/>
        <c:crossBetween val="midCat"/>
      </c:valAx>
    </c:plotArea>
    <c:plotVisOnly val="1"/>
    <c:dispBlanksAs val="gap"/>
  </c:chart>
  <c:spPr>
    <a:solidFill>
      <a:schemeClr val="lt1"/>
    </a:solidFill>
    <a:ln w="38100" cap="flat" cmpd="sng" algn="ctr">
      <a:solidFill>
        <a:schemeClr val="accent2"/>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bar"/>
        <c:grouping val="clustered"/>
        <c:ser>
          <c:idx val="0"/>
          <c:order val="0"/>
          <c:tx>
            <c:strRef>
              <c:f>Sheet1!$C$8</c:f>
              <c:strCache>
                <c:ptCount val="1"/>
                <c:pt idx="0">
                  <c:v>Number of Votes</c:v>
                </c:pt>
              </c:strCache>
            </c:strRef>
          </c:tx>
          <c:cat>
            <c:strRef>
              <c:f>Sheet1!$B$9:$B$12</c:f>
              <c:strCache>
                <c:ptCount val="4"/>
                <c:pt idx="0">
                  <c:v>Basketball</c:v>
                </c:pt>
                <c:pt idx="1">
                  <c:v>Football</c:v>
                </c:pt>
                <c:pt idx="2">
                  <c:v>Hockey</c:v>
                </c:pt>
                <c:pt idx="3">
                  <c:v>Volleyball</c:v>
                </c:pt>
              </c:strCache>
            </c:strRef>
          </c:cat>
          <c:val>
            <c:numRef>
              <c:f>Sheet1!$C$9:$C$12</c:f>
              <c:numCache>
                <c:formatCode>General</c:formatCode>
                <c:ptCount val="4"/>
                <c:pt idx="0">
                  <c:v>50</c:v>
                </c:pt>
                <c:pt idx="1">
                  <c:v>65</c:v>
                </c:pt>
                <c:pt idx="2">
                  <c:v>25</c:v>
                </c:pt>
                <c:pt idx="3">
                  <c:v>10</c:v>
                </c:pt>
              </c:numCache>
            </c:numRef>
          </c:val>
        </c:ser>
        <c:dLbls/>
        <c:gapWidth val="75"/>
        <c:overlap val="-25"/>
        <c:axId val="50146688"/>
        <c:axId val="50148480"/>
      </c:barChart>
      <c:catAx>
        <c:axId val="50146688"/>
        <c:scaling>
          <c:orientation val="minMax"/>
        </c:scaling>
        <c:axPos val="l"/>
        <c:majorTickMark val="none"/>
        <c:tickLblPos val="nextTo"/>
        <c:crossAx val="50148480"/>
        <c:crosses val="autoZero"/>
        <c:auto val="1"/>
        <c:lblAlgn val="ctr"/>
        <c:lblOffset val="100"/>
      </c:catAx>
      <c:valAx>
        <c:axId val="50148480"/>
        <c:scaling>
          <c:orientation val="minMax"/>
        </c:scaling>
        <c:axPos val="b"/>
        <c:majorGridlines/>
        <c:numFmt formatCode="General" sourceLinked="1"/>
        <c:majorTickMark val="none"/>
        <c:tickLblPos val="nextTo"/>
        <c:crossAx val="50146688"/>
        <c:crosses val="autoZero"/>
        <c:crossBetween val="between"/>
      </c:valAx>
    </c:plotArea>
    <c:legend>
      <c:legendPos val="b"/>
      <c:layout/>
    </c:legend>
    <c:plotVisOnly val="1"/>
    <c:dispBlanksAs val="gap"/>
  </c:chart>
  <c:spPr>
    <a:solidFill>
      <a:schemeClr val="lt1"/>
    </a:solidFill>
    <a:ln w="381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style val="3"/>
  <c:chart>
    <c:title>
      <c:layout/>
    </c:title>
    <c:plotArea>
      <c:layout/>
      <c:barChart>
        <c:barDir val="col"/>
        <c:grouping val="clustered"/>
        <c:ser>
          <c:idx val="0"/>
          <c:order val="0"/>
          <c:tx>
            <c:strRef>
              <c:f>Sheet1!$C$2</c:f>
              <c:strCache>
                <c:ptCount val="1"/>
                <c:pt idx="0">
                  <c:v>Number of Votes</c:v>
                </c:pt>
              </c:strCache>
            </c:strRef>
          </c:tx>
          <c:cat>
            <c:strRef>
              <c:f>Sheet1!$B$3:$B$6</c:f>
              <c:strCache>
                <c:ptCount val="4"/>
                <c:pt idx="0">
                  <c:v>Candy</c:v>
                </c:pt>
                <c:pt idx="1">
                  <c:v>Chips</c:v>
                </c:pt>
                <c:pt idx="2">
                  <c:v>Cookies</c:v>
                </c:pt>
                <c:pt idx="3">
                  <c:v>Pizza</c:v>
                </c:pt>
              </c:strCache>
            </c:strRef>
          </c:cat>
          <c:val>
            <c:numRef>
              <c:f>Sheet1!$C$3:$C$6</c:f>
              <c:numCache>
                <c:formatCode>General</c:formatCode>
                <c:ptCount val="4"/>
                <c:pt idx="0">
                  <c:v>18</c:v>
                </c:pt>
                <c:pt idx="1">
                  <c:v>40</c:v>
                </c:pt>
                <c:pt idx="2">
                  <c:v>80</c:v>
                </c:pt>
                <c:pt idx="3">
                  <c:v>12</c:v>
                </c:pt>
              </c:numCache>
            </c:numRef>
          </c:val>
        </c:ser>
        <c:dLbls/>
        <c:gapWidth val="75"/>
        <c:overlap val="-25"/>
        <c:axId val="50231168"/>
        <c:axId val="50232704"/>
      </c:barChart>
      <c:catAx>
        <c:axId val="50231168"/>
        <c:scaling>
          <c:orientation val="minMax"/>
        </c:scaling>
        <c:axPos val="b"/>
        <c:majorTickMark val="none"/>
        <c:tickLblPos val="nextTo"/>
        <c:crossAx val="50232704"/>
        <c:crosses val="autoZero"/>
        <c:auto val="1"/>
        <c:lblAlgn val="ctr"/>
        <c:lblOffset val="100"/>
      </c:catAx>
      <c:valAx>
        <c:axId val="50232704"/>
        <c:scaling>
          <c:orientation val="minMax"/>
        </c:scaling>
        <c:axPos val="l"/>
        <c:majorGridlines>
          <c:spPr>
            <a:ln>
              <a:solidFill>
                <a:schemeClr val="bg2">
                  <a:lumMod val="50000"/>
                </a:schemeClr>
              </a:solidFill>
            </a:ln>
          </c:spPr>
        </c:majorGridlines>
        <c:numFmt formatCode="General" sourceLinked="1"/>
        <c:majorTickMark val="none"/>
        <c:tickLblPos val="nextTo"/>
        <c:crossAx val="50231168"/>
        <c:crosses val="autoZero"/>
        <c:crossBetween val="between"/>
      </c:valAx>
    </c:plotArea>
    <c:legend>
      <c:legendPos val="b"/>
      <c:layout/>
    </c:legend>
    <c:plotVisOnly val="1"/>
    <c:dispBlanksAs val="gap"/>
  </c:chart>
  <c:spPr>
    <a:solidFill>
      <a:schemeClr val="lt1"/>
    </a:solidFill>
    <a:ln w="381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layout/>
    </c:title>
    <c:view3D>
      <c:rotX val="30"/>
      <c:perspective val="30"/>
    </c:view3D>
    <c:plotArea>
      <c:layout/>
      <c:pie3DChart>
        <c:varyColors val="1"/>
        <c:ser>
          <c:idx val="0"/>
          <c:order val="0"/>
          <c:tx>
            <c:strRef>
              <c:f>Sheet1!$C$14</c:f>
              <c:strCache>
                <c:ptCount val="1"/>
                <c:pt idx="0">
                  <c:v>Responses</c:v>
                </c:pt>
              </c:strCache>
            </c:strRef>
          </c:tx>
          <c:explosion val="25"/>
          <c:dPt>
            <c:idx val="0"/>
            <c:spPr>
              <a:solidFill>
                <a:srgbClr val="00B0F0"/>
              </a:solidFill>
            </c:spPr>
          </c:dPt>
          <c:dPt>
            <c:idx val="1"/>
            <c:explosion val="39"/>
            <c:spPr>
              <a:solidFill>
                <a:schemeClr val="accent6">
                  <a:lumMod val="50000"/>
                </a:schemeClr>
              </a:solidFill>
            </c:spPr>
          </c:dPt>
          <c:dPt>
            <c:idx val="2"/>
            <c:spPr>
              <a:solidFill>
                <a:schemeClr val="bg1">
                  <a:lumMod val="65000"/>
                </a:schemeClr>
              </a:solidFill>
            </c:spPr>
          </c:dPt>
          <c:dPt>
            <c:idx val="3"/>
            <c:spPr>
              <a:solidFill>
                <a:srgbClr val="00B050"/>
              </a:solidFill>
            </c:spPr>
          </c:dPt>
          <c:dLbls>
            <c:dLbl>
              <c:idx val="0"/>
              <c:layout>
                <c:manualLayout>
                  <c:x val="9.8329552026335705E-3"/>
                  <c:y val="-2.7816522934633173E-2"/>
                </c:manualLayout>
              </c:layout>
              <c:tx>
                <c:rich>
                  <a:bodyPr/>
                  <a:lstStyle/>
                  <a:p>
                    <a:r>
                      <a:rPr lang="en-US" sz="1600" b="1" dirty="0">
                        <a:solidFill>
                          <a:schemeClr val="tx1"/>
                        </a:solidFill>
                      </a:rPr>
                      <a:t>B</a:t>
                    </a:r>
                    <a:r>
                      <a:rPr lang="en-US" sz="1600" dirty="0">
                        <a:solidFill>
                          <a:schemeClr val="tx1"/>
                        </a:solidFill>
                      </a:rPr>
                      <a:t>lue
22%</a:t>
                    </a:r>
                  </a:p>
                </c:rich>
              </c:tx>
              <c:showCatName val="1"/>
              <c:showPercent val="1"/>
            </c:dLbl>
            <c:dLbl>
              <c:idx val="1"/>
              <c:layout>
                <c:manualLayout>
                  <c:x val="-0.12065583989501311"/>
                  <c:y val="-0.26361111111111113"/>
                </c:manualLayout>
              </c:layout>
              <c:tx>
                <c:rich>
                  <a:bodyPr/>
                  <a:lstStyle/>
                  <a:p>
                    <a:pPr>
                      <a:defRPr>
                        <a:solidFill>
                          <a:schemeClr val="bg1"/>
                        </a:solidFill>
                      </a:defRPr>
                    </a:pPr>
                    <a:r>
                      <a:rPr lang="en-US" sz="1600" b="1">
                        <a:solidFill>
                          <a:schemeClr val="bg1"/>
                        </a:solidFill>
                      </a:rPr>
                      <a:t>B</a:t>
                    </a:r>
                    <a:r>
                      <a:rPr lang="en-US" sz="1600">
                        <a:solidFill>
                          <a:schemeClr val="bg1"/>
                        </a:solidFill>
                      </a:rPr>
                      <a:t>rown
46%</a:t>
                    </a:r>
                  </a:p>
                </c:rich>
              </c:tx>
              <c:spPr>
                <a:ln w="38100">
                  <a:noFill/>
                </a:ln>
              </c:spPr>
              <c:showCatName val="1"/>
              <c:showPercent val="1"/>
            </c:dLbl>
            <c:dLbl>
              <c:idx val="2"/>
              <c:layout>
                <c:manualLayout>
                  <c:x val="1.4285214348206475E-2"/>
                  <c:y val="7.2407407407407434E-2"/>
                </c:manualLayout>
              </c:layout>
              <c:tx>
                <c:rich>
                  <a:bodyPr/>
                  <a:lstStyle/>
                  <a:p>
                    <a:r>
                      <a:rPr lang="en-US" sz="1600" b="1">
                        <a:solidFill>
                          <a:schemeClr val="tx1"/>
                        </a:solidFill>
                      </a:rPr>
                      <a:t>G</a:t>
                    </a:r>
                    <a:r>
                      <a:rPr lang="en-US" sz="1600">
                        <a:solidFill>
                          <a:schemeClr val="tx1"/>
                        </a:solidFill>
                      </a:rPr>
                      <a:t>ray
8%</a:t>
                    </a:r>
                  </a:p>
                </c:rich>
              </c:tx>
              <c:showCatName val="1"/>
              <c:showPercent val="1"/>
            </c:dLbl>
            <c:dLbl>
              <c:idx val="3"/>
              <c:layout>
                <c:manualLayout>
                  <c:x val="4.0940944881889763E-2"/>
                  <c:y val="-1.3798848060659084E-2"/>
                </c:manualLayout>
              </c:layout>
              <c:tx>
                <c:rich>
                  <a:bodyPr/>
                  <a:lstStyle/>
                  <a:p>
                    <a:r>
                      <a:rPr lang="en-US" sz="1600" b="1">
                        <a:solidFill>
                          <a:schemeClr val="tx1"/>
                        </a:solidFill>
                      </a:rPr>
                      <a:t>G</a:t>
                    </a:r>
                    <a:r>
                      <a:rPr lang="en-US" sz="1600">
                        <a:solidFill>
                          <a:schemeClr val="tx1"/>
                        </a:solidFill>
                      </a:rPr>
                      <a:t>reen
24%</a:t>
                    </a:r>
                  </a:p>
                </c:rich>
              </c:tx>
              <c:showCatName val="1"/>
              <c:showPercent val="1"/>
            </c:dLbl>
            <c:spPr>
              <a:ln w="38100">
                <a:noFill/>
              </a:ln>
            </c:spPr>
            <c:showCatName val="1"/>
            <c:showPercent val="1"/>
            <c:showLeaderLines val="1"/>
          </c:dLbls>
          <c:cat>
            <c:strRef>
              <c:f>Sheet1!$B$15:$B$18</c:f>
              <c:strCache>
                <c:ptCount val="4"/>
                <c:pt idx="0">
                  <c:v>Blue</c:v>
                </c:pt>
                <c:pt idx="1">
                  <c:v>Brown</c:v>
                </c:pt>
                <c:pt idx="2">
                  <c:v>Gray</c:v>
                </c:pt>
                <c:pt idx="3">
                  <c:v>Green</c:v>
                </c:pt>
              </c:strCache>
            </c:strRef>
          </c:cat>
          <c:val>
            <c:numRef>
              <c:f>Sheet1!$C$15:$C$18</c:f>
              <c:numCache>
                <c:formatCode>General</c:formatCode>
                <c:ptCount val="4"/>
                <c:pt idx="0">
                  <c:v>8</c:v>
                </c:pt>
                <c:pt idx="1">
                  <c:v>17</c:v>
                </c:pt>
                <c:pt idx="2">
                  <c:v>3</c:v>
                </c:pt>
                <c:pt idx="3">
                  <c:v>9</c:v>
                </c:pt>
              </c:numCache>
            </c:numRef>
          </c:val>
        </c:ser>
        <c:dLbls>
          <c:showCatName val="1"/>
          <c:showPercent val="1"/>
        </c:dLbls>
      </c:pie3DChart>
    </c:plotArea>
    <c:plotVisOnly val="1"/>
    <c:dispBlanksAs val="zero"/>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Profits</a:t>
            </a:r>
          </a:p>
        </c:rich>
      </c:tx>
      <c:layout/>
      <c:overlay val="1"/>
    </c:title>
    <c:plotArea>
      <c:layout/>
      <c:lineChart>
        <c:grouping val="standard"/>
        <c:ser>
          <c:idx val="0"/>
          <c:order val="0"/>
          <c:tx>
            <c:strRef>
              <c:f>Sheet1!$C$12</c:f>
              <c:strCache>
                <c:ptCount val="1"/>
                <c:pt idx="0">
                  <c:v>2010</c:v>
                </c:pt>
              </c:strCache>
            </c:strRef>
          </c:tx>
          <c:cat>
            <c:strRef>
              <c:f>Sheet1!$B$13:$B$16</c:f>
              <c:strCache>
                <c:ptCount val="4"/>
                <c:pt idx="0">
                  <c:v>Q 1</c:v>
                </c:pt>
                <c:pt idx="1">
                  <c:v>Q 2</c:v>
                </c:pt>
                <c:pt idx="2">
                  <c:v>Q 3</c:v>
                </c:pt>
                <c:pt idx="3">
                  <c:v>Q 4</c:v>
                </c:pt>
              </c:strCache>
            </c:strRef>
          </c:cat>
          <c:val>
            <c:numRef>
              <c:f>Sheet1!$C$13:$C$16</c:f>
              <c:numCache>
                <c:formatCode>"$"#,##0_);[Red]\("$"#,##0\)</c:formatCode>
                <c:ptCount val="4"/>
                <c:pt idx="0">
                  <c:v>750</c:v>
                </c:pt>
                <c:pt idx="1">
                  <c:v>450</c:v>
                </c:pt>
                <c:pt idx="2">
                  <c:v>510</c:v>
                </c:pt>
                <c:pt idx="3">
                  <c:v>600</c:v>
                </c:pt>
              </c:numCache>
            </c:numRef>
          </c:val>
        </c:ser>
        <c:ser>
          <c:idx val="1"/>
          <c:order val="1"/>
          <c:tx>
            <c:strRef>
              <c:f>Sheet1!$D$12</c:f>
              <c:strCache>
                <c:ptCount val="1"/>
                <c:pt idx="0">
                  <c:v>2011</c:v>
                </c:pt>
              </c:strCache>
            </c:strRef>
          </c:tx>
          <c:cat>
            <c:strRef>
              <c:f>Sheet1!$B$13:$B$16</c:f>
              <c:strCache>
                <c:ptCount val="4"/>
                <c:pt idx="0">
                  <c:v>Q 1</c:v>
                </c:pt>
                <c:pt idx="1">
                  <c:v>Q 2</c:v>
                </c:pt>
                <c:pt idx="2">
                  <c:v>Q 3</c:v>
                </c:pt>
                <c:pt idx="3">
                  <c:v>Q 4</c:v>
                </c:pt>
              </c:strCache>
            </c:strRef>
          </c:cat>
          <c:val>
            <c:numRef>
              <c:f>Sheet1!$D$13:$D$16</c:f>
              <c:numCache>
                <c:formatCode>"$"#,##0_);[Red]\("$"#,##0\)</c:formatCode>
                <c:ptCount val="4"/>
                <c:pt idx="0">
                  <c:v>950</c:v>
                </c:pt>
                <c:pt idx="1">
                  <c:v>500</c:v>
                </c:pt>
                <c:pt idx="2">
                  <c:v>450</c:v>
                </c:pt>
                <c:pt idx="3">
                  <c:v>200</c:v>
                </c:pt>
              </c:numCache>
            </c:numRef>
          </c:val>
        </c:ser>
        <c:marker val="1"/>
        <c:axId val="95490816"/>
        <c:axId val="96110464"/>
      </c:lineChart>
      <c:catAx>
        <c:axId val="95490816"/>
        <c:scaling>
          <c:orientation val="minMax"/>
        </c:scaling>
        <c:axPos val="b"/>
        <c:title>
          <c:tx>
            <c:rich>
              <a:bodyPr/>
              <a:lstStyle/>
              <a:p>
                <a:pPr>
                  <a:defRPr sz="1400"/>
                </a:pPr>
                <a:r>
                  <a:rPr lang="en-US" sz="1400"/>
                  <a:t>Years by quarter</a:t>
                </a:r>
              </a:p>
            </c:rich>
          </c:tx>
          <c:layout/>
        </c:title>
        <c:tickLblPos val="nextTo"/>
        <c:crossAx val="96110464"/>
        <c:crosses val="autoZero"/>
        <c:auto val="1"/>
        <c:lblAlgn val="ctr"/>
        <c:lblOffset val="100"/>
      </c:catAx>
      <c:valAx>
        <c:axId val="96110464"/>
        <c:scaling>
          <c:orientation val="minMax"/>
        </c:scaling>
        <c:axPos val="l"/>
        <c:majorGridlines/>
        <c:title>
          <c:tx>
            <c:rich>
              <a:bodyPr rot="-5400000" vert="horz"/>
              <a:lstStyle/>
              <a:p>
                <a:pPr>
                  <a:defRPr sz="1400"/>
                </a:pPr>
                <a:r>
                  <a:rPr lang="en-US" sz="1400"/>
                  <a:t>Income</a:t>
                </a:r>
              </a:p>
            </c:rich>
          </c:tx>
          <c:layout/>
        </c:title>
        <c:numFmt formatCode="&quot;$&quot;#,##0_);[Red]\(&quot;$&quot;#,##0\)" sourceLinked="1"/>
        <c:tickLblPos val="nextTo"/>
        <c:crossAx val="95490816"/>
        <c:crosses val="autoZero"/>
        <c:crossBetween val="between"/>
      </c:valAx>
    </c:plotArea>
    <c:legend>
      <c:legendPos val="r"/>
      <c:layout/>
      <c:txPr>
        <a:bodyPr/>
        <a:lstStyle/>
        <a:p>
          <a:pPr>
            <a:defRPr sz="1400"/>
          </a:pPr>
          <a:endParaRPr lang="en-US"/>
        </a:p>
      </c:txPr>
    </c:legend>
    <c:plotVisOnly val="1"/>
  </c:chart>
  <c:spPr>
    <a:solidFill>
      <a:schemeClr val="bg1"/>
    </a:solidFill>
    <a:ln w="38100">
      <a:solidFill>
        <a:schemeClr val="bg2">
          <a:lumMod val="10000"/>
        </a:schemeClr>
      </a:solid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2800" dirty="0" smtClean="0"/>
              <a:t>Ice Cream </a:t>
            </a:r>
            <a:r>
              <a:rPr lang="en-US" sz="2800" dirty="0"/>
              <a:t>Sales </a:t>
            </a:r>
            <a:r>
              <a:rPr lang="en-US" sz="2800" dirty="0" err="1"/>
              <a:t>vs</a:t>
            </a:r>
            <a:r>
              <a:rPr lang="en-US" sz="2800" dirty="0"/>
              <a:t> </a:t>
            </a:r>
            <a:r>
              <a:rPr lang="en-US" sz="2800" dirty="0" smtClean="0"/>
              <a:t>Temperature</a:t>
            </a:r>
            <a:endParaRPr lang="en-US" sz="2800" dirty="0"/>
          </a:p>
        </c:rich>
      </c:tx>
      <c:layout/>
    </c:title>
    <c:plotArea>
      <c:layout/>
      <c:scatterChart>
        <c:scatterStyle val="lineMarker"/>
        <c:ser>
          <c:idx val="0"/>
          <c:order val="0"/>
          <c:tx>
            <c:strRef>
              <c:f>Sheet1!$B$1:$B$2</c:f>
              <c:strCache>
                <c:ptCount val="1"/>
                <c:pt idx="0">
                  <c:v>Cream Sales vs Temperature Ice Cream Sales</c:v>
                </c:pt>
              </c:strCache>
            </c:strRef>
          </c:tx>
          <c:spPr>
            <a:ln w="28575">
              <a:noFill/>
            </a:ln>
          </c:spPr>
          <c:xVal>
            <c:strRef>
              <c:f>Sheet1!$A$3:$A$14</c:f>
              <c:strCache>
                <c:ptCount val="12"/>
                <c:pt idx="0">
                  <c:v>14.2°</c:v>
                </c:pt>
                <c:pt idx="1">
                  <c:v>16.4°</c:v>
                </c:pt>
                <c:pt idx="2">
                  <c:v>11.9°</c:v>
                </c:pt>
                <c:pt idx="3">
                  <c:v>15.2°</c:v>
                </c:pt>
                <c:pt idx="4">
                  <c:v>18.5°</c:v>
                </c:pt>
                <c:pt idx="5">
                  <c:v>22.1°</c:v>
                </c:pt>
                <c:pt idx="6">
                  <c:v>19.4°</c:v>
                </c:pt>
                <c:pt idx="7">
                  <c:v>25.1°</c:v>
                </c:pt>
                <c:pt idx="8">
                  <c:v>23.4°</c:v>
                </c:pt>
                <c:pt idx="9">
                  <c:v>18.1°</c:v>
                </c:pt>
                <c:pt idx="10">
                  <c:v>22.6°</c:v>
                </c:pt>
                <c:pt idx="11">
                  <c:v>17.2°</c:v>
                </c:pt>
              </c:strCache>
            </c:strRef>
          </c:xVal>
          <c:yVal>
            <c:numRef>
              <c:f>Sheet1!$B$3:$B$14</c:f>
              <c:numCache>
                <c:formatCode>"$"#,##0_);[Red]\("$"#,##0\)</c:formatCode>
                <c:ptCount val="12"/>
                <c:pt idx="0">
                  <c:v>215</c:v>
                </c:pt>
                <c:pt idx="1">
                  <c:v>325</c:v>
                </c:pt>
                <c:pt idx="2">
                  <c:v>185</c:v>
                </c:pt>
                <c:pt idx="3">
                  <c:v>332</c:v>
                </c:pt>
                <c:pt idx="4">
                  <c:v>406</c:v>
                </c:pt>
                <c:pt idx="5">
                  <c:v>522</c:v>
                </c:pt>
                <c:pt idx="6">
                  <c:v>412</c:v>
                </c:pt>
                <c:pt idx="7">
                  <c:v>614</c:v>
                </c:pt>
                <c:pt idx="8">
                  <c:v>544</c:v>
                </c:pt>
                <c:pt idx="9">
                  <c:v>421</c:v>
                </c:pt>
                <c:pt idx="10">
                  <c:v>445</c:v>
                </c:pt>
                <c:pt idx="11">
                  <c:v>408</c:v>
                </c:pt>
              </c:numCache>
            </c:numRef>
          </c:yVal>
        </c:ser>
        <c:dLbls/>
        <c:axId val="50668288"/>
        <c:axId val="50670208"/>
      </c:scatterChart>
      <c:valAx>
        <c:axId val="50668288"/>
        <c:scaling>
          <c:orientation val="minMax"/>
        </c:scaling>
        <c:axPos val="b"/>
        <c:title>
          <c:tx>
            <c:rich>
              <a:bodyPr/>
              <a:lstStyle/>
              <a:p>
                <a:pPr>
                  <a:defRPr sz="2800"/>
                </a:pPr>
                <a:r>
                  <a:rPr lang="en-US" sz="2800"/>
                  <a:t>Temperature °C</a:t>
                </a:r>
              </a:p>
            </c:rich>
          </c:tx>
          <c:layout/>
        </c:title>
        <c:tickLblPos val="nextTo"/>
        <c:crossAx val="50670208"/>
        <c:crosses val="autoZero"/>
        <c:crossBetween val="midCat"/>
      </c:valAx>
      <c:valAx>
        <c:axId val="50670208"/>
        <c:scaling>
          <c:orientation val="minMax"/>
        </c:scaling>
        <c:axPos val="l"/>
        <c:majorGridlines/>
        <c:title>
          <c:tx>
            <c:rich>
              <a:bodyPr rot="0" vert="wordArtVert"/>
              <a:lstStyle/>
              <a:p>
                <a:pPr>
                  <a:defRPr sz="2800"/>
                </a:pPr>
                <a:r>
                  <a:rPr lang="en-US" sz="2800"/>
                  <a:t>Sales</a:t>
                </a:r>
              </a:p>
            </c:rich>
          </c:tx>
          <c:layout/>
        </c:title>
        <c:numFmt formatCode="&quot;$&quot;#,##0_);[Red]\(&quot;$&quot;#,##0\)" sourceLinked="1"/>
        <c:tickLblPos val="nextTo"/>
        <c:txPr>
          <a:bodyPr/>
          <a:lstStyle/>
          <a:p>
            <a:pPr>
              <a:defRPr sz="2400"/>
            </a:pPr>
            <a:endParaRPr lang="en-US"/>
          </a:p>
        </c:txPr>
        <c:crossAx val="50668288"/>
        <c:crosses val="autoZero"/>
        <c:crossBetween val="midCat"/>
      </c:valAx>
      <c:spPr>
        <a:solidFill>
          <a:schemeClr val="bg1"/>
        </a:solidFill>
        <a:ln w="38100">
          <a:solidFill>
            <a:schemeClr val="bg2">
              <a:lumMod val="10000"/>
            </a:schemeClr>
          </a:solidFill>
        </a:ln>
      </c:spPr>
    </c:plotArea>
    <c:plotVisOnly val="1"/>
    <c:dispBlanksAs val="gap"/>
  </c:chart>
  <c:spPr>
    <a:ln w="38100">
      <a:solidFill>
        <a:schemeClr val="bg2">
          <a:lumMod val="25000"/>
        </a:schemeClr>
      </a:solidFill>
    </a:ln>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B314A6-845F-429C-A563-AD3B29712897}" type="datetimeFigureOut">
              <a:rPr lang="en-US" smtClean="0"/>
              <a:pPr/>
              <a:t>10/17/2012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4142618-3202-486F-AF69-EA008FB50B13}" type="slidenum">
              <a:rPr lang="en-US" smtClean="0"/>
              <a:pPr/>
              <a:t>‹#›</a:t>
            </a:fld>
            <a:endParaRPr lang="en-US"/>
          </a:p>
        </p:txBody>
      </p:sp>
    </p:spTree>
    <p:extLst>
      <p:ext uri="{BB962C8B-B14F-4D97-AF65-F5344CB8AC3E}">
        <p14:creationId xmlns:p14="http://schemas.microsoft.com/office/powerpoint/2010/main" xmlns="" val="1704002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A48545-1A9B-4B7B-B105-71B483DBFE21}" type="datetimeFigureOut">
              <a:rPr lang="en-US" smtClean="0"/>
              <a:pPr/>
              <a:t>10/17/2012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B6E2B1-268F-47A2-9F26-93F6B7B8B210}" type="slidenum">
              <a:rPr lang="en-US" smtClean="0"/>
              <a:pPr/>
              <a:t>‹#›</a:t>
            </a:fld>
            <a:endParaRPr lang="en-US"/>
          </a:p>
        </p:txBody>
      </p:sp>
    </p:spTree>
    <p:extLst>
      <p:ext uri="{BB962C8B-B14F-4D97-AF65-F5344CB8AC3E}">
        <p14:creationId xmlns:p14="http://schemas.microsoft.com/office/powerpoint/2010/main" xmlns="" val="1727527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This talk is about data visualization. What does data visualization mean? Have you ever done any data visualization?</a:t>
            </a:r>
          </a:p>
          <a:p>
            <a:r>
              <a:rPr lang="en-US" dirty="0" smtClean="0"/>
              <a:t>Have</a:t>
            </a:r>
            <a:r>
              <a:rPr lang="en-US" baseline="0" dirty="0" smtClean="0"/>
              <a:t> any of you ever drawn a graph or chart? What kind? What data did you graph or chart?</a:t>
            </a:r>
          </a:p>
          <a:p>
            <a:r>
              <a:rPr lang="en-US" baseline="0" dirty="0" smtClean="0"/>
              <a:t>Today, we will look at different graphs. Starting with……</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Pie chart</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Scatter plot</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Line graph</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Is this data</a:t>
            </a:r>
            <a:r>
              <a:rPr lang="en-US" baseline="0" dirty="0" smtClean="0"/>
              <a:t>? Is this a graph? </a:t>
            </a:r>
            <a:r>
              <a:rPr lang="en-US" dirty="0" smtClean="0"/>
              <a:t>What are the people who designed this saying? </a:t>
            </a:r>
          </a:p>
          <a:p>
            <a:r>
              <a:rPr lang="en-US" dirty="0" smtClean="0"/>
              <a:t>What point are they making? </a:t>
            </a:r>
          </a:p>
        </p:txBody>
      </p:sp>
      <p:sp>
        <p:nvSpPr>
          <p:cNvPr id="4" name="Slide Number Placeholder 3"/>
          <p:cNvSpPr>
            <a:spLocks noGrp="1"/>
          </p:cNvSpPr>
          <p:nvPr>
            <p:ph type="sldNum" sz="quarter" idx="10"/>
          </p:nvPr>
        </p:nvSpPr>
        <p:spPr/>
        <p:txBody>
          <a:bodyPr/>
          <a:lstStyle/>
          <a:p>
            <a:fld id="{26B6E2B1-268F-47A2-9F26-93F6B7B8B210}"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Did it succeed?</a:t>
            </a:r>
          </a:p>
          <a:p>
            <a:r>
              <a:rPr lang="en-US" dirty="0" smtClean="0"/>
              <a:t>Could </a:t>
            </a:r>
            <a:r>
              <a:rPr lang="en-US" u="none" dirty="0" smtClean="0"/>
              <a:t>we show numeric </a:t>
            </a:r>
            <a:r>
              <a:rPr lang="en-US" dirty="0" smtClean="0"/>
              <a:t>data in other ways?</a:t>
            </a:r>
          </a:p>
        </p:txBody>
      </p:sp>
      <p:sp>
        <p:nvSpPr>
          <p:cNvPr id="4" name="Slide Number Placeholder 3"/>
          <p:cNvSpPr>
            <a:spLocks noGrp="1"/>
          </p:cNvSpPr>
          <p:nvPr>
            <p:ph type="sldNum" sz="quarter" idx="10"/>
          </p:nvPr>
        </p:nvSpPr>
        <p:spPr/>
        <p:txBody>
          <a:bodyPr/>
          <a:lstStyle/>
          <a:p>
            <a:fld id="{26B6E2B1-268F-47A2-9F26-93F6B7B8B210}"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Discuss briefly about what they saw. What ideas do they have…..</a:t>
            </a:r>
          </a:p>
          <a:p>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Discuss the videos. The first is the washing</a:t>
            </a:r>
            <a:r>
              <a:rPr lang="en-US" baseline="0" dirty="0" smtClean="0"/>
              <a:t> machine and the energy that is being used world wide.</a:t>
            </a:r>
          </a:p>
          <a:p>
            <a:r>
              <a:rPr lang="en-US" baseline="0" dirty="0" smtClean="0"/>
              <a:t>The second is an example of </a:t>
            </a:r>
            <a:r>
              <a:rPr lang="en-US" baseline="0" dirty="0" err="1" smtClean="0"/>
              <a:t>GapMinder</a:t>
            </a:r>
            <a:r>
              <a:rPr lang="en-US" baseline="0" dirty="0" smtClean="0"/>
              <a:t> with 200 years of comparing the life expectancy and income levels around the world. A short discussion after each video.</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where they look at the data that they collected in the orienteering section. I would like them to plot/graph/chart their data with the traditional chart types. Then, have them come up with their own ideas for visualizing their data.</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Bar,</a:t>
            </a:r>
            <a:r>
              <a:rPr lang="en-US" baseline="0" dirty="0" smtClean="0"/>
              <a:t> Column, Line, and scatter graphs. Are there any graphs you don’t recognize?</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This is a bar chart. It is used</a:t>
            </a:r>
            <a:r>
              <a:rPr lang="en-US" baseline="0" dirty="0" smtClean="0"/>
              <a:t> to COMPARE values. In this example, the bar chart compares the number of votes for a favorite sport.</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Column charts are very</a:t>
            </a:r>
            <a:r>
              <a:rPr lang="en-US" baseline="0" dirty="0" smtClean="0"/>
              <a:t> similar. It is to compare numeric quantities. For example, a poll of what snacks are the class favorite.</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Who</a:t>
            </a:r>
            <a:r>
              <a:rPr lang="en-US" baseline="0" dirty="0" smtClean="0"/>
              <a:t> has used a pie chart? What do you know about pie charts? Click on the slide to bring up “parts of a whole” phrase. What do you notice about the chart? (largest –focus- is brought closer to viewer, color of segments refer to eye color, labels are on the sections.</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Line</a:t>
            </a:r>
            <a:r>
              <a:rPr lang="en-US" baseline="0" dirty="0" smtClean="0"/>
              <a:t> graphs are for how data values change over time. This example compares the profit over two years. What can you tell me about it?</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A scatter plot is used to look at the relationship of data</a:t>
            </a:r>
            <a:r>
              <a:rPr lang="en-US" baseline="0" dirty="0" smtClean="0"/>
              <a:t> points. It is used to predict or analyze what is happening with the data…….</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Have examples and ask students which graph would be best. Charts up for reference.</a:t>
            </a:r>
          </a:p>
          <a:p>
            <a:r>
              <a:rPr lang="en-US" dirty="0" smtClean="0"/>
              <a:t>This</a:t>
            </a:r>
            <a:r>
              <a:rPr lang="en-US" baseline="0" dirty="0" smtClean="0"/>
              <a:t> is to be data that the students (vote with their feet) to choose which data format is best. Vote with their feet – they move to different corners to show their chart selection.</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Bar/column</a:t>
            </a:r>
            <a:r>
              <a:rPr lang="en-US" baseline="0" dirty="0" smtClean="0"/>
              <a:t> chart</a:t>
            </a:r>
            <a:endParaRPr lang="en-US" dirty="0"/>
          </a:p>
        </p:txBody>
      </p:sp>
      <p:sp>
        <p:nvSpPr>
          <p:cNvPr id="4" name="Slide Number Placeholder 3"/>
          <p:cNvSpPr>
            <a:spLocks noGrp="1"/>
          </p:cNvSpPr>
          <p:nvPr>
            <p:ph type="sldNum" sz="quarter" idx="10"/>
          </p:nvPr>
        </p:nvSpPr>
        <p:spPr/>
        <p:txBody>
          <a:bodyPr/>
          <a:lstStyle/>
          <a:p>
            <a:fld id="{26B6E2B1-268F-47A2-9F26-93F6B7B8B21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49" y="5349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2"/>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1B74A2B4-3C0E-48C8-A516-75FC8E417F4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4A2B4-3C0E-48C8-A516-75FC8E417F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7"/>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7"/>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4A2B4-3C0E-48C8-A516-75FC8E417F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19" name="Footer Placeholder 18"/>
          <p:cNvSpPr>
            <a:spLocks noGrp="1"/>
          </p:cNvSpPr>
          <p:nvPr>
            <p:ph type="ftr" sz="quarter" idx="11"/>
          </p:nvPr>
        </p:nvSpPr>
        <p:spPr>
          <a:xfrm>
            <a:off x="3581400" y="76201"/>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1B74A2B4-3C0E-48C8-A516-75FC8E417F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49" y="3444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1B74A2B4-3C0E-48C8-A516-75FC8E417F4A}" type="slidenum">
              <a:rPr lang="en-US" smtClean="0"/>
              <a:pPr/>
              <a:t>‹#›</a:t>
            </a:fld>
            <a:endParaRPr lang="en-US"/>
          </a:p>
        </p:txBody>
      </p:sp>
      <p:sp>
        <p:nvSpPr>
          <p:cNvPr id="8" name="Title 7"/>
          <p:cNvSpPr>
            <a:spLocks noGrp="1"/>
          </p:cNvSpPr>
          <p:nvPr>
            <p:ph type="title"/>
          </p:nvPr>
        </p:nvSpPr>
        <p:spPr>
          <a:xfrm>
            <a:off x="180475" y="2947086"/>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1B74A2B4-3C0E-48C8-A516-75FC8E417F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1"/>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5"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6"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5" y="1316038"/>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1" y="1316038"/>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1B74A2B4-3C0E-48C8-A516-75FC8E417F4A}" type="slidenum">
              <a:rPr lang="en-US" smtClean="0"/>
              <a:pPr/>
              <a:t>‹#›</a:t>
            </a:fld>
            <a:endParaRPr lang="en-US"/>
          </a:p>
        </p:txBody>
      </p:sp>
      <p:sp>
        <p:nvSpPr>
          <p:cNvPr id="11" name="Straight Connector 10"/>
          <p:cNvSpPr>
            <a:spLocks noChangeShapeType="1"/>
          </p:cNvSpPr>
          <p:nvPr/>
        </p:nvSpPr>
        <p:spPr bwMode="auto">
          <a:xfrm>
            <a:off x="514349" y="6019801"/>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74A2B4-3C0E-48C8-A516-75FC8E417F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4A2B4-3C0E-48C8-A516-75FC8E417F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49" y="5849118"/>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1"/>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1"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1"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74A2B4-3C0E-48C8-A516-75FC8E417F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3F7C0BA-53EE-4216-A07C-54C538DF97B2}" type="datetimeFigureOut">
              <a:rPr lang="en-US" smtClean="0"/>
              <a:pPr/>
              <a:t>10/17/2012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1B74A2B4-3C0E-48C8-A516-75FC8E417F4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9"/>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3"/>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1"/>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3F7C0BA-53EE-4216-A07C-54C538DF97B2}" type="datetimeFigureOut">
              <a:rPr lang="en-US" smtClean="0"/>
              <a:pPr/>
              <a:t>10/17/2012</a:t>
            </a:fld>
            <a:endParaRPr lang="en-US"/>
          </a:p>
        </p:txBody>
      </p:sp>
      <p:sp>
        <p:nvSpPr>
          <p:cNvPr id="28" name="Footer Placeholder 27"/>
          <p:cNvSpPr>
            <a:spLocks noGrp="1"/>
          </p:cNvSpPr>
          <p:nvPr>
            <p:ph type="ftr" sz="quarter" idx="3"/>
          </p:nvPr>
        </p:nvSpPr>
        <p:spPr>
          <a:xfrm>
            <a:off x="3124200" y="76201"/>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1"/>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B74A2B4-3C0E-48C8-A516-75FC8E417F4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49" y="1057987"/>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xekEXM0Von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jbkSRLYSojo"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youtube.com/watch?v=BZoKfap4g4w&amp;feature=related"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youtube.com/watch?v=BPt8ElTQMI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Data Visualization</a:t>
            </a:r>
            <a:endParaRPr lang="en-US" sz="5400" dirty="0"/>
          </a:p>
        </p:txBody>
      </p:sp>
      <p:sp>
        <p:nvSpPr>
          <p:cNvPr id="3" name="Subtitle 2"/>
          <p:cNvSpPr>
            <a:spLocks noGrp="1"/>
          </p:cNvSpPr>
          <p:nvPr>
            <p:ph type="subTitle" idx="1"/>
          </p:nvPr>
        </p:nvSpPr>
        <p:spPr>
          <a:xfrm>
            <a:off x="381000" y="3124200"/>
            <a:ext cx="8458200" cy="1676400"/>
          </a:xfrm>
        </p:spPr>
        <p:txBody>
          <a:bodyPr>
            <a:noAutofit/>
          </a:bodyPr>
          <a:lstStyle/>
          <a:p>
            <a:r>
              <a:rPr lang="en-US" sz="3200" dirty="0" smtClean="0"/>
              <a:t>Super Computing Challenge</a:t>
            </a:r>
          </a:p>
          <a:p>
            <a:r>
              <a:rPr lang="en-US" sz="3200" dirty="0" smtClean="0"/>
              <a:t>Oct. 13/14 2012</a:t>
            </a:r>
          </a:p>
          <a:p>
            <a:r>
              <a:rPr lang="en-US" sz="3200" dirty="0" smtClean="0"/>
              <a:t>Mary </a:t>
            </a:r>
            <a:r>
              <a:rPr lang="en-US" sz="3200" dirty="0" smtClean="0"/>
              <a:t>Sagartz</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Set 1</a:t>
            </a:r>
            <a:endParaRPr lang="en-US" dirty="0"/>
          </a:p>
        </p:txBody>
      </p:sp>
      <p:sp>
        <p:nvSpPr>
          <p:cNvPr id="3" name="Content Placeholder 2"/>
          <p:cNvSpPr>
            <a:spLocks noGrp="1"/>
          </p:cNvSpPr>
          <p:nvPr>
            <p:ph sz="half" idx="1"/>
          </p:nvPr>
        </p:nvSpPr>
        <p:spPr>
          <a:xfrm>
            <a:off x="304800" y="1600200"/>
            <a:ext cx="3276600" cy="4724400"/>
          </a:xfrm>
        </p:spPr>
        <p:txBody>
          <a:bodyPr/>
          <a:lstStyle/>
          <a:p>
            <a:r>
              <a:rPr lang="en-US" sz="3200" dirty="0" smtClean="0"/>
              <a:t>The income (revenue) </a:t>
            </a:r>
            <a:r>
              <a:rPr lang="en-US" sz="3200" dirty="0" smtClean="0"/>
              <a:t>of </a:t>
            </a:r>
            <a:r>
              <a:rPr lang="en-US" sz="3200" dirty="0" smtClean="0"/>
              <a:t>different departments of a </a:t>
            </a:r>
            <a:r>
              <a:rPr lang="en-US" sz="3200" dirty="0" smtClean="0"/>
              <a:t>grocery store</a:t>
            </a:r>
            <a:endParaRPr lang="en-US" sz="3200" dirty="0" smtClean="0"/>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367230878"/>
              </p:ext>
            </p:extLst>
          </p:nvPr>
        </p:nvGraphicFramePr>
        <p:xfrm>
          <a:off x="3962400" y="990600"/>
          <a:ext cx="4800600" cy="4869180"/>
        </p:xfrm>
        <a:graphic>
          <a:graphicData uri="http://schemas.openxmlformats.org/drawingml/2006/table">
            <a:tbl>
              <a:tblPr firstRow="1" bandRow="1">
                <a:tableStyleId>{5C22544A-7EE6-4342-B048-85BDC9FD1C3A}</a:tableStyleId>
              </a:tblPr>
              <a:tblGrid>
                <a:gridCol w="2400300"/>
                <a:gridCol w="2400300"/>
              </a:tblGrid>
              <a:tr h="685800">
                <a:tc>
                  <a:txBody>
                    <a:bodyPr/>
                    <a:lstStyle/>
                    <a:p>
                      <a:pPr algn="ctr"/>
                      <a:r>
                        <a:rPr lang="en-US" sz="3200" dirty="0" smtClean="0">
                          <a:solidFill>
                            <a:schemeClr val="tx1"/>
                          </a:solidFill>
                        </a:rPr>
                        <a:t>Department</a:t>
                      </a:r>
                      <a:endParaRPr lang="en-US" sz="3200" dirty="0">
                        <a:solidFill>
                          <a:schemeClr val="tx1"/>
                        </a:solidFill>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en-US" sz="3200" dirty="0" smtClean="0">
                          <a:solidFill>
                            <a:schemeClr val="tx1"/>
                          </a:solidFill>
                        </a:rPr>
                        <a:t>Income</a:t>
                      </a:r>
                      <a:r>
                        <a:rPr lang="en-US" sz="3200" baseline="0" dirty="0" smtClean="0">
                          <a:solidFill>
                            <a:schemeClr val="tx1"/>
                          </a:solidFill>
                        </a:rPr>
                        <a:t> $K</a:t>
                      </a:r>
                      <a:endParaRPr lang="en-US" sz="3200" dirty="0">
                        <a:solidFill>
                          <a:schemeClr val="tx1"/>
                        </a:solidFill>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Dairy</a:t>
                      </a:r>
                      <a:endParaRPr lang="en-US" sz="3200"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3200" dirty="0" smtClean="0"/>
                        <a:t>20</a:t>
                      </a:r>
                      <a:endParaRPr lang="en-US" sz="3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Liquor</a:t>
                      </a:r>
                      <a:endParaRPr lang="en-US" sz="3200"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3200" dirty="0" smtClean="0"/>
                        <a:t>15</a:t>
                      </a:r>
                      <a:endParaRPr lang="en-US" sz="3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Meat</a:t>
                      </a:r>
                      <a:endParaRPr lang="en-US" sz="3200"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3200" dirty="0" smtClean="0"/>
                        <a:t>40</a:t>
                      </a:r>
                      <a:endParaRPr lang="en-US" sz="3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Deli</a:t>
                      </a:r>
                      <a:endParaRPr lang="en-US" sz="3200"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3200" dirty="0" smtClean="0"/>
                        <a:t>5</a:t>
                      </a:r>
                      <a:endParaRPr lang="en-US" sz="3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632460">
                <a:tc>
                  <a:txBody>
                    <a:bodyPr/>
                    <a:lstStyle/>
                    <a:p>
                      <a:pPr algn="ctr"/>
                      <a:r>
                        <a:rPr lang="en-US" sz="3200" dirty="0" smtClean="0"/>
                        <a:t>Snacks</a:t>
                      </a:r>
                      <a:endParaRPr lang="en-US" sz="3200"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3200" dirty="0" smtClean="0"/>
                        <a:t>5</a:t>
                      </a:r>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Bakery</a:t>
                      </a:r>
                      <a:endParaRPr lang="en-US" sz="3200"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3200" dirty="0" smtClean="0"/>
                        <a:t>5</a:t>
                      </a:r>
                      <a:endParaRPr lang="en-US" sz="3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636270">
                <a:tc>
                  <a:txBody>
                    <a:bodyPr/>
                    <a:lstStyle/>
                    <a:p>
                      <a:pPr algn="ctr"/>
                      <a:r>
                        <a:rPr lang="en-US" sz="3200" dirty="0" smtClean="0"/>
                        <a:t>Produce</a:t>
                      </a:r>
                      <a:endParaRPr lang="en-US" sz="3200" dirty="0"/>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r>
                        <a:rPr lang="en-US" sz="3200" dirty="0" smtClean="0"/>
                        <a:t>15</a:t>
                      </a:r>
                      <a:endParaRPr lang="en-US" sz="3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Set 2</a:t>
            </a:r>
            <a:endParaRPr lang="en-US" dirty="0"/>
          </a:p>
        </p:txBody>
      </p:sp>
      <p:sp>
        <p:nvSpPr>
          <p:cNvPr id="3" name="Content Placeholder 2"/>
          <p:cNvSpPr>
            <a:spLocks noGrp="1"/>
          </p:cNvSpPr>
          <p:nvPr>
            <p:ph sz="half" idx="1"/>
          </p:nvPr>
        </p:nvSpPr>
        <p:spPr>
          <a:xfrm>
            <a:off x="304800" y="1600200"/>
            <a:ext cx="2819400" cy="4724400"/>
          </a:xfrm>
        </p:spPr>
        <p:txBody>
          <a:bodyPr/>
          <a:lstStyle/>
          <a:p>
            <a:r>
              <a:rPr lang="en-US" sz="3200" dirty="0" smtClean="0"/>
              <a:t>Comparing students in each grade in the entire school</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3335616597"/>
              </p:ext>
            </p:extLst>
          </p:nvPr>
        </p:nvGraphicFramePr>
        <p:xfrm>
          <a:off x="3429000" y="1066800"/>
          <a:ext cx="5029200" cy="5349240"/>
        </p:xfrm>
        <a:graphic>
          <a:graphicData uri="http://schemas.openxmlformats.org/drawingml/2006/table">
            <a:tbl>
              <a:tblPr firstRow="1" bandRow="1">
                <a:tableStyleId>{93296810-A885-4BE3-A3E7-6D5BEEA58F35}</a:tableStyleId>
              </a:tblPr>
              <a:tblGrid>
                <a:gridCol w="1583267"/>
                <a:gridCol w="3445933"/>
              </a:tblGrid>
              <a:tr h="685800">
                <a:tc>
                  <a:txBody>
                    <a:bodyPr/>
                    <a:lstStyle/>
                    <a:p>
                      <a:pPr algn="ctr"/>
                      <a:r>
                        <a:rPr lang="en-US" sz="3200" dirty="0" smtClean="0"/>
                        <a:t>Class</a:t>
                      </a:r>
                      <a:endParaRPr lang="en-US" sz="3200" dirty="0">
                        <a:solidFill>
                          <a:schemeClr val="tx1"/>
                        </a:solidFill>
                        <a:latin typeface="Bookman Old Style" pitchFamily="18" charset="0"/>
                      </a:endParaRPr>
                    </a:p>
                  </a:txBody>
                  <a:tcP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en-US" sz="3200" dirty="0" smtClean="0"/>
                        <a:t>% of student body</a:t>
                      </a:r>
                      <a:endParaRPr lang="en-US" sz="3200" dirty="0">
                        <a:solidFill>
                          <a:schemeClr val="tx1"/>
                        </a:solidFill>
                        <a:latin typeface="Bookman Old Style" pitchFamily="18" charset="0"/>
                      </a:endParaRPr>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1</a:t>
                      </a:r>
                      <a:r>
                        <a:rPr lang="en-US" sz="3200" baseline="30000" dirty="0" smtClean="0"/>
                        <a:t>st</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u="none" strike="noStrike" dirty="0"/>
                        <a:t>11</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2</a:t>
                      </a:r>
                      <a:r>
                        <a:rPr lang="en-US" sz="3200" baseline="30000" dirty="0" smtClean="0"/>
                        <a:t>nd</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u="none" strike="noStrike" dirty="0"/>
                        <a:t>12</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3</a:t>
                      </a:r>
                      <a:r>
                        <a:rPr lang="en-US" sz="3200" baseline="30000" dirty="0" smtClean="0"/>
                        <a:t>rd</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u="none" strike="noStrike" dirty="0"/>
                        <a:t>9</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4</a:t>
                      </a:r>
                      <a:r>
                        <a:rPr lang="en-US" sz="3200" baseline="30000" dirty="0" smtClean="0"/>
                        <a:t>th</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u="none" strike="noStrike" dirty="0"/>
                        <a:t>13</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5</a:t>
                      </a:r>
                      <a:r>
                        <a:rPr lang="en-US" sz="3200" baseline="30000" dirty="0" smtClean="0"/>
                        <a:t>th</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u="none" strike="noStrike" dirty="0"/>
                        <a:t>9</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6</a:t>
                      </a:r>
                      <a:r>
                        <a:rPr lang="en-US" sz="3200" baseline="30000" dirty="0" smtClean="0"/>
                        <a:t>th</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u="none" strike="noStrike" dirty="0"/>
                        <a:t>19</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7</a:t>
                      </a:r>
                      <a:r>
                        <a:rPr lang="en-US" sz="3200" baseline="30000" dirty="0" smtClean="0"/>
                        <a:t>th</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u="none" strike="noStrike" dirty="0"/>
                        <a:t>15</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2930">
                <a:tc>
                  <a:txBody>
                    <a:bodyPr/>
                    <a:lstStyle/>
                    <a:p>
                      <a:pPr algn="ctr"/>
                      <a:r>
                        <a:rPr lang="en-US" sz="3200" dirty="0" smtClean="0"/>
                        <a:t>8</a:t>
                      </a:r>
                      <a:r>
                        <a:rPr lang="en-US" sz="3200" baseline="30000" dirty="0" smtClean="0"/>
                        <a:t>th</a:t>
                      </a:r>
                      <a:endParaRPr lang="en-US" sz="3200" dirty="0">
                        <a:latin typeface="Bookman Old Style" pitchFamily="18" charset="0"/>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b"/>
                      <a:r>
                        <a:rPr lang="en-US" sz="3200" u="none" strike="noStrike" dirty="0"/>
                        <a:t>12</a:t>
                      </a:r>
                      <a:endParaRPr lang="en-US" sz="3200" b="0" i="0" u="none" strike="noStrike" dirty="0">
                        <a:solidFill>
                          <a:srgbClr val="000000"/>
                        </a:solidFill>
                        <a:latin typeface="Bookman Old Style" pitchFamily="18" charset="0"/>
                      </a:endParaRP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set 3</a:t>
            </a:r>
            <a:endParaRPr lang="en-US" dirty="0"/>
          </a:p>
        </p:txBody>
      </p:sp>
      <p:sp>
        <p:nvSpPr>
          <p:cNvPr id="3" name="Content Placeholder 2"/>
          <p:cNvSpPr>
            <a:spLocks noGrp="1"/>
          </p:cNvSpPr>
          <p:nvPr>
            <p:ph sz="half" idx="1"/>
          </p:nvPr>
        </p:nvSpPr>
        <p:spPr>
          <a:xfrm>
            <a:off x="304800" y="1600200"/>
            <a:ext cx="3581400" cy="4724400"/>
          </a:xfrm>
        </p:spPr>
        <p:txBody>
          <a:bodyPr>
            <a:normAutofit/>
          </a:bodyPr>
          <a:lstStyle/>
          <a:p>
            <a:pPr>
              <a:buNone/>
            </a:pPr>
            <a:r>
              <a:rPr lang="en-US" sz="3200" dirty="0" smtClean="0"/>
              <a:t>Comparing shoe size and foot length.</a:t>
            </a:r>
            <a:endParaRPr lang="en-US" sz="3200" dirty="0"/>
          </a:p>
        </p:txBody>
      </p:sp>
      <p:graphicFrame>
        <p:nvGraphicFramePr>
          <p:cNvPr id="5" name="Table 4"/>
          <p:cNvGraphicFramePr>
            <a:graphicFrameLocks noGrp="1"/>
          </p:cNvGraphicFramePr>
          <p:nvPr/>
        </p:nvGraphicFramePr>
        <p:xfrm>
          <a:off x="3886200" y="1219200"/>
          <a:ext cx="4648200" cy="5273040"/>
        </p:xfrm>
        <a:graphic>
          <a:graphicData uri="http://schemas.openxmlformats.org/drawingml/2006/table">
            <a:tbl>
              <a:tblPr firstRow="1" bandRow="1">
                <a:tableStyleId>{5C22544A-7EE6-4342-B048-85BDC9FD1C3A}</a:tableStyleId>
              </a:tblPr>
              <a:tblGrid>
                <a:gridCol w="1752600"/>
                <a:gridCol w="2895600"/>
              </a:tblGrid>
              <a:tr h="609600">
                <a:tc>
                  <a:txBody>
                    <a:bodyPr/>
                    <a:lstStyle/>
                    <a:p>
                      <a:pPr algn="ctr" fontAlgn="t"/>
                      <a:r>
                        <a:rPr lang="en-US" sz="3000" b="0" i="0" u="none" strike="noStrike" dirty="0">
                          <a:solidFill>
                            <a:srgbClr val="000000"/>
                          </a:solidFill>
                          <a:latin typeface="Calibri"/>
                        </a:rPr>
                        <a:t>Shoe size</a:t>
                      </a:r>
                    </a:p>
                  </a:txBody>
                  <a:tcPr marL="7620" marR="7620" marT="7620" marB="0">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dirty="0">
                          <a:solidFill>
                            <a:srgbClr val="000000"/>
                          </a:solidFill>
                          <a:latin typeface="Calibri"/>
                        </a:rPr>
                        <a:t>Foot </a:t>
                      </a:r>
                      <a:r>
                        <a:rPr lang="en-US" sz="3000" b="0" i="0" u="none" strike="noStrike" dirty="0" smtClean="0">
                          <a:solidFill>
                            <a:srgbClr val="000000"/>
                          </a:solidFill>
                          <a:latin typeface="Calibri"/>
                        </a:rPr>
                        <a:t>length (in)</a:t>
                      </a:r>
                      <a:endParaRPr lang="en-US" sz="3000" b="0" i="0" u="none" strike="noStrike" dirty="0">
                        <a:solidFill>
                          <a:srgbClr val="000000"/>
                        </a:solidFill>
                        <a:latin typeface="Calibri"/>
                      </a:endParaRPr>
                    </a:p>
                  </a:txBody>
                  <a:tcPr marL="7620" marR="7620" marT="7620" marB="0">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4 1/2</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dirty="0">
                          <a:solidFill>
                            <a:srgbClr val="000000"/>
                          </a:solidFill>
                          <a:latin typeface="Calibri"/>
                        </a:rPr>
                        <a:t>9 1/4</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5</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a:solidFill>
                            <a:srgbClr val="000000"/>
                          </a:solidFill>
                          <a:latin typeface="Calibri"/>
                        </a:rPr>
                        <a:t>9 3/8</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5</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a:solidFill>
                            <a:srgbClr val="000000"/>
                          </a:solidFill>
                          <a:latin typeface="Calibri"/>
                        </a:rPr>
                        <a:t>9 1/4</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6 1/2</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dirty="0">
                          <a:solidFill>
                            <a:srgbClr val="000000"/>
                          </a:solidFill>
                          <a:latin typeface="Calibri"/>
                        </a:rPr>
                        <a:t>9 1/2</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6 1/2</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a:solidFill>
                            <a:srgbClr val="000000"/>
                          </a:solidFill>
                          <a:latin typeface="Calibri"/>
                        </a:rPr>
                        <a:t>9 3/4</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7</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a:solidFill>
                            <a:srgbClr val="000000"/>
                          </a:solidFill>
                          <a:latin typeface="Calibri"/>
                        </a:rPr>
                        <a:t>9 3/4</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8</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dirty="0">
                          <a:solidFill>
                            <a:srgbClr val="000000"/>
                          </a:solidFill>
                          <a:latin typeface="Calibri"/>
                        </a:rPr>
                        <a:t>10 1/8</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80060">
                <a:tc>
                  <a:txBody>
                    <a:bodyPr/>
                    <a:lstStyle/>
                    <a:p>
                      <a:pPr algn="ctr" fontAlgn="t"/>
                      <a:r>
                        <a:rPr lang="en-US" sz="3000" b="0" i="0" u="none" strike="noStrike" dirty="0">
                          <a:solidFill>
                            <a:srgbClr val="000000"/>
                          </a:solidFill>
                          <a:latin typeface="Calibri"/>
                        </a:rPr>
                        <a:t>11 1/2</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a:solidFill>
                            <a:srgbClr val="000000"/>
                          </a:solidFill>
                          <a:latin typeface="Calibri"/>
                        </a:rPr>
                        <a:t>11</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dirty="0">
                          <a:solidFill>
                            <a:srgbClr val="000000"/>
                          </a:solidFill>
                          <a:latin typeface="Calibri"/>
                        </a:rPr>
                        <a:t>12</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3000" b="0" i="0" u="none" strike="noStrike">
                          <a:solidFill>
                            <a:srgbClr val="000000"/>
                          </a:solidFill>
                          <a:latin typeface="Calibri"/>
                        </a:rPr>
                        <a:t>11 1/4</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64820">
                <a:tc>
                  <a:txBody>
                    <a:bodyPr/>
                    <a:lstStyle/>
                    <a:p>
                      <a:pPr algn="ctr" fontAlgn="t"/>
                      <a:r>
                        <a:rPr lang="en-US" sz="3000" b="0" i="0" u="none" strike="noStrike">
                          <a:solidFill>
                            <a:srgbClr val="000000"/>
                          </a:solidFill>
                          <a:latin typeface="Calibri"/>
                        </a:rPr>
                        <a:t>14</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t"/>
                      <a:r>
                        <a:rPr lang="en-US" sz="3000" b="0" i="0" u="none" strike="noStrike" dirty="0">
                          <a:solidFill>
                            <a:srgbClr val="000000"/>
                          </a:solidFill>
                          <a:latin typeface="Calibri"/>
                        </a:rPr>
                        <a:t>11 3/8</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Set 4</a:t>
            </a:r>
            <a:endParaRPr lang="en-US" dirty="0"/>
          </a:p>
        </p:txBody>
      </p:sp>
      <p:sp>
        <p:nvSpPr>
          <p:cNvPr id="3" name="Content Placeholder 2"/>
          <p:cNvSpPr>
            <a:spLocks noGrp="1"/>
          </p:cNvSpPr>
          <p:nvPr>
            <p:ph sz="half" idx="1"/>
          </p:nvPr>
        </p:nvSpPr>
        <p:spPr>
          <a:xfrm>
            <a:off x="304800" y="1600200"/>
            <a:ext cx="3124200" cy="4724400"/>
          </a:xfrm>
        </p:spPr>
        <p:txBody>
          <a:bodyPr>
            <a:normAutofit/>
          </a:bodyPr>
          <a:lstStyle/>
          <a:p>
            <a:r>
              <a:rPr lang="en-US" sz="3000" dirty="0" smtClean="0"/>
              <a:t>Growth data for the first 5 years</a:t>
            </a:r>
            <a:endParaRPr lang="en-US" sz="3000" dirty="0"/>
          </a:p>
        </p:txBody>
      </p:sp>
      <p:graphicFrame>
        <p:nvGraphicFramePr>
          <p:cNvPr id="5" name="Table 4"/>
          <p:cNvGraphicFramePr>
            <a:graphicFrameLocks noGrp="1"/>
          </p:cNvGraphicFramePr>
          <p:nvPr>
            <p:extLst>
              <p:ext uri="{D42A27DB-BD31-4B8C-83A1-F6EECF244321}">
                <p14:modId xmlns:p14="http://schemas.microsoft.com/office/powerpoint/2010/main" xmlns="" val="2583532103"/>
              </p:ext>
            </p:extLst>
          </p:nvPr>
        </p:nvGraphicFramePr>
        <p:xfrm>
          <a:off x="4114800" y="1143000"/>
          <a:ext cx="4419600" cy="4730115"/>
        </p:xfrm>
        <a:graphic>
          <a:graphicData uri="http://schemas.openxmlformats.org/drawingml/2006/table">
            <a:tbl>
              <a:tblPr firstRow="1" bandRow="1">
                <a:tableStyleId>{5C22544A-7EE6-4342-B048-85BDC9FD1C3A}</a:tableStyleId>
              </a:tblPr>
              <a:tblGrid>
                <a:gridCol w="2209800"/>
                <a:gridCol w="2209800"/>
              </a:tblGrid>
              <a:tr h="609600">
                <a:tc>
                  <a:txBody>
                    <a:bodyPr/>
                    <a:lstStyle/>
                    <a:p>
                      <a:pPr algn="ctr" rtl="0" fontAlgn="t"/>
                      <a:r>
                        <a:rPr lang="en-US" sz="3000" b="1" i="0" u="none" strike="noStrike" dirty="0">
                          <a:solidFill>
                            <a:srgbClr val="000000"/>
                          </a:solidFill>
                          <a:latin typeface="Franklin Gothic Book"/>
                        </a:rPr>
                        <a:t>age (yrs)</a:t>
                      </a:r>
                    </a:p>
                  </a:txBody>
                  <a:tcPr marL="7620" marR="7620" marT="7620" marB="0">
                    <a:lnR w="28575" cap="flat" cmpd="sng" algn="ctr">
                      <a:solidFill>
                        <a:schemeClr val="tx1"/>
                      </a:solidFill>
                      <a:prstDash val="solid"/>
                      <a:round/>
                      <a:headEnd type="none" w="med" len="med"/>
                      <a:tailEnd type="none" w="med" len="med"/>
                    </a:lnR>
                  </a:tcPr>
                </a:tc>
                <a:tc>
                  <a:txBody>
                    <a:bodyPr/>
                    <a:lstStyle/>
                    <a:p>
                      <a:pPr algn="ctr" rtl="0" fontAlgn="t"/>
                      <a:r>
                        <a:rPr lang="en-US" sz="3000" b="1" i="0" u="none" strike="noStrike">
                          <a:solidFill>
                            <a:srgbClr val="000000"/>
                          </a:solidFill>
                          <a:latin typeface="Franklin Gothic Book"/>
                        </a:rPr>
                        <a:t>height (in)</a:t>
                      </a:r>
                    </a:p>
                  </a:txBody>
                  <a:tcPr marL="7620" marR="7620" marT="7620" marB="0">
                    <a:lnL w="28575" cap="flat" cmpd="sng" algn="ctr">
                      <a:solidFill>
                        <a:schemeClr val="tx1"/>
                      </a:solidFill>
                      <a:prstDash val="solid"/>
                      <a:round/>
                      <a:headEnd type="none" w="med" len="med"/>
                      <a:tailEnd type="none" w="med" len="med"/>
                    </a:lnL>
                  </a:tcPr>
                </a:tc>
              </a:tr>
              <a:tr h="588645">
                <a:tc>
                  <a:txBody>
                    <a:bodyPr/>
                    <a:lstStyle/>
                    <a:p>
                      <a:pPr algn="ctr" rtl="0" fontAlgn="t"/>
                      <a:r>
                        <a:rPr lang="en-US" sz="3000" b="0" i="0" u="none" strike="noStrike" dirty="0">
                          <a:solidFill>
                            <a:srgbClr val="000000"/>
                          </a:solidFill>
                          <a:latin typeface="Franklin Gothic Book"/>
                        </a:rPr>
                        <a:t>1/2</a:t>
                      </a:r>
                    </a:p>
                  </a:txBody>
                  <a:tcPr marL="7620" marR="7620" marT="7620" marB="0">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rtl="0" fontAlgn="t"/>
                      <a:r>
                        <a:rPr lang="en-US" sz="3000" b="0" i="0" u="none" strike="noStrike">
                          <a:solidFill>
                            <a:srgbClr val="000000"/>
                          </a:solidFill>
                          <a:latin typeface="Franklin Gothic Book"/>
                        </a:rPr>
                        <a:t>19</a:t>
                      </a:r>
                    </a:p>
                  </a:txBody>
                  <a:tcPr marL="7620" marR="7620" marT="7620" marB="0">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588645">
                <a:tc>
                  <a:txBody>
                    <a:bodyPr/>
                    <a:lstStyle/>
                    <a:p>
                      <a:pPr algn="ctr" rtl="0" fontAlgn="t"/>
                      <a:r>
                        <a:rPr lang="en-US" sz="3000" b="0" i="0" u="none" strike="noStrike" dirty="0">
                          <a:solidFill>
                            <a:srgbClr val="000000"/>
                          </a:solidFill>
                          <a:latin typeface="Franklin Gothic Book"/>
                        </a:rPr>
                        <a:t>1</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t"/>
                      <a:r>
                        <a:rPr lang="en-US" sz="3000" b="0" i="0" u="none" strike="noStrike">
                          <a:solidFill>
                            <a:srgbClr val="000000"/>
                          </a:solidFill>
                          <a:latin typeface="Franklin Gothic Book"/>
                        </a:rPr>
                        <a:t>25</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8645">
                <a:tc>
                  <a:txBody>
                    <a:bodyPr/>
                    <a:lstStyle/>
                    <a:p>
                      <a:pPr algn="ctr" rtl="0" fontAlgn="t"/>
                      <a:r>
                        <a:rPr lang="en-US" sz="3000" b="0" i="0" u="none" strike="noStrike" dirty="0">
                          <a:solidFill>
                            <a:srgbClr val="000000"/>
                          </a:solidFill>
                          <a:latin typeface="Franklin Gothic Book"/>
                        </a:rPr>
                        <a:t>1 1/2</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t"/>
                      <a:r>
                        <a:rPr lang="en-US" sz="3000" b="0" i="0" u="none" strike="noStrike">
                          <a:solidFill>
                            <a:srgbClr val="000000"/>
                          </a:solidFill>
                          <a:latin typeface="Franklin Gothic Book"/>
                        </a:rPr>
                        <a:t>30</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8645">
                <a:tc>
                  <a:txBody>
                    <a:bodyPr/>
                    <a:lstStyle/>
                    <a:p>
                      <a:pPr algn="ctr" rtl="0" fontAlgn="t"/>
                      <a:r>
                        <a:rPr lang="en-US" sz="3000" b="0" i="0" u="none" strike="noStrike" dirty="0">
                          <a:solidFill>
                            <a:srgbClr val="000000"/>
                          </a:solidFill>
                          <a:latin typeface="Franklin Gothic Book"/>
                        </a:rPr>
                        <a:t>2</a:t>
                      </a:r>
                    </a:p>
                  </a:txBody>
                  <a:tcPr marL="7620" marR="7620" marT="7620" marB="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t"/>
                      <a:r>
                        <a:rPr lang="en-US" sz="3000" b="0" i="0" u="none" strike="noStrike">
                          <a:solidFill>
                            <a:srgbClr val="000000"/>
                          </a:solidFill>
                          <a:latin typeface="Franklin Gothic Book"/>
                        </a:rPr>
                        <a:t>35</a:t>
                      </a:r>
                    </a:p>
                  </a:txBody>
                  <a:tcPr marL="7620" marR="7620" marT="7620" marB="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8645">
                <a:tc>
                  <a:txBody>
                    <a:bodyPr/>
                    <a:lstStyle/>
                    <a:p>
                      <a:pPr algn="ctr" fontAlgn="b"/>
                      <a:r>
                        <a:rPr lang="en-US" sz="3000" b="0" i="0" u="none" strike="noStrike" dirty="0">
                          <a:solidFill>
                            <a:srgbClr val="000000"/>
                          </a:solidFill>
                          <a:latin typeface="Calibri"/>
                        </a:rPr>
                        <a:t>3</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000" b="0" i="0" u="none" strike="noStrike">
                          <a:solidFill>
                            <a:srgbClr val="000000"/>
                          </a:solidFill>
                          <a:latin typeface="Calibri"/>
                        </a:rPr>
                        <a:t>39</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8645">
                <a:tc>
                  <a:txBody>
                    <a:bodyPr/>
                    <a:lstStyle/>
                    <a:p>
                      <a:pPr algn="ctr" fontAlgn="b"/>
                      <a:r>
                        <a:rPr lang="en-US" sz="3000" b="0" i="0" u="none" strike="noStrike" dirty="0">
                          <a:solidFill>
                            <a:srgbClr val="000000"/>
                          </a:solidFill>
                          <a:latin typeface="Calibri"/>
                        </a:rPr>
                        <a:t>4</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000" b="0" i="0" u="none" strike="noStrike">
                          <a:solidFill>
                            <a:srgbClr val="000000"/>
                          </a:solidFill>
                          <a:latin typeface="Calibri"/>
                        </a:rPr>
                        <a:t>42</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88645">
                <a:tc>
                  <a:txBody>
                    <a:bodyPr/>
                    <a:lstStyle/>
                    <a:p>
                      <a:pPr algn="ctr" fontAlgn="b"/>
                      <a:r>
                        <a:rPr lang="en-US" sz="3000" b="0" i="0" u="none" strike="noStrike">
                          <a:solidFill>
                            <a:srgbClr val="000000"/>
                          </a:solidFill>
                          <a:latin typeface="Calibri"/>
                        </a:rPr>
                        <a:t>5</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b"/>
                      <a:r>
                        <a:rPr lang="en-US" sz="3000" b="0" i="0" u="none" strike="noStrike" dirty="0">
                          <a:solidFill>
                            <a:srgbClr val="000000"/>
                          </a:solidFill>
                          <a:latin typeface="Calibri"/>
                        </a:rPr>
                        <a:t>45</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p:txBody>
          <a:bodyPr>
            <a:normAutofit/>
          </a:bodyPr>
          <a:lstStyle/>
          <a:p>
            <a:pPr marL="0" indent="465138">
              <a:buNone/>
            </a:pPr>
            <a:r>
              <a:rPr lang="en-US" sz="3400" dirty="0" smtClean="0"/>
              <a:t>7H15 M3554G3 53RV35 7O PR0V3 H0W 0UR M1ND5 C4N D0 4M4Z1NG 7H1NG5!  1MPR3551V3 7H1NG5!  1N 7H3 B3G1NN1NG 17 WA5 H4RD BU7 N0W, 0N 7H15 LIN3 Y0UR M1ND 1S R34D1NG 17 4U70M471C4LLY W17H 0U7 3V3N 7H1NK1NG 4B0U7 17, B3 PROUD! 0NLY C3R741N P30PL3 C4N R3AD 7H15.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p:txBody>
          <a:bodyPr>
            <a:normAutofit/>
          </a:bodyPr>
          <a:lstStyle/>
          <a:p>
            <a:pPr marL="0" indent="465138">
              <a:buNone/>
            </a:pPr>
            <a:r>
              <a:rPr lang="en-US" sz="3400" dirty="0" smtClean="0"/>
              <a:t>7</a:t>
            </a:r>
            <a:r>
              <a:rPr lang="en-US" sz="3400" b="1" dirty="0" smtClean="0">
                <a:solidFill>
                  <a:srgbClr val="FF0000"/>
                </a:solidFill>
              </a:rPr>
              <a:t>H</a:t>
            </a:r>
            <a:r>
              <a:rPr lang="en-US" sz="3400" dirty="0" smtClean="0"/>
              <a:t>15 </a:t>
            </a:r>
            <a:r>
              <a:rPr lang="en-US" sz="3400" b="1" dirty="0" smtClean="0">
                <a:solidFill>
                  <a:srgbClr val="FF0000"/>
                </a:solidFill>
              </a:rPr>
              <a:t>M</a:t>
            </a:r>
            <a:r>
              <a:rPr lang="en-US" sz="3400" dirty="0" smtClean="0"/>
              <a:t>3554</a:t>
            </a:r>
            <a:r>
              <a:rPr lang="en-US" sz="3400" b="1" dirty="0" smtClean="0">
                <a:solidFill>
                  <a:srgbClr val="FF0000"/>
                </a:solidFill>
              </a:rPr>
              <a:t>G</a:t>
            </a:r>
            <a:r>
              <a:rPr lang="en-US" sz="3400" dirty="0" smtClean="0"/>
              <a:t>3 53</a:t>
            </a:r>
            <a:r>
              <a:rPr lang="en-US" sz="3400" b="1" dirty="0" smtClean="0">
                <a:solidFill>
                  <a:srgbClr val="FF0000"/>
                </a:solidFill>
              </a:rPr>
              <a:t>RV</a:t>
            </a:r>
            <a:r>
              <a:rPr lang="en-US" sz="3400" dirty="0" smtClean="0"/>
              <a:t>35 7O </a:t>
            </a:r>
            <a:r>
              <a:rPr lang="en-US" sz="3400" b="1" dirty="0" smtClean="0">
                <a:solidFill>
                  <a:srgbClr val="FF0000"/>
                </a:solidFill>
              </a:rPr>
              <a:t>PR</a:t>
            </a:r>
            <a:r>
              <a:rPr lang="en-US" sz="3400" dirty="0" smtClean="0"/>
              <a:t>0</a:t>
            </a:r>
            <a:r>
              <a:rPr lang="en-US" sz="3400" b="1" dirty="0" smtClean="0">
                <a:solidFill>
                  <a:srgbClr val="FF0000"/>
                </a:solidFill>
              </a:rPr>
              <a:t>V</a:t>
            </a:r>
            <a:r>
              <a:rPr lang="en-US" sz="3400" dirty="0" smtClean="0"/>
              <a:t>3 </a:t>
            </a:r>
            <a:r>
              <a:rPr lang="en-US" sz="3400" b="1" dirty="0" smtClean="0">
                <a:solidFill>
                  <a:srgbClr val="FF0000"/>
                </a:solidFill>
              </a:rPr>
              <a:t>H</a:t>
            </a:r>
            <a:r>
              <a:rPr lang="en-US" sz="3400" dirty="0" smtClean="0"/>
              <a:t>0</a:t>
            </a:r>
            <a:r>
              <a:rPr lang="en-US" sz="3400" b="1" dirty="0" smtClean="0">
                <a:solidFill>
                  <a:srgbClr val="FF0000"/>
                </a:solidFill>
              </a:rPr>
              <a:t>W</a:t>
            </a:r>
            <a:r>
              <a:rPr lang="en-US" sz="3400" dirty="0" smtClean="0"/>
              <a:t> 0</a:t>
            </a:r>
            <a:r>
              <a:rPr lang="en-US" sz="3400" b="1" dirty="0" smtClean="0">
                <a:solidFill>
                  <a:srgbClr val="FF0000"/>
                </a:solidFill>
              </a:rPr>
              <a:t>UR</a:t>
            </a:r>
            <a:r>
              <a:rPr lang="en-US" sz="3400" dirty="0" smtClean="0"/>
              <a:t> </a:t>
            </a:r>
            <a:r>
              <a:rPr lang="en-US" sz="3400" b="1" dirty="0" smtClean="0">
                <a:solidFill>
                  <a:srgbClr val="FF0000"/>
                </a:solidFill>
              </a:rPr>
              <a:t>M</a:t>
            </a:r>
            <a:r>
              <a:rPr lang="en-US" sz="3400" dirty="0" smtClean="0"/>
              <a:t>1</a:t>
            </a:r>
            <a:r>
              <a:rPr lang="en-US" sz="3400" b="1" dirty="0" smtClean="0">
                <a:solidFill>
                  <a:srgbClr val="FF0000"/>
                </a:solidFill>
              </a:rPr>
              <a:t>ND</a:t>
            </a:r>
            <a:r>
              <a:rPr lang="en-US" sz="3400" dirty="0" smtClean="0"/>
              <a:t>5 </a:t>
            </a:r>
            <a:r>
              <a:rPr lang="en-US" sz="3400" b="1" dirty="0" smtClean="0">
                <a:solidFill>
                  <a:srgbClr val="FF0000"/>
                </a:solidFill>
              </a:rPr>
              <a:t>C</a:t>
            </a:r>
            <a:r>
              <a:rPr lang="en-US" sz="3400" dirty="0" smtClean="0"/>
              <a:t>4</a:t>
            </a:r>
            <a:r>
              <a:rPr lang="en-US" sz="3400" b="1" dirty="0" smtClean="0">
                <a:solidFill>
                  <a:srgbClr val="FF0000"/>
                </a:solidFill>
              </a:rPr>
              <a:t>N</a:t>
            </a:r>
            <a:r>
              <a:rPr lang="en-US" sz="3400" dirty="0" smtClean="0"/>
              <a:t> </a:t>
            </a:r>
            <a:r>
              <a:rPr lang="en-US" sz="3400" b="1" dirty="0" smtClean="0">
                <a:solidFill>
                  <a:srgbClr val="FF0000"/>
                </a:solidFill>
              </a:rPr>
              <a:t>D</a:t>
            </a:r>
            <a:r>
              <a:rPr lang="en-US" sz="3400" dirty="0" smtClean="0"/>
              <a:t>0 4</a:t>
            </a:r>
            <a:r>
              <a:rPr lang="en-US" sz="3400" b="1" dirty="0" smtClean="0">
                <a:solidFill>
                  <a:srgbClr val="FF0000"/>
                </a:solidFill>
              </a:rPr>
              <a:t>M</a:t>
            </a:r>
            <a:r>
              <a:rPr lang="en-US" sz="3400" dirty="0" smtClean="0"/>
              <a:t>4</a:t>
            </a:r>
            <a:r>
              <a:rPr lang="en-US" sz="3400" b="1" dirty="0" smtClean="0">
                <a:solidFill>
                  <a:srgbClr val="FF0000"/>
                </a:solidFill>
              </a:rPr>
              <a:t>Z</a:t>
            </a:r>
            <a:r>
              <a:rPr lang="en-US" sz="3400" dirty="0" smtClean="0"/>
              <a:t>1</a:t>
            </a:r>
            <a:r>
              <a:rPr lang="en-US" sz="3400" b="1" dirty="0" smtClean="0">
                <a:solidFill>
                  <a:srgbClr val="FF0000"/>
                </a:solidFill>
              </a:rPr>
              <a:t>NG</a:t>
            </a:r>
            <a:r>
              <a:rPr lang="en-US" sz="3400" dirty="0" smtClean="0"/>
              <a:t> 7</a:t>
            </a:r>
            <a:r>
              <a:rPr lang="en-US" sz="3400" b="1" dirty="0" smtClean="0">
                <a:solidFill>
                  <a:srgbClr val="FF0000"/>
                </a:solidFill>
              </a:rPr>
              <a:t>H</a:t>
            </a:r>
            <a:r>
              <a:rPr lang="en-US" sz="3400" dirty="0" smtClean="0"/>
              <a:t>1</a:t>
            </a:r>
            <a:r>
              <a:rPr lang="en-US" sz="3400" b="1" dirty="0" smtClean="0">
                <a:solidFill>
                  <a:srgbClr val="FF0000"/>
                </a:solidFill>
              </a:rPr>
              <a:t>NG</a:t>
            </a:r>
            <a:r>
              <a:rPr lang="en-US" sz="3400" dirty="0" smtClean="0"/>
              <a:t>5!  1</a:t>
            </a:r>
            <a:r>
              <a:rPr lang="en-US" sz="3400" b="1" dirty="0" smtClean="0">
                <a:solidFill>
                  <a:srgbClr val="FF0000"/>
                </a:solidFill>
              </a:rPr>
              <a:t>MPR</a:t>
            </a:r>
            <a:r>
              <a:rPr lang="en-US" sz="3400" dirty="0" smtClean="0"/>
              <a:t>3551</a:t>
            </a:r>
            <a:r>
              <a:rPr lang="en-US" sz="3400" b="1" dirty="0" smtClean="0">
                <a:solidFill>
                  <a:srgbClr val="FF0000"/>
                </a:solidFill>
              </a:rPr>
              <a:t>V</a:t>
            </a:r>
            <a:r>
              <a:rPr lang="en-US" sz="3400" dirty="0" smtClean="0"/>
              <a:t>3 7</a:t>
            </a:r>
            <a:r>
              <a:rPr lang="en-US" sz="3400" b="1" dirty="0" smtClean="0">
                <a:solidFill>
                  <a:srgbClr val="FF0000"/>
                </a:solidFill>
              </a:rPr>
              <a:t>H</a:t>
            </a:r>
            <a:r>
              <a:rPr lang="en-US" sz="3400" dirty="0" smtClean="0"/>
              <a:t>1</a:t>
            </a:r>
            <a:r>
              <a:rPr lang="en-US" sz="3400" b="1" dirty="0" smtClean="0">
                <a:solidFill>
                  <a:srgbClr val="FF0000"/>
                </a:solidFill>
              </a:rPr>
              <a:t>NG</a:t>
            </a:r>
            <a:r>
              <a:rPr lang="en-US" sz="3400" dirty="0" smtClean="0"/>
              <a:t>5!  1</a:t>
            </a:r>
            <a:r>
              <a:rPr lang="en-US" sz="3400" b="1" dirty="0" smtClean="0">
                <a:solidFill>
                  <a:srgbClr val="FF0000"/>
                </a:solidFill>
              </a:rPr>
              <a:t>N</a:t>
            </a:r>
            <a:r>
              <a:rPr lang="en-US" sz="3400" dirty="0" smtClean="0"/>
              <a:t> 7</a:t>
            </a:r>
            <a:r>
              <a:rPr lang="en-US" sz="3400" b="1" dirty="0" smtClean="0">
                <a:solidFill>
                  <a:srgbClr val="FF0000"/>
                </a:solidFill>
              </a:rPr>
              <a:t>H</a:t>
            </a:r>
            <a:r>
              <a:rPr lang="en-US" sz="3400" dirty="0" smtClean="0"/>
              <a:t>3 </a:t>
            </a:r>
            <a:r>
              <a:rPr lang="en-US" sz="3400" b="1" dirty="0" smtClean="0">
                <a:solidFill>
                  <a:srgbClr val="FF0000"/>
                </a:solidFill>
              </a:rPr>
              <a:t>B</a:t>
            </a:r>
            <a:r>
              <a:rPr lang="en-US" sz="3400" dirty="0" smtClean="0"/>
              <a:t>3</a:t>
            </a:r>
            <a:r>
              <a:rPr lang="en-US" sz="3400" b="1" dirty="0" smtClean="0">
                <a:solidFill>
                  <a:srgbClr val="FF0000"/>
                </a:solidFill>
              </a:rPr>
              <a:t>G</a:t>
            </a:r>
            <a:r>
              <a:rPr lang="en-US" sz="3400" dirty="0" smtClean="0"/>
              <a:t>1</a:t>
            </a:r>
            <a:r>
              <a:rPr lang="en-US" sz="3400" b="1" dirty="0" smtClean="0">
                <a:solidFill>
                  <a:srgbClr val="FF0000"/>
                </a:solidFill>
              </a:rPr>
              <a:t>NN</a:t>
            </a:r>
            <a:r>
              <a:rPr lang="en-US" sz="3400" dirty="0" smtClean="0"/>
              <a:t>1</a:t>
            </a:r>
            <a:r>
              <a:rPr lang="en-US" sz="3400" b="1" dirty="0" smtClean="0">
                <a:solidFill>
                  <a:srgbClr val="FF0000"/>
                </a:solidFill>
              </a:rPr>
              <a:t>NG</a:t>
            </a:r>
            <a:r>
              <a:rPr lang="en-US" sz="3400" dirty="0" smtClean="0"/>
              <a:t> 17 </a:t>
            </a:r>
            <a:r>
              <a:rPr lang="en-US" sz="3400" b="1" dirty="0" smtClean="0">
                <a:solidFill>
                  <a:srgbClr val="FF0000"/>
                </a:solidFill>
              </a:rPr>
              <a:t>WA</a:t>
            </a:r>
            <a:r>
              <a:rPr lang="en-US" sz="3400" dirty="0" smtClean="0"/>
              <a:t>5 </a:t>
            </a:r>
            <a:r>
              <a:rPr lang="en-US" sz="3400" b="1" dirty="0" smtClean="0">
                <a:solidFill>
                  <a:srgbClr val="FF0000"/>
                </a:solidFill>
              </a:rPr>
              <a:t>H</a:t>
            </a:r>
            <a:r>
              <a:rPr lang="en-US" sz="3400" dirty="0" smtClean="0"/>
              <a:t>4</a:t>
            </a:r>
            <a:r>
              <a:rPr lang="en-US" sz="3400" b="1" dirty="0" smtClean="0">
                <a:solidFill>
                  <a:srgbClr val="FF0000"/>
                </a:solidFill>
              </a:rPr>
              <a:t>RD</a:t>
            </a:r>
            <a:r>
              <a:rPr lang="en-US" sz="3400" dirty="0" smtClean="0"/>
              <a:t> </a:t>
            </a:r>
            <a:r>
              <a:rPr lang="en-US" sz="3400" b="1" dirty="0" smtClean="0">
                <a:solidFill>
                  <a:srgbClr val="FF0000"/>
                </a:solidFill>
              </a:rPr>
              <a:t>BU</a:t>
            </a:r>
            <a:r>
              <a:rPr lang="en-US" sz="3400" dirty="0" smtClean="0"/>
              <a:t>7 </a:t>
            </a:r>
            <a:r>
              <a:rPr lang="en-US" sz="3400" b="1" dirty="0" smtClean="0">
                <a:solidFill>
                  <a:srgbClr val="FF0000"/>
                </a:solidFill>
              </a:rPr>
              <a:t>N</a:t>
            </a:r>
            <a:r>
              <a:rPr lang="en-US" sz="3400" dirty="0" smtClean="0"/>
              <a:t>0</a:t>
            </a:r>
            <a:r>
              <a:rPr lang="en-US" sz="3400" b="1" dirty="0" smtClean="0">
                <a:solidFill>
                  <a:srgbClr val="FF0000"/>
                </a:solidFill>
              </a:rPr>
              <a:t>W</a:t>
            </a:r>
            <a:r>
              <a:rPr lang="en-US" sz="3400" dirty="0" smtClean="0"/>
              <a:t>, 0</a:t>
            </a:r>
            <a:r>
              <a:rPr lang="en-US" sz="3400" b="1" dirty="0" smtClean="0">
                <a:solidFill>
                  <a:srgbClr val="FF0000"/>
                </a:solidFill>
              </a:rPr>
              <a:t>N</a:t>
            </a:r>
            <a:r>
              <a:rPr lang="en-US" sz="3400" dirty="0" smtClean="0"/>
              <a:t> 7</a:t>
            </a:r>
            <a:r>
              <a:rPr lang="en-US" sz="3400" b="1" dirty="0" smtClean="0">
                <a:solidFill>
                  <a:srgbClr val="FF0000"/>
                </a:solidFill>
              </a:rPr>
              <a:t>H</a:t>
            </a:r>
            <a:r>
              <a:rPr lang="en-US" sz="3400" dirty="0" smtClean="0"/>
              <a:t>15 </a:t>
            </a:r>
            <a:r>
              <a:rPr lang="en-US" sz="3400" b="1" dirty="0" smtClean="0">
                <a:solidFill>
                  <a:srgbClr val="FF0000"/>
                </a:solidFill>
              </a:rPr>
              <a:t>LIN</a:t>
            </a:r>
            <a:r>
              <a:rPr lang="en-US" sz="3400" dirty="0" smtClean="0"/>
              <a:t>3 </a:t>
            </a:r>
            <a:r>
              <a:rPr lang="en-US" sz="3400" b="1" dirty="0" smtClean="0">
                <a:solidFill>
                  <a:srgbClr val="FF0000"/>
                </a:solidFill>
              </a:rPr>
              <a:t>Y</a:t>
            </a:r>
            <a:r>
              <a:rPr lang="en-US" sz="3400" dirty="0" smtClean="0"/>
              <a:t>0</a:t>
            </a:r>
            <a:r>
              <a:rPr lang="en-US" sz="3400" b="1" dirty="0" smtClean="0">
                <a:solidFill>
                  <a:srgbClr val="FF0000"/>
                </a:solidFill>
              </a:rPr>
              <a:t>UR</a:t>
            </a:r>
            <a:r>
              <a:rPr lang="en-US" sz="3400" dirty="0" smtClean="0"/>
              <a:t> </a:t>
            </a:r>
            <a:r>
              <a:rPr lang="en-US" sz="3400" b="1" dirty="0" smtClean="0">
                <a:solidFill>
                  <a:srgbClr val="FF0000"/>
                </a:solidFill>
              </a:rPr>
              <a:t>M</a:t>
            </a:r>
            <a:r>
              <a:rPr lang="en-US" sz="3400" dirty="0" smtClean="0"/>
              <a:t>1</a:t>
            </a:r>
            <a:r>
              <a:rPr lang="en-US" sz="3400" b="1" dirty="0" smtClean="0">
                <a:solidFill>
                  <a:srgbClr val="FF0000"/>
                </a:solidFill>
              </a:rPr>
              <a:t>ND</a:t>
            </a:r>
            <a:r>
              <a:rPr lang="en-US" sz="3400" dirty="0" smtClean="0"/>
              <a:t> 1</a:t>
            </a:r>
            <a:r>
              <a:rPr lang="en-US" sz="3400" b="1" dirty="0" smtClean="0">
                <a:solidFill>
                  <a:srgbClr val="FF0000"/>
                </a:solidFill>
              </a:rPr>
              <a:t>S</a:t>
            </a:r>
            <a:r>
              <a:rPr lang="en-US" sz="3400" dirty="0" smtClean="0"/>
              <a:t> </a:t>
            </a:r>
            <a:r>
              <a:rPr lang="en-US" sz="3400" b="1" dirty="0" smtClean="0">
                <a:solidFill>
                  <a:srgbClr val="FF0000"/>
                </a:solidFill>
              </a:rPr>
              <a:t>R</a:t>
            </a:r>
            <a:r>
              <a:rPr lang="en-US" sz="3400" dirty="0" smtClean="0"/>
              <a:t>34</a:t>
            </a:r>
            <a:r>
              <a:rPr lang="en-US" sz="3400" b="1" dirty="0" smtClean="0">
                <a:solidFill>
                  <a:srgbClr val="FF0000"/>
                </a:solidFill>
              </a:rPr>
              <a:t>D</a:t>
            </a:r>
            <a:r>
              <a:rPr lang="en-US" sz="3400" dirty="0" smtClean="0"/>
              <a:t>1</a:t>
            </a:r>
            <a:r>
              <a:rPr lang="en-US" sz="3400" b="1" dirty="0" smtClean="0">
                <a:solidFill>
                  <a:srgbClr val="FF0000"/>
                </a:solidFill>
              </a:rPr>
              <a:t>NG</a:t>
            </a:r>
            <a:r>
              <a:rPr lang="en-US" sz="3400" dirty="0" smtClean="0"/>
              <a:t> 17 4</a:t>
            </a:r>
            <a:r>
              <a:rPr lang="en-US" sz="3400" b="1" dirty="0" smtClean="0">
                <a:solidFill>
                  <a:srgbClr val="FF0000"/>
                </a:solidFill>
              </a:rPr>
              <a:t>U</a:t>
            </a:r>
            <a:r>
              <a:rPr lang="en-US" sz="3400" dirty="0" smtClean="0"/>
              <a:t>70</a:t>
            </a:r>
            <a:r>
              <a:rPr lang="en-US" sz="3400" b="1" dirty="0" smtClean="0">
                <a:solidFill>
                  <a:srgbClr val="FF0000"/>
                </a:solidFill>
              </a:rPr>
              <a:t>M</a:t>
            </a:r>
            <a:r>
              <a:rPr lang="en-US" sz="3400" dirty="0" smtClean="0"/>
              <a:t>471</a:t>
            </a:r>
            <a:r>
              <a:rPr lang="en-US" sz="3400" b="1" dirty="0" smtClean="0">
                <a:solidFill>
                  <a:srgbClr val="FF0000"/>
                </a:solidFill>
              </a:rPr>
              <a:t>C</a:t>
            </a:r>
            <a:r>
              <a:rPr lang="en-US" sz="3400" dirty="0" smtClean="0"/>
              <a:t>4</a:t>
            </a:r>
            <a:r>
              <a:rPr lang="en-US" sz="3400" b="1" dirty="0" smtClean="0">
                <a:solidFill>
                  <a:srgbClr val="FF0000"/>
                </a:solidFill>
              </a:rPr>
              <a:t>LLY</a:t>
            </a:r>
            <a:r>
              <a:rPr lang="en-US" sz="3400" dirty="0" smtClean="0"/>
              <a:t> </a:t>
            </a:r>
            <a:r>
              <a:rPr lang="en-US" sz="3400" b="1" dirty="0" smtClean="0">
                <a:solidFill>
                  <a:srgbClr val="FF0000"/>
                </a:solidFill>
              </a:rPr>
              <a:t>W</a:t>
            </a:r>
            <a:r>
              <a:rPr lang="en-US" sz="3400" dirty="0" smtClean="0"/>
              <a:t>17</a:t>
            </a:r>
            <a:r>
              <a:rPr lang="en-US" sz="3400" b="1" dirty="0" smtClean="0">
                <a:solidFill>
                  <a:srgbClr val="FF0000"/>
                </a:solidFill>
              </a:rPr>
              <a:t>H</a:t>
            </a:r>
            <a:r>
              <a:rPr lang="en-US" sz="3400" dirty="0" smtClean="0"/>
              <a:t> 0</a:t>
            </a:r>
            <a:r>
              <a:rPr lang="en-US" sz="3400" b="1" dirty="0" smtClean="0">
                <a:solidFill>
                  <a:srgbClr val="FF0000"/>
                </a:solidFill>
              </a:rPr>
              <a:t>U</a:t>
            </a:r>
            <a:r>
              <a:rPr lang="en-US" sz="3400" dirty="0" smtClean="0"/>
              <a:t>7 3</a:t>
            </a:r>
            <a:r>
              <a:rPr lang="en-US" sz="3400" b="1" dirty="0" smtClean="0">
                <a:solidFill>
                  <a:srgbClr val="FF0000"/>
                </a:solidFill>
              </a:rPr>
              <a:t>V</a:t>
            </a:r>
            <a:r>
              <a:rPr lang="en-US" sz="3400" dirty="0" smtClean="0"/>
              <a:t>3</a:t>
            </a:r>
            <a:r>
              <a:rPr lang="en-US" sz="3400" b="1" dirty="0" smtClean="0">
                <a:solidFill>
                  <a:srgbClr val="FF0000"/>
                </a:solidFill>
              </a:rPr>
              <a:t>N</a:t>
            </a:r>
            <a:r>
              <a:rPr lang="en-US" sz="3400" dirty="0" smtClean="0"/>
              <a:t> 7</a:t>
            </a:r>
            <a:r>
              <a:rPr lang="en-US" sz="3400" b="1" dirty="0" smtClean="0">
                <a:solidFill>
                  <a:srgbClr val="FF0000"/>
                </a:solidFill>
              </a:rPr>
              <a:t>H</a:t>
            </a:r>
            <a:r>
              <a:rPr lang="en-US" sz="3400" dirty="0" smtClean="0"/>
              <a:t>1</a:t>
            </a:r>
            <a:r>
              <a:rPr lang="en-US" sz="3400" b="1" dirty="0" smtClean="0">
                <a:solidFill>
                  <a:srgbClr val="FF0000"/>
                </a:solidFill>
              </a:rPr>
              <a:t>NK</a:t>
            </a:r>
            <a:r>
              <a:rPr lang="en-US" sz="3400" dirty="0" smtClean="0"/>
              <a:t>1</a:t>
            </a:r>
            <a:r>
              <a:rPr lang="en-US" sz="3400" b="1" dirty="0" smtClean="0">
                <a:solidFill>
                  <a:srgbClr val="FF0000"/>
                </a:solidFill>
              </a:rPr>
              <a:t>NG</a:t>
            </a:r>
            <a:r>
              <a:rPr lang="en-US" sz="3400" dirty="0" smtClean="0"/>
              <a:t> 4</a:t>
            </a:r>
            <a:r>
              <a:rPr lang="en-US" sz="3400" b="1" dirty="0" smtClean="0">
                <a:solidFill>
                  <a:srgbClr val="FF0000"/>
                </a:solidFill>
              </a:rPr>
              <a:t>B</a:t>
            </a:r>
            <a:r>
              <a:rPr lang="en-US" sz="3400" dirty="0" smtClean="0"/>
              <a:t>0</a:t>
            </a:r>
            <a:r>
              <a:rPr lang="en-US" sz="3400" b="1" dirty="0" smtClean="0">
                <a:solidFill>
                  <a:srgbClr val="FF0000"/>
                </a:solidFill>
              </a:rPr>
              <a:t>U</a:t>
            </a:r>
            <a:r>
              <a:rPr lang="en-US" sz="3400" dirty="0" smtClean="0"/>
              <a:t>7 17, </a:t>
            </a:r>
            <a:r>
              <a:rPr lang="en-US" sz="3400" b="1" dirty="0" smtClean="0">
                <a:solidFill>
                  <a:srgbClr val="FF0000"/>
                </a:solidFill>
              </a:rPr>
              <a:t>B</a:t>
            </a:r>
            <a:r>
              <a:rPr lang="en-US" sz="3400" dirty="0" smtClean="0"/>
              <a:t>3 </a:t>
            </a:r>
            <a:r>
              <a:rPr lang="en-US" sz="3400" b="1" dirty="0" smtClean="0">
                <a:solidFill>
                  <a:srgbClr val="FF0000"/>
                </a:solidFill>
              </a:rPr>
              <a:t>PR</a:t>
            </a:r>
            <a:r>
              <a:rPr lang="en-US" sz="3400" dirty="0" smtClean="0"/>
              <a:t>O</a:t>
            </a:r>
            <a:r>
              <a:rPr lang="en-US" sz="3400" b="1" dirty="0" smtClean="0">
                <a:solidFill>
                  <a:srgbClr val="FF0000"/>
                </a:solidFill>
              </a:rPr>
              <a:t>UD</a:t>
            </a:r>
            <a:r>
              <a:rPr lang="en-US" sz="3400" dirty="0" smtClean="0"/>
              <a:t>! 0</a:t>
            </a:r>
            <a:r>
              <a:rPr lang="en-US" sz="3400" b="1" dirty="0" smtClean="0">
                <a:solidFill>
                  <a:srgbClr val="FF0000"/>
                </a:solidFill>
              </a:rPr>
              <a:t>NLY</a:t>
            </a:r>
            <a:r>
              <a:rPr lang="en-US" sz="3400" dirty="0" smtClean="0"/>
              <a:t> </a:t>
            </a:r>
            <a:r>
              <a:rPr lang="en-US" sz="3400" b="1" dirty="0" smtClean="0">
                <a:solidFill>
                  <a:srgbClr val="FF0000"/>
                </a:solidFill>
              </a:rPr>
              <a:t>C</a:t>
            </a:r>
            <a:r>
              <a:rPr lang="en-US" sz="3400" dirty="0" smtClean="0"/>
              <a:t>3</a:t>
            </a:r>
            <a:r>
              <a:rPr lang="en-US" sz="3400" b="1" dirty="0" smtClean="0">
                <a:solidFill>
                  <a:srgbClr val="FF0000"/>
                </a:solidFill>
              </a:rPr>
              <a:t>R</a:t>
            </a:r>
            <a:r>
              <a:rPr lang="en-US" sz="3400" dirty="0" smtClean="0"/>
              <a:t>741</a:t>
            </a:r>
            <a:r>
              <a:rPr lang="en-US" sz="3400" b="1" dirty="0" smtClean="0">
                <a:solidFill>
                  <a:srgbClr val="FF0000"/>
                </a:solidFill>
              </a:rPr>
              <a:t>N</a:t>
            </a:r>
            <a:r>
              <a:rPr lang="en-US" sz="3400" dirty="0" smtClean="0"/>
              <a:t> </a:t>
            </a:r>
            <a:r>
              <a:rPr lang="en-US" sz="3400" b="1" dirty="0" smtClean="0">
                <a:solidFill>
                  <a:srgbClr val="FF0000"/>
                </a:solidFill>
              </a:rPr>
              <a:t>P</a:t>
            </a:r>
            <a:r>
              <a:rPr lang="en-US" sz="3400" dirty="0" smtClean="0"/>
              <a:t>30</a:t>
            </a:r>
            <a:r>
              <a:rPr lang="en-US" sz="3400" b="1" dirty="0" smtClean="0">
                <a:solidFill>
                  <a:srgbClr val="FF0000"/>
                </a:solidFill>
              </a:rPr>
              <a:t>PL</a:t>
            </a:r>
            <a:r>
              <a:rPr lang="en-US" sz="3400" dirty="0" smtClean="0"/>
              <a:t>3 </a:t>
            </a:r>
            <a:r>
              <a:rPr lang="en-US" sz="3400" b="1" dirty="0" smtClean="0">
                <a:solidFill>
                  <a:srgbClr val="FF0000"/>
                </a:solidFill>
              </a:rPr>
              <a:t>C</a:t>
            </a:r>
            <a:r>
              <a:rPr lang="en-US" sz="3400" dirty="0" smtClean="0"/>
              <a:t>4</a:t>
            </a:r>
            <a:r>
              <a:rPr lang="en-US" sz="3400" b="1" dirty="0" smtClean="0">
                <a:solidFill>
                  <a:srgbClr val="FF0000"/>
                </a:solidFill>
              </a:rPr>
              <a:t>N</a:t>
            </a:r>
            <a:r>
              <a:rPr lang="en-US" sz="3400" dirty="0" smtClean="0"/>
              <a:t> </a:t>
            </a:r>
            <a:r>
              <a:rPr lang="en-US" sz="3400" b="1" dirty="0" smtClean="0">
                <a:solidFill>
                  <a:srgbClr val="FF0000"/>
                </a:solidFill>
              </a:rPr>
              <a:t>R</a:t>
            </a:r>
            <a:r>
              <a:rPr lang="en-US" sz="3400" dirty="0" smtClean="0"/>
              <a:t>3</a:t>
            </a:r>
            <a:r>
              <a:rPr lang="en-US" sz="3400" b="1" dirty="0" smtClean="0">
                <a:solidFill>
                  <a:srgbClr val="FF0000"/>
                </a:solidFill>
              </a:rPr>
              <a:t>AD </a:t>
            </a:r>
            <a:r>
              <a:rPr lang="en-US" sz="3400" dirty="0" smtClean="0"/>
              <a:t>7</a:t>
            </a:r>
            <a:r>
              <a:rPr lang="en-US" sz="3400" b="1" dirty="0" smtClean="0">
                <a:solidFill>
                  <a:srgbClr val="FF0000"/>
                </a:solidFill>
              </a:rPr>
              <a:t>H</a:t>
            </a:r>
            <a:r>
              <a:rPr lang="en-US" sz="3400" dirty="0" smtClean="0"/>
              <a:t>15. </a:t>
            </a:r>
          </a:p>
        </p:txBody>
      </p:sp>
    </p:spTree>
    <p:extLst>
      <p:ext uri="{BB962C8B-B14F-4D97-AF65-F5344CB8AC3E}">
        <p14:creationId xmlns:p14="http://schemas.microsoft.com/office/powerpoint/2010/main" xmlns="" val="31336000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visualization</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hlinkClick r:id="rId3"/>
              </a:rPr>
              <a:t>The Value of Data Visualization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examples of data visualization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hlinkClick r:id="rId3"/>
              </a:rPr>
              <a:t>Hans </a:t>
            </a:r>
            <a:r>
              <a:rPr lang="en-US" dirty="0" err="1" smtClean="0">
                <a:hlinkClick r:id="rId3"/>
              </a:rPr>
              <a:t>Rosling</a:t>
            </a:r>
            <a:r>
              <a:rPr lang="en-US" dirty="0" smtClean="0">
                <a:hlinkClick r:id="rId3"/>
              </a:rPr>
              <a:t> and data visualization</a:t>
            </a:r>
            <a:endParaRPr lang="en-US" dirty="0" smtClean="0"/>
          </a:p>
          <a:p>
            <a:endParaRPr lang="en-US" dirty="0">
              <a:hlinkClick r:id="rId4"/>
            </a:endParaRPr>
          </a:p>
          <a:p>
            <a:r>
              <a:rPr lang="en-US" dirty="0" smtClean="0">
                <a:hlinkClick r:id="rId4"/>
              </a:rPr>
              <a:t>Hans </a:t>
            </a:r>
            <a:r>
              <a:rPr lang="en-US" dirty="0" err="1">
                <a:hlinkClick r:id="rId4"/>
              </a:rPr>
              <a:t>Rosling</a:t>
            </a:r>
            <a:r>
              <a:rPr lang="en-US" dirty="0"/>
              <a:t> and the washing machine </a:t>
            </a:r>
            <a:endParaRPr lang="en-US" dirty="0" smtClean="0"/>
          </a:p>
          <a:p>
            <a:endParaRPr lang="en-US" dirty="0" smtClean="0"/>
          </a:p>
          <a:p>
            <a:pPr marL="0" indent="0">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Your data</a:t>
            </a:r>
            <a:endParaRPr lang="en-US" dirty="0"/>
          </a:p>
        </p:txBody>
      </p:sp>
      <p:sp>
        <p:nvSpPr>
          <p:cNvPr id="3" name="Content Placeholder 2"/>
          <p:cNvSpPr>
            <a:spLocks noGrp="1"/>
          </p:cNvSpPr>
          <p:nvPr>
            <p:ph idx="1"/>
          </p:nvPr>
        </p:nvSpPr>
        <p:spPr/>
        <p:txBody>
          <a:bodyPr/>
          <a:lstStyle/>
          <a:p>
            <a:r>
              <a:rPr lang="en-US" dirty="0" smtClean="0"/>
              <a:t>Look at your data from orienteering</a:t>
            </a:r>
          </a:p>
          <a:p>
            <a:endParaRPr lang="en-US" dirty="0" smtClean="0"/>
          </a:p>
          <a:p>
            <a:r>
              <a:rPr lang="en-US" dirty="0" smtClean="0"/>
              <a:t>What traditional chart or graph would be appropriate? Create it.</a:t>
            </a:r>
          </a:p>
          <a:p>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Data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67767135"/>
              </p:ext>
            </p:extLst>
          </p:nvPr>
        </p:nvGraphicFramePr>
        <p:xfrm>
          <a:off x="2438400" y="1524000"/>
          <a:ext cx="4419601" cy="4655737"/>
        </p:xfrm>
        <a:graphic>
          <a:graphicData uri="http://schemas.openxmlformats.org/drawingml/2006/table">
            <a:tbl>
              <a:tblPr>
                <a:tableStyleId>{5C22544A-7EE6-4342-B048-85BDC9FD1C3A}</a:tableStyleId>
              </a:tblPr>
              <a:tblGrid>
                <a:gridCol w="1328870"/>
                <a:gridCol w="1642931"/>
                <a:gridCol w="1447800"/>
              </a:tblGrid>
              <a:tr h="637687">
                <a:tc>
                  <a:txBody>
                    <a:bodyPr/>
                    <a:lstStyle/>
                    <a:p>
                      <a:pPr algn="ctr" fontAlgn="b"/>
                      <a:r>
                        <a:rPr lang="en-US" sz="2000" u="none" strike="noStrike" dirty="0" smtClean="0">
                          <a:effectLst/>
                        </a:rPr>
                        <a:t>Locations</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smtClean="0">
                          <a:effectLst/>
                        </a:rPr>
                        <a:t>White </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smtClean="0">
                          <a:effectLst/>
                        </a:rPr>
                        <a:t>Black</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52915">
                <a:tc rowSpan="2">
                  <a:txBody>
                    <a:bodyPr/>
                    <a:lstStyle/>
                    <a:p>
                      <a:pPr algn="ctr" fontAlgn="b"/>
                      <a:r>
                        <a:rPr lang="en-US" sz="2000" u="none" strike="noStrike" dirty="0" smtClean="0">
                          <a:effectLst/>
                        </a:rPr>
                        <a:t>Location </a:t>
                      </a:r>
                      <a:r>
                        <a:rPr lang="en-US" sz="2000" u="none" strike="noStrike" dirty="0">
                          <a:effectLst/>
                        </a:rPr>
                        <a:t>1</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a:effectLst/>
                        </a:rPr>
                        <a:t>75.0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75.5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7844">
                <a:tc rowSpan="2">
                  <a:txBody>
                    <a:bodyPr/>
                    <a:lstStyle/>
                    <a:p>
                      <a:pPr algn="ctr" fontAlgn="b"/>
                      <a:r>
                        <a:rPr lang="en-US" sz="2000" u="none" strike="noStrike" dirty="0" smtClean="0">
                          <a:effectLst/>
                        </a:rPr>
                        <a:t>Location </a:t>
                      </a:r>
                      <a:r>
                        <a:rPr lang="en-US" sz="2000" u="none" strike="noStrike" dirty="0">
                          <a:effectLst/>
                        </a:rPr>
                        <a:t>2</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75.0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74.5</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76.0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87.0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2773">
                <a:tc rowSpan="2">
                  <a:txBody>
                    <a:bodyPr/>
                    <a:lstStyle/>
                    <a:p>
                      <a:pPr algn="ctr" fontAlgn="b"/>
                      <a:r>
                        <a:rPr lang="en-US" sz="2000" u="none" strike="noStrike" dirty="0" smtClean="0">
                          <a:effectLst/>
                        </a:rPr>
                        <a:t>Location </a:t>
                      </a:r>
                      <a:r>
                        <a:rPr lang="en-US" sz="2000" u="none" strike="noStrike" dirty="0">
                          <a:effectLst/>
                        </a:rPr>
                        <a:t>3</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75.0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702">
                <a:tc rowSpan="2">
                  <a:txBody>
                    <a:bodyPr/>
                    <a:lstStyle/>
                    <a:p>
                      <a:pPr algn="ctr" fontAlgn="b"/>
                      <a:r>
                        <a:rPr lang="en-US" sz="2000" u="none" strike="noStrike" dirty="0" smtClean="0">
                          <a:effectLst/>
                        </a:rPr>
                        <a:t>Location </a:t>
                      </a:r>
                      <a:r>
                        <a:rPr lang="en-US" sz="2000" u="none" strike="noStrike" dirty="0">
                          <a:effectLst/>
                        </a:rPr>
                        <a:t>4</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76.0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a:effectLst/>
                        </a:rPr>
                        <a:t>75.5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87.0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4045300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Chart/graph do I use?</a:t>
            </a:r>
            <a:endParaRPr lang="en-US" dirty="0"/>
          </a:p>
        </p:txBody>
      </p:sp>
      <p:sp>
        <p:nvSpPr>
          <p:cNvPr id="7" name="Content Placeholder 6"/>
          <p:cNvSpPr>
            <a:spLocks noGrp="1"/>
          </p:cNvSpPr>
          <p:nvPr>
            <p:ph idx="1"/>
          </p:nvPr>
        </p:nvSpPr>
        <p:spPr>
          <a:xfrm>
            <a:off x="304800" y="1524001"/>
            <a:ext cx="1905000" cy="2971800"/>
          </a:xfrm>
        </p:spPr>
        <p:txBody>
          <a:bodyPr/>
          <a:lstStyle/>
          <a:p>
            <a:r>
              <a:rPr lang="en-US" dirty="0" smtClean="0"/>
              <a:t>Bar</a:t>
            </a:r>
          </a:p>
          <a:p>
            <a:r>
              <a:rPr lang="en-US" dirty="0" smtClean="0"/>
              <a:t>Column</a:t>
            </a:r>
          </a:p>
          <a:p>
            <a:r>
              <a:rPr lang="en-US" dirty="0" smtClean="0"/>
              <a:t>Scatter</a:t>
            </a:r>
          </a:p>
          <a:p>
            <a:r>
              <a:rPr lang="en-US" dirty="0" smtClean="0"/>
              <a:t>Line</a:t>
            </a:r>
          </a:p>
          <a:p>
            <a:r>
              <a:rPr lang="en-US" dirty="0" smtClean="0"/>
              <a:t>Pie</a:t>
            </a:r>
          </a:p>
        </p:txBody>
      </p:sp>
      <p:graphicFrame>
        <p:nvGraphicFramePr>
          <p:cNvPr id="8" name="Chart 7"/>
          <p:cNvGraphicFramePr/>
          <p:nvPr/>
        </p:nvGraphicFramePr>
        <p:xfrm>
          <a:off x="2362200" y="1600200"/>
          <a:ext cx="2514600" cy="1981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5410200" y="1676400"/>
          <a:ext cx="3276600" cy="1981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1905000" y="3886200"/>
          <a:ext cx="3200400" cy="2438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5257800" y="3886200"/>
          <a:ext cx="3200400" cy="237744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you think of a column chart?</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xmlns="" val="3716872700"/>
              </p:ext>
            </p:extLst>
          </p:nvPr>
        </p:nvGraphicFramePr>
        <p:xfrm>
          <a:off x="762000" y="1447800"/>
          <a:ext cx="79248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203961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Data – the difference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24350234"/>
              </p:ext>
            </p:extLst>
          </p:nvPr>
        </p:nvGraphicFramePr>
        <p:xfrm>
          <a:off x="1524000" y="1295400"/>
          <a:ext cx="5791201" cy="4655737"/>
        </p:xfrm>
        <a:graphic>
          <a:graphicData uri="http://schemas.openxmlformats.org/drawingml/2006/table">
            <a:tbl>
              <a:tblPr>
                <a:tableStyleId>{5C22544A-7EE6-4342-B048-85BDC9FD1C3A}</a:tableStyleId>
              </a:tblPr>
              <a:tblGrid>
                <a:gridCol w="1328870"/>
                <a:gridCol w="1642931"/>
                <a:gridCol w="1447800"/>
                <a:gridCol w="1371600"/>
              </a:tblGrid>
              <a:tr h="637687">
                <a:tc>
                  <a:txBody>
                    <a:bodyPr/>
                    <a:lstStyle/>
                    <a:p>
                      <a:pPr algn="ctr" fontAlgn="b"/>
                      <a:r>
                        <a:rPr lang="en-US" sz="2000" u="none" strike="noStrike" dirty="0" smtClean="0">
                          <a:effectLst/>
                        </a:rPr>
                        <a:t>Locations</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smtClean="0">
                          <a:effectLst/>
                        </a:rPr>
                        <a:t>White </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smtClean="0">
                          <a:effectLst/>
                        </a:rPr>
                        <a:t>Black</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smtClean="0">
                          <a:solidFill>
                            <a:schemeClr val="dk1"/>
                          </a:solidFill>
                          <a:effectLst/>
                          <a:latin typeface="+mn-lt"/>
                        </a:rPr>
                        <a:t>Temp</a:t>
                      </a:r>
                      <a:r>
                        <a:rPr lang="en-US" sz="2000" b="0" i="0" u="none" strike="noStrike" baseline="0" dirty="0" smtClean="0">
                          <a:solidFill>
                            <a:schemeClr val="dk1"/>
                          </a:solidFill>
                          <a:effectLst/>
                          <a:latin typeface="+mn-lt"/>
                        </a:rPr>
                        <a:t> Difference</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52915">
                <a:tc rowSpan="2">
                  <a:txBody>
                    <a:bodyPr/>
                    <a:lstStyle/>
                    <a:p>
                      <a:pPr algn="ctr" fontAlgn="b"/>
                      <a:r>
                        <a:rPr lang="en-US" sz="2000" u="none" strike="noStrike" dirty="0" smtClean="0">
                          <a:effectLst/>
                        </a:rPr>
                        <a:t>Location </a:t>
                      </a:r>
                      <a:r>
                        <a:rPr lang="en-US" sz="2000" u="none" strike="noStrike" dirty="0">
                          <a:effectLst/>
                        </a:rPr>
                        <a:t>1</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a:effectLst/>
                        </a:rPr>
                        <a:t>75.0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11.00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11.00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75.5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9.50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7844">
                <a:tc rowSpan="2">
                  <a:txBody>
                    <a:bodyPr/>
                    <a:lstStyle/>
                    <a:p>
                      <a:pPr algn="ctr" fontAlgn="b"/>
                      <a:r>
                        <a:rPr lang="en-US" sz="2000" u="none" strike="noStrike" dirty="0" smtClean="0">
                          <a:effectLst/>
                        </a:rPr>
                        <a:t>Location </a:t>
                      </a:r>
                      <a:r>
                        <a:rPr lang="en-US" sz="2000" u="none" strike="noStrike" dirty="0">
                          <a:effectLst/>
                        </a:rPr>
                        <a:t>2</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75.0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11.00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74.5</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11.00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76.0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87.0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11.00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2773">
                <a:tc rowSpan="2">
                  <a:txBody>
                    <a:bodyPr/>
                    <a:lstStyle/>
                    <a:p>
                      <a:pPr algn="ctr" fontAlgn="b"/>
                      <a:r>
                        <a:rPr lang="en-US" sz="2000" u="none" strike="noStrike" dirty="0" smtClean="0">
                          <a:effectLst/>
                        </a:rPr>
                        <a:t>Location </a:t>
                      </a:r>
                      <a:r>
                        <a:rPr lang="en-US" sz="2000" u="none" strike="noStrike" dirty="0">
                          <a:effectLst/>
                        </a:rPr>
                        <a:t>3</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75.0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11.00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11.00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12.50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702">
                <a:tc rowSpan="2">
                  <a:txBody>
                    <a:bodyPr/>
                    <a:lstStyle/>
                    <a:p>
                      <a:pPr algn="ctr" fontAlgn="b"/>
                      <a:r>
                        <a:rPr lang="en-US" sz="2000" u="none" strike="noStrike" dirty="0" smtClean="0">
                          <a:effectLst/>
                        </a:rPr>
                        <a:t>Location </a:t>
                      </a:r>
                      <a:r>
                        <a:rPr lang="en-US" sz="2000" u="none" strike="noStrike" dirty="0">
                          <a:effectLst/>
                        </a:rPr>
                        <a:t>4</a:t>
                      </a:r>
                      <a:endParaRPr lang="en-US" sz="2000" b="0" i="0" u="none" strike="noStrike" dirty="0">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76.0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10.00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vMerge="1">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dirty="0">
                          <a:effectLst/>
                        </a:rPr>
                        <a:t>74.0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86.5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12.50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392">
                <a:tc>
                  <a:txBody>
                    <a:bodyPr/>
                    <a:lstStyle/>
                    <a:p>
                      <a:pPr algn="ctr" fontAlgn="b"/>
                      <a:endParaRPr lang="en-US" sz="2000" b="0" i="0" u="none" strike="noStrike">
                        <a:solidFill>
                          <a:srgbClr val="000000"/>
                        </a:solidFill>
                        <a:effectLst/>
                        <a:latin typeface="Calibri"/>
                      </a:endParaRPr>
                    </a:p>
                  </a:txBody>
                  <a:tcPr marL="8582" marR="8582" marT="8582" marB="0" anchor="b">
                    <a:lnR w="12700" cap="flat" cmpd="sng" algn="ctr">
                      <a:solidFill>
                        <a:schemeClr val="tx1"/>
                      </a:solidFill>
                      <a:prstDash val="solid"/>
                      <a:round/>
                      <a:headEnd type="none" w="med" len="med"/>
                      <a:tailEnd type="none" w="med" len="med"/>
                    </a:lnR>
                  </a:tcPr>
                </a:tc>
                <a:tc>
                  <a:txBody>
                    <a:bodyPr/>
                    <a:lstStyle/>
                    <a:p>
                      <a:pPr algn="ctr" fontAlgn="b"/>
                      <a:r>
                        <a:rPr lang="en-US" sz="2000" u="none" strike="noStrike">
                          <a:effectLst/>
                        </a:rPr>
                        <a:t>75.5</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a:effectLst/>
                        </a:rPr>
                        <a:t>87.0</a:t>
                      </a:r>
                      <a:endParaRPr lang="en-US" sz="2000" b="0" i="0" u="none" strike="noStrike">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2000" u="none" strike="noStrike" dirty="0">
                          <a:effectLst/>
                        </a:rPr>
                        <a:t>11.50</a:t>
                      </a:r>
                      <a:endParaRPr lang="en-US" sz="2000" b="0" i="0" u="none" strike="noStrike" dirty="0">
                        <a:solidFill>
                          <a:srgbClr val="000000"/>
                        </a:solidFill>
                        <a:effectLst/>
                        <a:latin typeface="Calibri"/>
                      </a:endParaRPr>
                    </a:p>
                  </a:txBody>
                  <a:tcPr marL="8582" marR="8582" marT="858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8544661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this tell more?</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xmlns="" val="4007193197"/>
              </p:ext>
            </p:extLst>
          </p:nvPr>
        </p:nvGraphicFramePr>
        <p:xfrm>
          <a:off x="457200" y="1295400"/>
          <a:ext cx="81534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1754660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Your data</a:t>
            </a:r>
            <a:endParaRPr lang="en-US" dirty="0"/>
          </a:p>
        </p:txBody>
      </p:sp>
      <p:sp>
        <p:nvSpPr>
          <p:cNvPr id="3" name="Content Placeholder 2"/>
          <p:cNvSpPr>
            <a:spLocks noGrp="1"/>
          </p:cNvSpPr>
          <p:nvPr>
            <p:ph idx="1"/>
          </p:nvPr>
        </p:nvSpPr>
        <p:spPr/>
        <p:txBody>
          <a:bodyPr/>
          <a:lstStyle/>
          <a:p>
            <a:r>
              <a:rPr lang="en-US" dirty="0" smtClean="0"/>
              <a:t>How else could you present the same information and make it more visual</a:t>
            </a:r>
            <a:r>
              <a:rPr lang="en-US" dirty="0" smtClean="0"/>
              <a:t>?</a:t>
            </a:r>
          </a:p>
          <a:p>
            <a:endParaRPr lang="en-US" dirty="0" smtClean="0"/>
          </a:p>
          <a:p>
            <a:endParaRPr lang="en-US" dirty="0" smtClean="0"/>
          </a:p>
          <a:p>
            <a:pPr>
              <a:buNone/>
            </a:pPr>
            <a:endParaRPr lang="en-US" dirty="0" smtClean="0"/>
          </a:p>
        </p:txBody>
      </p:sp>
    </p:spTree>
    <p:extLst>
      <p:ext uri="{BB962C8B-B14F-4D97-AF65-F5344CB8AC3E}">
        <p14:creationId xmlns:p14="http://schemas.microsoft.com/office/powerpoint/2010/main" xmlns="" val="1378274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 minder – </a:t>
            </a:r>
            <a:r>
              <a:rPr lang="en-US" dirty="0" err="1" smtClean="0"/>
              <a:t>hans</a:t>
            </a:r>
            <a:r>
              <a:rPr lang="en-US" dirty="0" smtClean="0"/>
              <a:t> </a:t>
            </a:r>
            <a:r>
              <a:rPr lang="en-US" dirty="0" err="1" smtClean="0"/>
              <a:t>rosling</a:t>
            </a:r>
            <a:endParaRPr lang="en-US" dirty="0"/>
          </a:p>
        </p:txBody>
      </p:sp>
      <p:sp>
        <p:nvSpPr>
          <p:cNvPr id="4" name="Rectangle 3"/>
          <p:cNvSpPr/>
          <p:nvPr/>
        </p:nvSpPr>
        <p:spPr>
          <a:xfrm>
            <a:off x="304800" y="1524000"/>
            <a:ext cx="8458200" cy="584775"/>
          </a:xfrm>
          <a:prstGeom prst="rect">
            <a:avLst/>
          </a:prstGeom>
        </p:spPr>
        <p:txBody>
          <a:bodyPr wrap="square">
            <a:spAutoFit/>
          </a:bodyPr>
          <a:lstStyle/>
          <a:p>
            <a:r>
              <a:rPr lang="en-US" sz="3200" dirty="0"/>
              <a:t>An example of </a:t>
            </a:r>
            <a:r>
              <a:rPr lang="en-US" sz="3200" dirty="0">
                <a:hlinkClick r:id="rId2"/>
              </a:rPr>
              <a:t>Gap Minder</a:t>
            </a:r>
            <a:endParaRPr lang="en-US" sz="3200" dirty="0"/>
          </a:p>
        </p:txBody>
      </p:sp>
    </p:spTree>
    <p:extLst>
      <p:ext uri="{BB962C8B-B14F-4D97-AF65-F5344CB8AC3E}">
        <p14:creationId xmlns:p14="http://schemas.microsoft.com/office/powerpoint/2010/main" xmlns="" val="1461238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BAR Chart – compare </a:t>
            </a:r>
            <a:endParaRPr lang="en-US" dirty="0"/>
          </a:p>
        </p:txBody>
      </p:sp>
      <p:graphicFrame>
        <p:nvGraphicFramePr>
          <p:cNvPr id="4" name="Content Placeholder 3"/>
          <p:cNvGraphicFramePr>
            <a:graphicFrameLocks noGrp="1"/>
          </p:cNvGraphicFramePr>
          <p:nvPr>
            <p:ph idx="1"/>
          </p:nvPr>
        </p:nvGraphicFramePr>
        <p:xfrm>
          <a:off x="533400" y="2667000"/>
          <a:ext cx="3352800" cy="2964180"/>
        </p:xfrm>
        <a:graphic>
          <a:graphicData uri="http://schemas.openxmlformats.org/drawingml/2006/table">
            <a:tbl>
              <a:tblPr firstRow="1" bandRow="1">
                <a:tableStyleId>{5C22544A-7EE6-4342-B048-85BDC9FD1C3A}</a:tableStyleId>
              </a:tblPr>
              <a:tblGrid>
                <a:gridCol w="1676400"/>
                <a:gridCol w="1676400"/>
              </a:tblGrid>
              <a:tr h="990600">
                <a:tc>
                  <a:txBody>
                    <a:bodyPr/>
                    <a:lstStyle/>
                    <a:p>
                      <a:pPr algn="ctr" fontAlgn="b"/>
                      <a:r>
                        <a:rPr lang="en-US" sz="3000" b="0" i="0" u="none" strike="noStrike" dirty="0">
                          <a:solidFill>
                            <a:srgbClr val="000000"/>
                          </a:solidFill>
                          <a:latin typeface="Calibri"/>
                        </a:rPr>
                        <a:t>Favorite Sport</a:t>
                      </a:r>
                    </a:p>
                  </a:txBody>
                  <a:tcPr marL="7620" marR="7620" marT="7620" marB="0"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b"/>
                      <a:r>
                        <a:rPr lang="en-US" sz="3000" b="0" i="0" u="none" strike="noStrike" dirty="0">
                          <a:solidFill>
                            <a:srgbClr val="000000"/>
                          </a:solidFill>
                          <a:latin typeface="Calibri"/>
                        </a:rPr>
                        <a:t>Number of Votes</a:t>
                      </a:r>
                    </a:p>
                  </a:txBody>
                  <a:tcPr marL="7620" marR="7620" marT="7620" marB="0" anchor="b">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525780">
                <a:tc>
                  <a:txBody>
                    <a:bodyPr/>
                    <a:lstStyle/>
                    <a:p>
                      <a:pPr algn="ctr" fontAlgn="b"/>
                      <a:r>
                        <a:rPr lang="en-US" sz="3000" b="0" i="0" u="none" strike="noStrike" dirty="0">
                          <a:solidFill>
                            <a:srgbClr val="000000"/>
                          </a:solidFill>
                          <a:latin typeface="Calibri"/>
                        </a:rPr>
                        <a:t>Basketball</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000" b="0" i="0" u="none" strike="noStrike">
                          <a:solidFill>
                            <a:srgbClr val="000000"/>
                          </a:solidFill>
                          <a:latin typeface="Calibri"/>
                        </a:rPr>
                        <a:t>50</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57200">
                <a:tc>
                  <a:txBody>
                    <a:bodyPr/>
                    <a:lstStyle/>
                    <a:p>
                      <a:pPr algn="ctr" fontAlgn="b"/>
                      <a:r>
                        <a:rPr lang="en-US" sz="3000" b="0" i="0" u="none" strike="noStrike" dirty="0">
                          <a:solidFill>
                            <a:srgbClr val="000000"/>
                          </a:solidFill>
                          <a:latin typeface="Calibri"/>
                        </a:rPr>
                        <a:t>Football</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000" b="0" i="0" u="none" strike="noStrike" dirty="0">
                          <a:solidFill>
                            <a:srgbClr val="000000"/>
                          </a:solidFill>
                          <a:latin typeface="Calibri"/>
                        </a:rPr>
                        <a:t>65</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49580">
                <a:tc>
                  <a:txBody>
                    <a:bodyPr/>
                    <a:lstStyle/>
                    <a:p>
                      <a:pPr algn="ctr" fontAlgn="b"/>
                      <a:r>
                        <a:rPr lang="en-US" sz="3000" b="0" i="0" u="none" strike="noStrike" dirty="0">
                          <a:solidFill>
                            <a:srgbClr val="000000"/>
                          </a:solidFill>
                          <a:latin typeface="Calibri"/>
                        </a:rPr>
                        <a:t>Hockey</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000" b="0" i="0" u="none" strike="noStrike">
                          <a:solidFill>
                            <a:srgbClr val="000000"/>
                          </a:solidFill>
                          <a:latin typeface="Calibri"/>
                        </a:rPr>
                        <a:t>25</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18160">
                <a:tc>
                  <a:txBody>
                    <a:bodyPr/>
                    <a:lstStyle/>
                    <a:p>
                      <a:pPr algn="ctr" fontAlgn="b"/>
                      <a:r>
                        <a:rPr lang="en-US" sz="3000" b="0" i="0" u="none" strike="noStrike">
                          <a:solidFill>
                            <a:srgbClr val="000000"/>
                          </a:solidFill>
                          <a:latin typeface="Calibri"/>
                        </a:rPr>
                        <a:t>Volleyball</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b"/>
                      <a:r>
                        <a:rPr lang="en-US" sz="3000" b="0" i="0" u="none" strike="noStrike" dirty="0">
                          <a:solidFill>
                            <a:srgbClr val="000000"/>
                          </a:solidFill>
                          <a:latin typeface="Calibri"/>
                        </a:rPr>
                        <a:t>10</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
        <p:nvSpPr>
          <p:cNvPr id="5" name="TextBox 4"/>
          <p:cNvSpPr txBox="1"/>
          <p:nvPr/>
        </p:nvSpPr>
        <p:spPr>
          <a:xfrm>
            <a:off x="381000" y="1447800"/>
            <a:ext cx="8229600" cy="553998"/>
          </a:xfrm>
          <a:prstGeom prst="rect">
            <a:avLst/>
          </a:prstGeom>
          <a:noFill/>
        </p:spPr>
        <p:txBody>
          <a:bodyPr wrap="square" rtlCol="0">
            <a:spAutoFit/>
          </a:bodyPr>
          <a:lstStyle/>
          <a:p>
            <a:r>
              <a:rPr lang="en-US" sz="3000" dirty="0" smtClean="0"/>
              <a:t>Use a Bar Chart to COMPARE numerical quantities  </a:t>
            </a:r>
            <a:endParaRPr lang="en-US" sz="3000" dirty="0"/>
          </a:p>
        </p:txBody>
      </p:sp>
      <p:graphicFrame>
        <p:nvGraphicFramePr>
          <p:cNvPr id="7" name="Chart 6"/>
          <p:cNvGraphicFramePr/>
          <p:nvPr/>
        </p:nvGraphicFramePr>
        <p:xfrm>
          <a:off x="4038600" y="2667000"/>
          <a:ext cx="4648200" cy="2895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Column Chart – compare </a:t>
            </a:r>
            <a:endParaRPr lang="en-US" dirty="0"/>
          </a:p>
        </p:txBody>
      </p:sp>
      <p:graphicFrame>
        <p:nvGraphicFramePr>
          <p:cNvPr id="4" name="Content Placeholder 3"/>
          <p:cNvGraphicFramePr>
            <a:graphicFrameLocks noGrp="1"/>
          </p:cNvGraphicFramePr>
          <p:nvPr>
            <p:ph idx="1"/>
          </p:nvPr>
        </p:nvGraphicFramePr>
        <p:xfrm>
          <a:off x="457200" y="2590800"/>
          <a:ext cx="3352800" cy="3101340"/>
        </p:xfrm>
        <a:graphic>
          <a:graphicData uri="http://schemas.openxmlformats.org/drawingml/2006/table">
            <a:tbl>
              <a:tblPr firstRow="1" bandRow="1">
                <a:tableStyleId>{5C22544A-7EE6-4342-B048-85BDC9FD1C3A}</a:tableStyleId>
              </a:tblPr>
              <a:tblGrid>
                <a:gridCol w="1676400"/>
                <a:gridCol w="1676400"/>
              </a:tblGrid>
              <a:tr h="1066800">
                <a:tc>
                  <a:txBody>
                    <a:bodyPr/>
                    <a:lstStyle/>
                    <a:p>
                      <a:pPr algn="ctr" fontAlgn="b"/>
                      <a:r>
                        <a:rPr lang="en-US" sz="3200" b="0" i="0" u="none" strike="noStrike" dirty="0">
                          <a:solidFill>
                            <a:srgbClr val="000000"/>
                          </a:solidFill>
                          <a:latin typeface="Calibri"/>
                        </a:rPr>
                        <a:t>Favorite Treats</a:t>
                      </a:r>
                    </a:p>
                  </a:txBody>
                  <a:tcPr marL="7620" marR="7620" marT="7620" marB="0"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b"/>
                      <a:r>
                        <a:rPr lang="en-US" sz="3200" b="0" i="0" u="none" strike="noStrike" dirty="0">
                          <a:solidFill>
                            <a:srgbClr val="000000"/>
                          </a:solidFill>
                          <a:latin typeface="Calibri"/>
                        </a:rPr>
                        <a:t>Number of Votes</a:t>
                      </a:r>
                    </a:p>
                  </a:txBody>
                  <a:tcPr marL="7620" marR="7620" marT="7620" marB="0" anchor="b">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541020">
                <a:tc>
                  <a:txBody>
                    <a:bodyPr/>
                    <a:lstStyle/>
                    <a:p>
                      <a:pPr algn="ctr" fontAlgn="b"/>
                      <a:r>
                        <a:rPr lang="en-US" sz="3200" b="0" i="0" u="none" strike="noStrike" dirty="0">
                          <a:solidFill>
                            <a:srgbClr val="000000"/>
                          </a:solidFill>
                          <a:latin typeface="Calibri"/>
                        </a:rPr>
                        <a:t>Candy</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b="0" i="0" u="none" strike="noStrike" dirty="0">
                          <a:solidFill>
                            <a:srgbClr val="000000"/>
                          </a:solidFill>
                          <a:latin typeface="Calibri"/>
                        </a:rPr>
                        <a:t>18</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99110">
                <a:tc>
                  <a:txBody>
                    <a:bodyPr/>
                    <a:lstStyle/>
                    <a:p>
                      <a:pPr algn="ctr" fontAlgn="b"/>
                      <a:r>
                        <a:rPr lang="en-US" sz="3200" b="0" i="0" u="none" strike="noStrike" dirty="0">
                          <a:solidFill>
                            <a:srgbClr val="000000"/>
                          </a:solidFill>
                          <a:latin typeface="Calibri"/>
                        </a:rPr>
                        <a:t>Chips</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b="0" i="0" u="none" strike="noStrike">
                          <a:solidFill>
                            <a:srgbClr val="000000"/>
                          </a:solidFill>
                          <a:latin typeface="Calibri"/>
                        </a:rPr>
                        <a:t>40</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91490">
                <a:tc>
                  <a:txBody>
                    <a:bodyPr/>
                    <a:lstStyle/>
                    <a:p>
                      <a:pPr algn="ctr" fontAlgn="b"/>
                      <a:r>
                        <a:rPr lang="en-US" sz="3200" b="0" i="0" u="none" strike="noStrike" dirty="0">
                          <a:solidFill>
                            <a:srgbClr val="000000"/>
                          </a:solidFill>
                          <a:latin typeface="Calibri"/>
                        </a:rPr>
                        <a:t>Cookies</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3200" b="0" i="0" u="none" strike="noStrike">
                          <a:solidFill>
                            <a:srgbClr val="000000"/>
                          </a:solidFill>
                          <a:latin typeface="Calibri"/>
                        </a:rPr>
                        <a:t>80</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99110">
                <a:tc>
                  <a:txBody>
                    <a:bodyPr/>
                    <a:lstStyle/>
                    <a:p>
                      <a:pPr algn="ctr" fontAlgn="b"/>
                      <a:r>
                        <a:rPr lang="en-US" sz="3200" b="0" i="0" u="none" strike="noStrike">
                          <a:solidFill>
                            <a:srgbClr val="000000"/>
                          </a:solidFill>
                          <a:latin typeface="Calibri"/>
                        </a:rPr>
                        <a:t>Pizza</a:t>
                      </a:r>
                    </a:p>
                  </a:txBody>
                  <a:tcPr marL="7620" marR="7620" marT="7620"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b"/>
                      <a:r>
                        <a:rPr lang="en-US" sz="3200" b="0" i="0" u="none" strike="noStrike" dirty="0">
                          <a:solidFill>
                            <a:srgbClr val="000000"/>
                          </a:solidFill>
                          <a:latin typeface="Calibri"/>
                        </a:rPr>
                        <a:t>12</a:t>
                      </a:r>
                    </a:p>
                  </a:txBody>
                  <a:tcPr marL="7620" marR="7620" marT="7620"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sp>
        <p:nvSpPr>
          <p:cNvPr id="5" name="TextBox 4"/>
          <p:cNvSpPr txBox="1"/>
          <p:nvPr/>
        </p:nvSpPr>
        <p:spPr>
          <a:xfrm>
            <a:off x="0" y="1447800"/>
            <a:ext cx="8915400" cy="553998"/>
          </a:xfrm>
          <a:prstGeom prst="rect">
            <a:avLst/>
          </a:prstGeom>
          <a:noFill/>
        </p:spPr>
        <p:txBody>
          <a:bodyPr wrap="square" rtlCol="0">
            <a:spAutoFit/>
          </a:bodyPr>
          <a:lstStyle/>
          <a:p>
            <a:r>
              <a:rPr lang="en-US" sz="3000" dirty="0" smtClean="0"/>
              <a:t>Use a Column Chart to COMPARE numerical quantities</a:t>
            </a:r>
            <a:endParaRPr lang="en-US" sz="3000" dirty="0"/>
          </a:p>
        </p:txBody>
      </p:sp>
      <p:graphicFrame>
        <p:nvGraphicFramePr>
          <p:cNvPr id="6" name="Chart 5"/>
          <p:cNvGraphicFramePr/>
          <p:nvPr/>
        </p:nvGraphicFramePr>
        <p:xfrm>
          <a:off x="4343400" y="2514600"/>
          <a:ext cx="4419600" cy="3276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Pie chart – Compare parts</a:t>
            </a:r>
            <a:endParaRPr lang="en-US" dirty="0"/>
          </a:p>
        </p:txBody>
      </p:sp>
      <p:sp>
        <p:nvSpPr>
          <p:cNvPr id="5" name="TextBox 4"/>
          <p:cNvSpPr txBox="1"/>
          <p:nvPr/>
        </p:nvSpPr>
        <p:spPr>
          <a:xfrm>
            <a:off x="609600" y="1447800"/>
            <a:ext cx="7543800" cy="553998"/>
          </a:xfrm>
          <a:prstGeom prst="rect">
            <a:avLst/>
          </a:prstGeom>
          <a:noFill/>
        </p:spPr>
        <p:txBody>
          <a:bodyPr wrap="square" rtlCol="0">
            <a:spAutoFit/>
          </a:bodyPr>
          <a:lstStyle/>
          <a:p>
            <a:r>
              <a:rPr lang="en-US" sz="3000" dirty="0" smtClean="0"/>
              <a:t>Use a PIE Chart to COMPARE parts of a whole</a:t>
            </a:r>
            <a:endParaRPr lang="en-US" sz="3000" dirty="0"/>
          </a:p>
        </p:txBody>
      </p:sp>
      <p:graphicFrame>
        <p:nvGraphicFramePr>
          <p:cNvPr id="8" name="Content Placeholder 3"/>
          <p:cNvGraphicFramePr>
            <a:graphicFrameLocks noGrp="1"/>
          </p:cNvGraphicFramePr>
          <p:nvPr>
            <p:ph idx="1"/>
            <p:extLst>
              <p:ext uri="{D42A27DB-BD31-4B8C-83A1-F6EECF244321}">
                <p14:modId xmlns:p14="http://schemas.microsoft.com/office/powerpoint/2010/main" xmlns="" val="3969689129"/>
              </p:ext>
            </p:extLst>
          </p:nvPr>
        </p:nvGraphicFramePr>
        <p:xfrm>
          <a:off x="457200" y="2819400"/>
          <a:ext cx="3581400" cy="2781300"/>
        </p:xfrm>
        <a:graphic>
          <a:graphicData uri="http://schemas.openxmlformats.org/drawingml/2006/table">
            <a:tbl>
              <a:tblPr firstRow="1" bandRow="1">
                <a:tableStyleId>{5C22544A-7EE6-4342-B048-85BDC9FD1C3A}</a:tableStyleId>
              </a:tblPr>
              <a:tblGrid>
                <a:gridCol w="1676400"/>
                <a:gridCol w="1905000"/>
              </a:tblGrid>
              <a:tr h="609600">
                <a:tc>
                  <a:txBody>
                    <a:bodyPr/>
                    <a:lstStyle/>
                    <a:p>
                      <a:pPr algn="ctr" fontAlgn="b"/>
                      <a:r>
                        <a:rPr lang="en-US" sz="3000" b="0" i="0" u="none" strike="noStrike" dirty="0">
                          <a:solidFill>
                            <a:srgbClr val="000000"/>
                          </a:solidFill>
                          <a:latin typeface="Calibri"/>
                        </a:rPr>
                        <a:t>Eye Color</a:t>
                      </a:r>
                    </a:p>
                  </a:txBody>
                  <a:tcPr marL="7620" marR="7620" marT="7620" marB="0" anchor="b"/>
                </a:tc>
                <a:tc>
                  <a:txBody>
                    <a:bodyPr/>
                    <a:lstStyle/>
                    <a:p>
                      <a:pPr algn="ctr" fontAlgn="b"/>
                      <a:r>
                        <a:rPr lang="en-US" sz="3000" b="0" i="0" u="none" strike="noStrike" dirty="0">
                          <a:solidFill>
                            <a:srgbClr val="000000"/>
                          </a:solidFill>
                          <a:latin typeface="Calibri"/>
                        </a:rPr>
                        <a:t>Responses</a:t>
                      </a:r>
                    </a:p>
                  </a:txBody>
                  <a:tcPr marL="7620" marR="7620" marT="7620" marB="0" anchor="b"/>
                </a:tc>
              </a:tr>
              <a:tr h="518160">
                <a:tc>
                  <a:txBody>
                    <a:bodyPr/>
                    <a:lstStyle/>
                    <a:p>
                      <a:pPr algn="ctr" fontAlgn="b"/>
                      <a:r>
                        <a:rPr lang="en-US" sz="3000" b="0" i="0" u="none" strike="noStrike">
                          <a:solidFill>
                            <a:srgbClr val="000000"/>
                          </a:solidFill>
                          <a:latin typeface="Calibri"/>
                        </a:rPr>
                        <a:t>Blue</a:t>
                      </a:r>
                    </a:p>
                  </a:txBody>
                  <a:tcPr marL="7620" marR="7620" marT="7620" marB="0" anchor="b"/>
                </a:tc>
                <a:tc>
                  <a:txBody>
                    <a:bodyPr/>
                    <a:lstStyle/>
                    <a:p>
                      <a:pPr algn="ctr" fontAlgn="b"/>
                      <a:r>
                        <a:rPr lang="en-US" sz="3000" b="0" i="0" u="none" strike="noStrike">
                          <a:solidFill>
                            <a:srgbClr val="000000"/>
                          </a:solidFill>
                          <a:latin typeface="Calibri"/>
                        </a:rPr>
                        <a:t>8</a:t>
                      </a:r>
                    </a:p>
                  </a:txBody>
                  <a:tcPr marL="7620" marR="7620" marT="7620" marB="0" anchor="b"/>
                </a:tc>
              </a:tr>
              <a:tr h="617220">
                <a:tc>
                  <a:txBody>
                    <a:bodyPr/>
                    <a:lstStyle/>
                    <a:p>
                      <a:pPr algn="ctr" fontAlgn="b"/>
                      <a:r>
                        <a:rPr lang="en-US" sz="3000" b="0" i="0" u="none" strike="noStrike">
                          <a:solidFill>
                            <a:srgbClr val="000000"/>
                          </a:solidFill>
                          <a:latin typeface="Calibri"/>
                        </a:rPr>
                        <a:t>Brown</a:t>
                      </a:r>
                    </a:p>
                  </a:txBody>
                  <a:tcPr marL="7620" marR="7620" marT="7620" marB="0" anchor="b"/>
                </a:tc>
                <a:tc>
                  <a:txBody>
                    <a:bodyPr/>
                    <a:lstStyle/>
                    <a:p>
                      <a:pPr algn="ctr" fontAlgn="b"/>
                      <a:r>
                        <a:rPr lang="en-US" sz="3000" b="0" i="0" u="none" strike="noStrike">
                          <a:solidFill>
                            <a:srgbClr val="000000"/>
                          </a:solidFill>
                          <a:latin typeface="Calibri"/>
                        </a:rPr>
                        <a:t>17</a:t>
                      </a:r>
                    </a:p>
                  </a:txBody>
                  <a:tcPr marL="7620" marR="7620" marT="7620" marB="0" anchor="b"/>
                </a:tc>
              </a:tr>
              <a:tr h="518160">
                <a:tc>
                  <a:txBody>
                    <a:bodyPr/>
                    <a:lstStyle/>
                    <a:p>
                      <a:pPr algn="ctr" fontAlgn="b"/>
                      <a:r>
                        <a:rPr lang="en-US" sz="3000" b="0" i="0" u="none" strike="noStrike">
                          <a:solidFill>
                            <a:srgbClr val="000000"/>
                          </a:solidFill>
                          <a:latin typeface="Calibri"/>
                        </a:rPr>
                        <a:t>Gray</a:t>
                      </a:r>
                    </a:p>
                  </a:txBody>
                  <a:tcPr marL="7620" marR="7620" marT="7620" marB="0" anchor="b"/>
                </a:tc>
                <a:tc>
                  <a:txBody>
                    <a:bodyPr/>
                    <a:lstStyle/>
                    <a:p>
                      <a:pPr algn="ctr" fontAlgn="b"/>
                      <a:r>
                        <a:rPr lang="en-US" sz="3000" b="0" i="0" u="none" strike="noStrike" dirty="0">
                          <a:solidFill>
                            <a:srgbClr val="000000"/>
                          </a:solidFill>
                          <a:latin typeface="Calibri"/>
                        </a:rPr>
                        <a:t>3</a:t>
                      </a:r>
                    </a:p>
                  </a:txBody>
                  <a:tcPr marL="7620" marR="7620" marT="7620" marB="0" anchor="b"/>
                </a:tc>
              </a:tr>
              <a:tr h="518160">
                <a:tc>
                  <a:txBody>
                    <a:bodyPr/>
                    <a:lstStyle/>
                    <a:p>
                      <a:pPr algn="ctr" fontAlgn="b"/>
                      <a:r>
                        <a:rPr lang="en-US" sz="3000" b="0" i="0" u="none" strike="noStrike">
                          <a:solidFill>
                            <a:srgbClr val="000000"/>
                          </a:solidFill>
                          <a:latin typeface="Calibri"/>
                        </a:rPr>
                        <a:t>Green</a:t>
                      </a:r>
                    </a:p>
                  </a:txBody>
                  <a:tcPr marL="7620" marR="7620" marT="7620" marB="0" anchor="b"/>
                </a:tc>
                <a:tc>
                  <a:txBody>
                    <a:bodyPr/>
                    <a:lstStyle/>
                    <a:p>
                      <a:pPr algn="ctr" fontAlgn="b"/>
                      <a:r>
                        <a:rPr lang="en-US" sz="3000" b="0" i="0" u="none" strike="noStrike" dirty="0">
                          <a:solidFill>
                            <a:srgbClr val="000000"/>
                          </a:solidFill>
                          <a:latin typeface="Calibri"/>
                        </a:rPr>
                        <a:t>9</a:t>
                      </a:r>
                    </a:p>
                  </a:txBody>
                  <a:tcPr marL="7620" marR="7620" marT="7620" marB="0" anchor="b"/>
                </a:tc>
              </a:tr>
            </a:tbl>
          </a:graphicData>
        </a:graphic>
      </p:graphicFrame>
      <p:graphicFrame>
        <p:nvGraphicFramePr>
          <p:cNvPr id="9" name="Chart 8"/>
          <p:cNvGraphicFramePr/>
          <p:nvPr>
            <p:extLst>
              <p:ext uri="{D42A27DB-BD31-4B8C-83A1-F6EECF244321}">
                <p14:modId xmlns:p14="http://schemas.microsoft.com/office/powerpoint/2010/main" xmlns="" val="647021216"/>
              </p:ext>
            </p:extLst>
          </p:nvPr>
        </p:nvGraphicFramePr>
        <p:xfrm>
          <a:off x="4267200" y="2743200"/>
          <a:ext cx="4495800"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Line Graph – Change over time</a:t>
            </a:r>
            <a:endParaRPr lang="en-US" dirty="0"/>
          </a:p>
        </p:txBody>
      </p:sp>
      <p:sp>
        <p:nvSpPr>
          <p:cNvPr id="5" name="TextBox 4"/>
          <p:cNvSpPr txBox="1"/>
          <p:nvPr/>
        </p:nvSpPr>
        <p:spPr>
          <a:xfrm>
            <a:off x="609600" y="1447801"/>
            <a:ext cx="7543800" cy="1015663"/>
          </a:xfrm>
          <a:prstGeom prst="rect">
            <a:avLst/>
          </a:prstGeom>
          <a:noFill/>
        </p:spPr>
        <p:txBody>
          <a:bodyPr wrap="square" rtlCol="0">
            <a:spAutoFit/>
          </a:bodyPr>
          <a:lstStyle/>
          <a:p>
            <a:r>
              <a:rPr lang="en-US" sz="3000" dirty="0" smtClean="0"/>
              <a:t>Use a LINE GRAPH to see how data changes over time</a:t>
            </a:r>
            <a:endParaRPr lang="en-US" sz="3000" dirty="0"/>
          </a:p>
        </p:txBody>
      </p:sp>
      <p:graphicFrame>
        <p:nvGraphicFramePr>
          <p:cNvPr id="8" name="Table 7"/>
          <p:cNvGraphicFramePr>
            <a:graphicFrameLocks noGrp="1"/>
          </p:cNvGraphicFramePr>
          <p:nvPr>
            <p:extLst>
              <p:ext uri="{D42A27DB-BD31-4B8C-83A1-F6EECF244321}">
                <p14:modId xmlns:p14="http://schemas.microsoft.com/office/powerpoint/2010/main" xmlns="" val="1135653627"/>
              </p:ext>
            </p:extLst>
          </p:nvPr>
        </p:nvGraphicFramePr>
        <p:xfrm>
          <a:off x="381000" y="2743200"/>
          <a:ext cx="3657600" cy="3200400"/>
        </p:xfrm>
        <a:graphic>
          <a:graphicData uri="http://schemas.openxmlformats.org/drawingml/2006/table">
            <a:tbl>
              <a:tblPr firstRow="1" bandRow="1">
                <a:tableStyleId>{5C22544A-7EE6-4342-B048-85BDC9FD1C3A}</a:tableStyleId>
              </a:tblPr>
              <a:tblGrid>
                <a:gridCol w="1371600"/>
                <a:gridCol w="1143000"/>
                <a:gridCol w="1143000"/>
              </a:tblGrid>
              <a:tr h="990600">
                <a:tc>
                  <a:txBody>
                    <a:bodyPr/>
                    <a:lstStyle/>
                    <a:p>
                      <a:pPr algn="ctr" rtl="0" fontAlgn="b"/>
                      <a:r>
                        <a:rPr lang="en-US" sz="3200" b="0" i="0" u="none" strike="noStrike" dirty="0">
                          <a:solidFill>
                            <a:srgbClr val="000000"/>
                          </a:solidFill>
                          <a:effectLst/>
                          <a:latin typeface="Calibri"/>
                        </a:rPr>
                        <a:t>Quarter</a:t>
                      </a:r>
                    </a:p>
                  </a:txBody>
                  <a:tcPr marL="9525" marR="9525" marT="9525" marB="0" anchor="b">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dirty="0">
                          <a:solidFill>
                            <a:srgbClr val="000000"/>
                          </a:solidFill>
                          <a:effectLst/>
                          <a:latin typeface="Calibri"/>
                        </a:rPr>
                        <a:t>2010 Profit</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a:solidFill>
                            <a:srgbClr val="000000"/>
                          </a:solidFill>
                          <a:effectLst/>
                          <a:latin typeface="Calibri"/>
                        </a:rPr>
                        <a:t>2011 Profit</a:t>
                      </a:r>
                    </a:p>
                  </a:txBody>
                  <a:tcPr marL="9525" marR="9525" marT="9525" marB="0" anchor="b">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609600">
                <a:tc>
                  <a:txBody>
                    <a:bodyPr/>
                    <a:lstStyle/>
                    <a:p>
                      <a:pPr algn="ctr" rtl="0" fontAlgn="b"/>
                      <a:r>
                        <a:rPr lang="en-US" sz="3200" b="0" i="0" u="none" strike="noStrike">
                          <a:solidFill>
                            <a:srgbClr val="000000"/>
                          </a:solidFill>
                          <a:effectLst/>
                          <a:latin typeface="Calibri"/>
                        </a:rPr>
                        <a:t>Q 1</a:t>
                      </a:r>
                    </a:p>
                  </a:txBody>
                  <a:tcPr marL="9525" marR="9525" marT="9525"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dirty="0">
                          <a:solidFill>
                            <a:srgbClr val="000000"/>
                          </a:solidFill>
                          <a:effectLst/>
                          <a:latin typeface="Calibri"/>
                        </a:rPr>
                        <a:t>$750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dirty="0">
                          <a:solidFill>
                            <a:srgbClr val="000000"/>
                          </a:solidFill>
                          <a:effectLst/>
                          <a:latin typeface="Calibri"/>
                        </a:rPr>
                        <a:t>$950 </a:t>
                      </a:r>
                    </a:p>
                  </a:txBody>
                  <a:tcPr marL="9525" marR="9525" marT="9525"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rtl="0" fontAlgn="b"/>
                      <a:r>
                        <a:rPr lang="en-US" sz="3200" b="0" i="0" u="none" strike="noStrike">
                          <a:solidFill>
                            <a:srgbClr val="000000"/>
                          </a:solidFill>
                          <a:effectLst/>
                          <a:latin typeface="Calibri"/>
                        </a:rPr>
                        <a:t>Q 2</a:t>
                      </a:r>
                    </a:p>
                  </a:txBody>
                  <a:tcPr marL="9525" marR="9525" marT="9525"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dirty="0">
                          <a:solidFill>
                            <a:srgbClr val="000000"/>
                          </a:solidFill>
                          <a:effectLst/>
                          <a:latin typeface="Calibri"/>
                        </a:rPr>
                        <a:t>$450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dirty="0">
                          <a:solidFill>
                            <a:srgbClr val="000000"/>
                          </a:solidFill>
                          <a:effectLst/>
                          <a:latin typeface="Calibri"/>
                        </a:rPr>
                        <a:t>$500 </a:t>
                      </a:r>
                    </a:p>
                  </a:txBody>
                  <a:tcPr marL="9525" marR="9525" marT="9525"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rtl="0" fontAlgn="b"/>
                      <a:r>
                        <a:rPr lang="en-US" sz="3200" b="0" i="0" u="none" strike="noStrike">
                          <a:solidFill>
                            <a:srgbClr val="000000"/>
                          </a:solidFill>
                          <a:effectLst/>
                          <a:latin typeface="Calibri"/>
                        </a:rPr>
                        <a:t>Q 3</a:t>
                      </a:r>
                    </a:p>
                  </a:txBody>
                  <a:tcPr marL="9525" marR="9525" marT="9525"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dirty="0">
                          <a:solidFill>
                            <a:srgbClr val="000000"/>
                          </a:solidFill>
                          <a:effectLst/>
                          <a:latin typeface="Calibri"/>
                        </a:rPr>
                        <a:t>$510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b"/>
                      <a:r>
                        <a:rPr lang="en-US" sz="3200" b="0" i="0" u="none" strike="noStrike" dirty="0">
                          <a:solidFill>
                            <a:srgbClr val="000000"/>
                          </a:solidFill>
                          <a:effectLst/>
                          <a:latin typeface="Calibri"/>
                        </a:rPr>
                        <a:t>$450 </a:t>
                      </a:r>
                    </a:p>
                  </a:txBody>
                  <a:tcPr marL="9525" marR="9525" marT="9525"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rtl="0" fontAlgn="b"/>
                      <a:r>
                        <a:rPr lang="en-US" sz="3200" b="0" i="0" u="none" strike="noStrike">
                          <a:solidFill>
                            <a:srgbClr val="000000"/>
                          </a:solidFill>
                          <a:effectLst/>
                          <a:latin typeface="Calibri"/>
                        </a:rPr>
                        <a:t>Q 4</a:t>
                      </a:r>
                    </a:p>
                  </a:txBody>
                  <a:tcPr marL="9525" marR="9525" marT="9525" marB="0" anchor="b">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rtl="0" fontAlgn="b"/>
                      <a:r>
                        <a:rPr lang="en-US" sz="3200" b="0" i="0" u="none" strike="noStrike">
                          <a:solidFill>
                            <a:srgbClr val="000000"/>
                          </a:solidFill>
                          <a:effectLst/>
                          <a:latin typeface="Calibri"/>
                        </a:rPr>
                        <a:t>$600 </a:t>
                      </a:r>
                    </a:p>
                  </a:txBody>
                  <a:tcPr marL="9525" marR="9525" marT="9525" marB="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rtl="0" fontAlgn="b"/>
                      <a:r>
                        <a:rPr lang="en-US" sz="3200" b="0" i="0" u="none" strike="noStrike" dirty="0">
                          <a:solidFill>
                            <a:srgbClr val="000000"/>
                          </a:solidFill>
                          <a:effectLst/>
                          <a:latin typeface="Calibri"/>
                        </a:rPr>
                        <a:t>$200 </a:t>
                      </a:r>
                    </a:p>
                  </a:txBody>
                  <a:tcPr marL="9525" marR="9525" marT="9525" marB="0" anchor="b">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r>
            </a:tbl>
          </a:graphicData>
        </a:graphic>
      </p:graphicFrame>
      <p:graphicFrame>
        <p:nvGraphicFramePr>
          <p:cNvPr id="10" name="Chart 9"/>
          <p:cNvGraphicFramePr/>
          <p:nvPr/>
        </p:nvGraphicFramePr>
        <p:xfrm>
          <a:off x="4191000" y="2743200"/>
          <a:ext cx="4572000" cy="32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Scatter (x-y plots) – relationships </a:t>
            </a:r>
            <a:endParaRPr lang="en-US" dirty="0"/>
          </a:p>
        </p:txBody>
      </p:sp>
      <p:sp>
        <p:nvSpPr>
          <p:cNvPr id="3" name="Content Placeholder 2"/>
          <p:cNvSpPr>
            <a:spLocks noGrp="1"/>
          </p:cNvSpPr>
          <p:nvPr>
            <p:ph idx="1"/>
          </p:nvPr>
        </p:nvSpPr>
        <p:spPr>
          <a:xfrm>
            <a:off x="4267200" y="1371601"/>
            <a:ext cx="4648200" cy="4525963"/>
          </a:xfrm>
        </p:spPr>
        <p:txBody>
          <a:bodyPr/>
          <a:lstStyle/>
          <a:p>
            <a:r>
              <a:rPr lang="en-US" dirty="0" smtClean="0"/>
              <a:t>Use a SCATTER PLOT when you are looking at the relationship between two different things. X-axis measures one event (or variable) and Y-axis measures the other.</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1946863575"/>
              </p:ext>
            </p:extLst>
          </p:nvPr>
        </p:nvGraphicFramePr>
        <p:xfrm>
          <a:off x="457200" y="1518805"/>
          <a:ext cx="3429000" cy="4804410"/>
        </p:xfrm>
        <a:graphic>
          <a:graphicData uri="http://schemas.openxmlformats.org/drawingml/2006/table">
            <a:tbl>
              <a:tblPr firstRow="1" bandRow="1">
                <a:tableStyleId>{5C22544A-7EE6-4342-B048-85BDC9FD1C3A}</a:tableStyleId>
              </a:tblPr>
              <a:tblGrid>
                <a:gridCol w="2081293"/>
                <a:gridCol w="1347707"/>
              </a:tblGrid>
              <a:tr h="533400">
                <a:tc gridSpan="2">
                  <a:txBody>
                    <a:bodyPr/>
                    <a:lstStyle/>
                    <a:p>
                      <a:pPr algn="ctr" fontAlgn="ctr"/>
                      <a:r>
                        <a:rPr lang="en-US" sz="2800" b="1" i="1" u="none" strike="noStrike" dirty="0">
                          <a:solidFill>
                            <a:srgbClr val="000000"/>
                          </a:solidFill>
                          <a:effectLst/>
                          <a:latin typeface="Calibri"/>
                        </a:rPr>
                        <a:t>Cream Sales </a:t>
                      </a:r>
                      <a:r>
                        <a:rPr lang="en-US" sz="2800" b="1" i="1" u="none" strike="noStrike" dirty="0" err="1">
                          <a:solidFill>
                            <a:srgbClr val="000000"/>
                          </a:solidFill>
                          <a:effectLst/>
                          <a:latin typeface="Calibri"/>
                        </a:rPr>
                        <a:t>vs</a:t>
                      </a:r>
                      <a:r>
                        <a:rPr lang="en-US" sz="2800" b="1" i="1" u="none" strike="noStrike" dirty="0">
                          <a:solidFill>
                            <a:srgbClr val="000000"/>
                          </a:solidFill>
                          <a:effectLst/>
                          <a:latin typeface="Calibri"/>
                        </a:rPr>
                        <a:t> Temperature</a:t>
                      </a:r>
                    </a:p>
                  </a:txBody>
                  <a:tcPr marL="9525" marR="9525" marT="9525"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hMerge="1">
                  <a:txBody>
                    <a:bodyPr/>
                    <a:lstStyle/>
                    <a:p>
                      <a:endParaRPr lang="en-US"/>
                    </a:p>
                  </a:txBody>
                  <a:tcP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533400">
                <a:tc>
                  <a:txBody>
                    <a:bodyPr/>
                    <a:lstStyle/>
                    <a:p>
                      <a:pPr algn="ctr" fontAlgn="ctr"/>
                      <a:r>
                        <a:rPr lang="en-US" sz="2400" b="1" i="0" u="none" strike="noStrike" dirty="0">
                          <a:solidFill>
                            <a:srgbClr val="000000"/>
                          </a:solidFill>
                          <a:effectLst/>
                          <a:latin typeface="Calibri"/>
                        </a:rPr>
                        <a:t>Temperature °C</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a:rPr>
                        <a:t>Ice Cream Sales</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fontAlgn="ctr"/>
                      <a:r>
                        <a:rPr lang="en-US" sz="2800" b="0" i="0" u="none" strike="noStrike" dirty="0">
                          <a:solidFill>
                            <a:srgbClr val="000000"/>
                          </a:solidFill>
                          <a:effectLst/>
                          <a:latin typeface="Calibri"/>
                        </a:rPr>
                        <a:t>14.2°</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sz="2800" b="0" i="0" u="none" strike="noStrike">
                          <a:solidFill>
                            <a:srgbClr val="000000"/>
                          </a:solidFill>
                          <a:effectLst/>
                          <a:latin typeface="Calibri"/>
                        </a:rPr>
                        <a:t>$215 </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fontAlgn="ctr"/>
                      <a:r>
                        <a:rPr lang="en-US" sz="2800" b="0" i="0" u="none" strike="noStrike" dirty="0">
                          <a:solidFill>
                            <a:srgbClr val="000000"/>
                          </a:solidFill>
                          <a:effectLst/>
                          <a:latin typeface="Calibri"/>
                        </a:rPr>
                        <a:t>16.4°</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$325 </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fontAlgn="ctr"/>
                      <a:r>
                        <a:rPr lang="en-US" sz="2800" b="0" i="0" u="none" strike="noStrike" dirty="0">
                          <a:solidFill>
                            <a:srgbClr val="000000"/>
                          </a:solidFill>
                          <a:effectLst/>
                          <a:latin typeface="Calibri"/>
                        </a:rPr>
                        <a:t>11.9°</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$185 </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fontAlgn="ctr"/>
                      <a:r>
                        <a:rPr lang="en-US" sz="2800" b="0" i="0" u="none" strike="noStrike" dirty="0">
                          <a:solidFill>
                            <a:srgbClr val="000000"/>
                          </a:solidFill>
                          <a:effectLst/>
                          <a:latin typeface="Calibri"/>
                        </a:rPr>
                        <a:t>15.2°</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$332 </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fontAlgn="ctr"/>
                      <a:r>
                        <a:rPr lang="en-US" sz="2800" b="0" i="0" u="none" strike="noStrike" dirty="0">
                          <a:solidFill>
                            <a:srgbClr val="000000"/>
                          </a:solidFill>
                          <a:effectLst/>
                          <a:latin typeface="Calibri"/>
                        </a:rPr>
                        <a:t>18.5°</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$406 </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33400">
                <a:tc>
                  <a:txBody>
                    <a:bodyPr/>
                    <a:lstStyle/>
                    <a:p>
                      <a:pPr algn="ctr" fontAlgn="ctr"/>
                      <a:r>
                        <a:rPr lang="en-US" sz="2800" b="0" i="0" u="none" strike="noStrike" dirty="0">
                          <a:solidFill>
                            <a:srgbClr val="000000"/>
                          </a:solidFill>
                          <a:effectLst/>
                          <a:latin typeface="Calibri"/>
                        </a:rPr>
                        <a:t>22.1°</a:t>
                      </a: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a:rPr>
                        <a:t>$522 </a:t>
                      </a: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Scatter plot of ice cream sales</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xmlns="" val="2876852328"/>
              </p:ext>
            </p:extLst>
          </p:nvPr>
        </p:nvGraphicFramePr>
        <p:xfrm>
          <a:off x="838200" y="1524000"/>
          <a:ext cx="70104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404990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Which graph/chart is best?</a:t>
            </a:r>
            <a:endParaRPr lang="en-US" dirty="0"/>
          </a:p>
        </p:txBody>
      </p:sp>
      <p:pic>
        <p:nvPicPr>
          <p:cNvPr id="1026" name="Picture 2"/>
          <p:cNvPicPr>
            <a:picLocks noChangeAspect="1" noChangeArrowheads="1"/>
          </p:cNvPicPr>
          <p:nvPr/>
        </p:nvPicPr>
        <p:blipFill>
          <a:blip r:embed="rId3" cstate="print"/>
          <a:srcRect l="17349" t="27759" r="58795" b="16723"/>
          <a:stretch>
            <a:fillRect/>
          </a:stretch>
        </p:blipFill>
        <p:spPr bwMode="auto">
          <a:xfrm>
            <a:off x="1276349" y="1524000"/>
            <a:ext cx="6391275" cy="46482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1334</TotalTime>
  <Words>1179</Words>
  <Application>Microsoft Office PowerPoint</Application>
  <PresentationFormat>On-screen Show (4:3)</PresentationFormat>
  <Paragraphs>332</Paragraphs>
  <Slides>24</Slides>
  <Notes>18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Data Visualization</vt:lpstr>
      <vt:lpstr>What Chart/graph do I use?</vt:lpstr>
      <vt:lpstr>BAR Chart – compare </vt:lpstr>
      <vt:lpstr>Column Chart – compare </vt:lpstr>
      <vt:lpstr>Pie chart – Compare parts</vt:lpstr>
      <vt:lpstr>Line Graph – Change over time</vt:lpstr>
      <vt:lpstr>Scatter (x-y plots) – relationships </vt:lpstr>
      <vt:lpstr>Scatter plot of ice cream sales</vt:lpstr>
      <vt:lpstr>Which graph/chart is best?</vt:lpstr>
      <vt:lpstr>Data Set 1</vt:lpstr>
      <vt:lpstr>Data Set 2</vt:lpstr>
      <vt:lpstr>Data set 3</vt:lpstr>
      <vt:lpstr>Data Set 4</vt:lpstr>
      <vt:lpstr>DATA?</vt:lpstr>
      <vt:lpstr>DATA?</vt:lpstr>
      <vt:lpstr>Data visualization</vt:lpstr>
      <vt:lpstr>other examples of data visualization</vt:lpstr>
      <vt:lpstr>Your data</vt:lpstr>
      <vt:lpstr>Sample Data</vt:lpstr>
      <vt:lpstr>Did you think of a column chart?</vt:lpstr>
      <vt:lpstr>Sample Data – the difference</vt:lpstr>
      <vt:lpstr>Does this tell more?</vt:lpstr>
      <vt:lpstr>Your data</vt:lpstr>
      <vt:lpstr>Gap minder – hans rosling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Visualization</dc:title>
  <dc:creator>Mary</dc:creator>
  <cp:lastModifiedBy>Mary</cp:lastModifiedBy>
  <cp:revision>50</cp:revision>
  <dcterms:created xsi:type="dcterms:W3CDTF">2012-10-02T22:51:26Z</dcterms:created>
  <dcterms:modified xsi:type="dcterms:W3CDTF">2012-10-18T01:58:13Z</dcterms:modified>
</cp:coreProperties>
</file>