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93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71" r:id="rId15"/>
    <p:sldId id="269" r:id="rId16"/>
    <p:sldId id="26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28" d="100"/>
          <a:sy n="128" d="100"/>
        </p:scale>
        <p:origin x="-49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AF90228C-3F9E-6646-9F58-4446B564231E}" type="datetimeFigureOut">
              <a:rPr lang="en-US" smtClean="0"/>
              <a:pPr/>
              <a:t>10/7/12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90228C-3F9E-6646-9F58-4446B564231E}" type="datetimeFigureOut">
              <a:rPr lang="en-US" smtClean="0"/>
              <a:pPr/>
              <a:t>10/7/12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C2847-E4C2-8542-A96C-2AD1278B16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90228C-3F9E-6646-9F58-4446B564231E}" type="datetimeFigureOut">
              <a:rPr lang="en-US" smtClean="0"/>
              <a:pPr/>
              <a:t>10/7/12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C2847-E4C2-8542-A96C-2AD1278B16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90228C-3F9E-6646-9F58-4446B564231E}" type="datetimeFigureOut">
              <a:rPr lang="en-US" smtClean="0"/>
              <a:pPr/>
              <a:t>10/7/12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C2847-E4C2-8542-A96C-2AD1278B1680}"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F90228C-3F9E-6646-9F58-4446B564231E}" type="datetimeFigureOut">
              <a:rPr lang="en-US" smtClean="0"/>
              <a:pPr/>
              <a:t>10/7/12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C2847-E4C2-8542-A96C-2AD1278B168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90228C-3F9E-6646-9F58-4446B564231E}" type="datetimeFigureOut">
              <a:rPr lang="en-US" smtClean="0"/>
              <a:pPr/>
              <a:t>10/7/12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C2847-E4C2-8542-A96C-2AD1278B1680}"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F90228C-3F9E-6646-9F58-4446B564231E}" type="datetimeFigureOut">
              <a:rPr lang="en-US" smtClean="0"/>
              <a:pPr/>
              <a:t>10/7/12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C2847-E4C2-8542-A96C-2AD1278B16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F90228C-3F9E-6646-9F58-4446B564231E}" type="datetimeFigureOut">
              <a:rPr lang="en-US" smtClean="0"/>
              <a:pPr/>
              <a:t>10/7/12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C2847-E4C2-8542-A96C-2AD1278B1680}"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0228C-3F9E-6646-9F58-4446B564231E}" type="datetimeFigureOut">
              <a:rPr lang="en-US" smtClean="0"/>
              <a:pPr/>
              <a:t>10/7/12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C2847-E4C2-8542-A96C-2AD1278B16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F90228C-3F9E-6646-9F58-4446B564231E}" type="datetimeFigureOut">
              <a:rPr lang="en-US" smtClean="0"/>
              <a:pPr/>
              <a:t>10/7/12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AF90228C-3F9E-6646-9F58-4446B564231E}" type="datetimeFigureOut">
              <a:rPr lang="en-US" smtClean="0"/>
              <a:pPr/>
              <a:t>10/7/12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84C2847-E4C2-8542-A96C-2AD1278B168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AF90228C-3F9E-6646-9F58-4446B564231E}" type="datetimeFigureOut">
              <a:rPr lang="en-US" smtClean="0"/>
              <a:pPr/>
              <a:t>10/7/12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C84C2847-E4C2-8542-A96C-2AD1278B16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Introduction to Heat Transfer</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Finite Difference Methods</a:t>
            </a:r>
          </a:p>
          <a:p>
            <a:r>
              <a:rPr lang="en-US" dirty="0" smtClean="0"/>
              <a:t>Or</a:t>
            </a:r>
          </a:p>
          <a:p>
            <a:r>
              <a:rPr lang="en-US" dirty="0" smtClean="0"/>
              <a:t>Computational Calculus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Declare an array size j+1</a:t>
            </a:r>
          </a:p>
          <a:p>
            <a:r>
              <a:rPr lang="en-US" dirty="0" smtClean="0"/>
              <a:t>Set initial temperature value</a:t>
            </a:r>
          </a:p>
          <a:p>
            <a:r>
              <a:rPr lang="en-US" dirty="0" smtClean="0"/>
              <a:t>Set boundary conditions on ghost zones (0 and j+1)</a:t>
            </a:r>
          </a:p>
          <a:p>
            <a:r>
              <a:rPr lang="en-US" dirty="0" smtClean="0"/>
              <a:t>Compute new temperatures as shown on pg 16. Note use of T and </a:t>
            </a:r>
            <a:r>
              <a:rPr lang="en-US" dirty="0" err="1" smtClean="0"/>
              <a:t>Tnew</a:t>
            </a:r>
            <a:r>
              <a:rPr lang="en-US" dirty="0" smtClean="0"/>
              <a:t> and discussion.</a:t>
            </a:r>
          </a:p>
          <a:p>
            <a:r>
              <a:rPr lang="en-US" dirty="0" smtClean="0"/>
              <a:t>Loop back up to setting boundary condition and repeat until we reach time of interest</a:t>
            </a:r>
          </a:p>
          <a:p>
            <a:r>
              <a:rPr lang="en-US" dirty="0" smtClean="0"/>
              <a:t>Print out temperature array</a:t>
            </a:r>
          </a:p>
          <a:p>
            <a:endParaRPr lang="en-US" dirty="0"/>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Computational Implementation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Class will write a code in Python or C and see if they can get the results shown on pgs 17-19. Note scales are 0-50 for </a:t>
            </a:r>
            <a:r>
              <a:rPr lang="en-US" dirty="0" err="1" smtClean="0"/>
              <a:t>x</a:t>
            </a:r>
            <a:r>
              <a:rPr lang="en-US" dirty="0" smtClean="0"/>
              <a:t> axis and 0-400 for </a:t>
            </a:r>
            <a:r>
              <a:rPr lang="en-US" dirty="0" err="1" smtClean="0"/>
              <a:t>y</a:t>
            </a:r>
            <a:r>
              <a:rPr lang="en-US" dirty="0" smtClean="0"/>
              <a:t> axis.</a:t>
            </a:r>
          </a:p>
          <a:p>
            <a:r>
              <a:rPr lang="en-US" dirty="0" smtClean="0"/>
              <a:t>Advanced</a:t>
            </a:r>
          </a:p>
          <a:p>
            <a:pPr lvl="1"/>
            <a:r>
              <a:rPr lang="en-US" dirty="0" smtClean="0"/>
              <a:t>Data can be imported into Excel or other plotting programs for a better graph</a:t>
            </a:r>
          </a:p>
          <a:p>
            <a:pPr lvl="1"/>
            <a:r>
              <a:rPr lang="en-US" dirty="0" smtClean="0"/>
              <a:t>Real-time visualization routines can be used to view the simulation during the calculation</a:t>
            </a:r>
          </a:p>
        </p:txBody>
      </p:sp>
      <p:sp>
        <p:nvSpPr>
          <p:cNvPr id="2" name="Title 1"/>
          <p:cNvSpPr>
            <a:spLocks noGrp="1"/>
          </p:cNvSpPr>
          <p:nvPr>
            <p:ph type="title"/>
          </p:nvPr>
        </p:nvSpPr>
        <p:spPr/>
        <p:txBody>
          <a:bodyPr/>
          <a:lstStyle/>
          <a:p>
            <a:r>
              <a:rPr lang="en-US" dirty="0" smtClean="0"/>
              <a:t>Sample Implementations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7563"/>
            <a:ext cx="8229600" cy="4525963"/>
          </a:xfrm>
        </p:spPr>
        <p:txBody>
          <a:bodyPr>
            <a:noAutofit/>
          </a:bodyPr>
          <a:lstStyle/>
          <a:p>
            <a:pPr>
              <a:buNone/>
            </a:pPr>
            <a:r>
              <a:rPr lang="en-US" sz="1400" dirty="0" smtClean="0"/>
              <a:t>#include &lt;</a:t>
            </a:r>
            <a:r>
              <a:rPr lang="en-US" sz="1400" dirty="0" err="1" smtClean="0"/>
              <a:t>stdio.h</a:t>
            </a:r>
            <a:r>
              <a:rPr lang="en-US" sz="1400" dirty="0" smtClean="0"/>
              <a:t>&gt;</a:t>
            </a:r>
          </a:p>
          <a:p>
            <a:pPr>
              <a:buNone/>
            </a:pPr>
            <a:r>
              <a:rPr lang="en-US" sz="1400" dirty="0" err="1" smtClean="0"/>
              <a:t>int</a:t>
            </a:r>
            <a:r>
              <a:rPr lang="en-US" sz="1400" dirty="0" smtClean="0"/>
              <a:t> </a:t>
            </a:r>
            <a:r>
              <a:rPr lang="en-US" sz="1400" dirty="0" err="1" smtClean="0"/>
              <a:t>main(int</a:t>
            </a:r>
            <a:r>
              <a:rPr lang="en-US" sz="1400" dirty="0" smtClean="0"/>
              <a:t> </a:t>
            </a:r>
            <a:r>
              <a:rPr lang="en-US" sz="1400" dirty="0" err="1" smtClean="0"/>
              <a:t>argc</a:t>
            </a:r>
            <a:r>
              <a:rPr lang="en-US" sz="1400" dirty="0" smtClean="0"/>
              <a:t>, char *</a:t>
            </a:r>
            <a:r>
              <a:rPr lang="en-US" sz="1400" dirty="0" err="1" smtClean="0"/>
              <a:t>argv</a:t>
            </a:r>
            <a:r>
              <a:rPr lang="en-US" sz="1400" dirty="0" smtClean="0"/>
              <a:t>[]){</a:t>
            </a:r>
          </a:p>
          <a:p>
            <a:pPr>
              <a:buNone/>
            </a:pPr>
            <a:r>
              <a:rPr lang="en-US" sz="1400" dirty="0" smtClean="0"/>
              <a:t>	</a:t>
            </a:r>
            <a:r>
              <a:rPr lang="en-US" sz="1400" dirty="0" err="1" smtClean="0"/>
              <a:t>int</a:t>
            </a:r>
            <a:r>
              <a:rPr lang="en-US" sz="1400" dirty="0" smtClean="0"/>
              <a:t> </a:t>
            </a:r>
            <a:r>
              <a:rPr lang="en-US" sz="1400" dirty="0" err="1" smtClean="0"/>
              <a:t>j</a:t>
            </a:r>
            <a:r>
              <a:rPr lang="en-US" sz="1400" dirty="0" smtClean="0"/>
              <a:t>, </a:t>
            </a:r>
            <a:r>
              <a:rPr lang="en-US" sz="1400" dirty="0" err="1" smtClean="0"/>
              <a:t>jbar</a:t>
            </a:r>
            <a:r>
              <a:rPr lang="en-US" sz="1400" dirty="0" smtClean="0"/>
              <a:t>=50;                                                      // Problem settings</a:t>
            </a:r>
          </a:p>
          <a:p>
            <a:pPr>
              <a:buNone/>
            </a:pPr>
            <a:r>
              <a:rPr lang="en-US" sz="1400" dirty="0" smtClean="0"/>
              <a:t>	double </a:t>
            </a:r>
            <a:r>
              <a:rPr lang="en-US" sz="1400" dirty="0" err="1" smtClean="0"/>
              <a:t>dx</a:t>
            </a:r>
            <a:r>
              <a:rPr lang="en-US" sz="1400" dirty="0" smtClean="0"/>
              <a:t>=1.0, </a:t>
            </a:r>
            <a:r>
              <a:rPr lang="en-US" sz="1400" dirty="0" err="1" smtClean="0"/>
              <a:t>dt</a:t>
            </a:r>
            <a:r>
              <a:rPr lang="en-US" sz="1400" dirty="0" smtClean="0"/>
              <a:t>=0.1, sig=1.0, </a:t>
            </a:r>
            <a:r>
              <a:rPr lang="en-US" sz="1400" dirty="0" err="1" smtClean="0"/>
              <a:t>endtime</a:t>
            </a:r>
            <a:r>
              <a:rPr lang="en-US" sz="1400" dirty="0" smtClean="0"/>
              <a:t>=10.0, time=0.0, TL=400.0, TR=0.0;</a:t>
            </a:r>
          </a:p>
          <a:p>
            <a:pPr>
              <a:buNone/>
            </a:pPr>
            <a:r>
              <a:rPr lang="en-US" sz="1400" dirty="0" smtClean="0"/>
              <a:t>	double T[jbar+1], Tnew[jbar+1];                         // Declare arrays</a:t>
            </a:r>
          </a:p>
          <a:p>
            <a:pPr>
              <a:buNone/>
            </a:pPr>
            <a:r>
              <a:rPr lang="en-US" sz="1400" dirty="0" smtClean="0"/>
              <a:t>	for (</a:t>
            </a:r>
            <a:r>
              <a:rPr lang="en-US" sz="1400" dirty="0" err="1" smtClean="0"/>
              <a:t>j</a:t>
            </a:r>
            <a:r>
              <a:rPr lang="en-US" sz="1400" dirty="0" smtClean="0"/>
              <a:t> = 1; </a:t>
            </a:r>
            <a:r>
              <a:rPr lang="en-US" sz="1400" dirty="0" err="1" smtClean="0"/>
              <a:t>j</a:t>
            </a:r>
            <a:r>
              <a:rPr lang="en-US" sz="1400" dirty="0" smtClean="0"/>
              <a:t> &lt;=</a:t>
            </a:r>
            <a:r>
              <a:rPr lang="en-US" sz="1400" dirty="0" err="1" smtClean="0"/>
              <a:t>jbar</a:t>
            </a:r>
            <a:r>
              <a:rPr lang="en-US" sz="1400" dirty="0" smtClean="0"/>
              <a:t>; </a:t>
            </a:r>
            <a:r>
              <a:rPr lang="en-US" sz="1400" dirty="0" err="1" smtClean="0"/>
              <a:t>j</a:t>
            </a:r>
            <a:r>
              <a:rPr lang="en-US" sz="1400" dirty="0" smtClean="0"/>
              <a:t>++){ </a:t>
            </a:r>
            <a:r>
              <a:rPr lang="en-US" sz="1400" dirty="0" err="1" smtClean="0"/>
              <a:t>T[j</a:t>
            </a:r>
            <a:r>
              <a:rPr lang="en-US" sz="1400" dirty="0" smtClean="0"/>
              <a:t>] = 0.0;}                  // Initialize to zero temperature</a:t>
            </a:r>
          </a:p>
          <a:p>
            <a:pPr>
              <a:buNone/>
            </a:pPr>
            <a:r>
              <a:rPr lang="en-US" sz="1400" dirty="0" smtClean="0"/>
              <a:t>	while (time &lt; </a:t>
            </a:r>
            <a:r>
              <a:rPr lang="en-US" sz="1400" dirty="0" err="1" smtClean="0"/>
              <a:t>endtime</a:t>
            </a:r>
            <a:r>
              <a:rPr lang="en-US" sz="1400" dirty="0" smtClean="0"/>
              <a:t>){                                       // Loop until time of interest</a:t>
            </a:r>
          </a:p>
          <a:p>
            <a:pPr lvl="1">
              <a:buNone/>
            </a:pPr>
            <a:r>
              <a:rPr lang="en-US" sz="1400" dirty="0" smtClean="0"/>
              <a:t>	T[0] = 2.0*TL – T[1]; T[</a:t>
            </a:r>
            <a:r>
              <a:rPr lang="en-US" sz="1400" dirty="0" smtClean="0"/>
              <a:t>jbar+</a:t>
            </a:r>
            <a:r>
              <a:rPr lang="en-US" sz="1400" dirty="0" smtClean="0"/>
              <a:t>1] = 2.0*TR-</a:t>
            </a:r>
            <a:r>
              <a:rPr lang="en-US" sz="1400" dirty="0" err="1" smtClean="0"/>
              <a:t>T[</a:t>
            </a:r>
            <a:r>
              <a:rPr lang="en-US" sz="1400" dirty="0" err="1" smtClean="0"/>
              <a:t>jbar</a:t>
            </a:r>
            <a:r>
              <a:rPr lang="en-US" sz="1400" dirty="0" smtClean="0"/>
              <a:t>]</a:t>
            </a:r>
            <a:r>
              <a:rPr lang="en-US" sz="1400" dirty="0" smtClean="0"/>
              <a:t>; </a:t>
            </a:r>
            <a:r>
              <a:rPr lang="en-US" sz="1400" dirty="0" smtClean="0"/>
              <a:t> /</a:t>
            </a:r>
            <a:r>
              <a:rPr lang="en-US" sz="1400" dirty="0" smtClean="0"/>
              <a:t>/ Set boundary conditions</a:t>
            </a:r>
          </a:p>
          <a:p>
            <a:pPr lvl="1">
              <a:buNone/>
            </a:pPr>
            <a:r>
              <a:rPr lang="en-US" sz="1400" dirty="0" smtClean="0"/>
              <a:t>	for (</a:t>
            </a:r>
            <a:r>
              <a:rPr lang="en-US" sz="1400" dirty="0" err="1" smtClean="0"/>
              <a:t>j</a:t>
            </a:r>
            <a:r>
              <a:rPr lang="en-US" sz="1400" dirty="0" smtClean="0"/>
              <a:t>=1; </a:t>
            </a:r>
            <a:r>
              <a:rPr lang="en-US" sz="1400" dirty="0" err="1" smtClean="0"/>
              <a:t>j</a:t>
            </a:r>
            <a:r>
              <a:rPr lang="en-US" sz="1400" dirty="0" smtClean="0"/>
              <a:t>&lt;= </a:t>
            </a:r>
            <a:r>
              <a:rPr lang="en-US" sz="1400" dirty="0" err="1" smtClean="0"/>
              <a:t>jbar</a:t>
            </a:r>
            <a:r>
              <a:rPr lang="en-US" sz="1400" dirty="0" smtClean="0"/>
              <a:t>; </a:t>
            </a:r>
            <a:r>
              <a:rPr lang="en-US" sz="1400" dirty="0" err="1" smtClean="0"/>
              <a:t>j</a:t>
            </a:r>
            <a:r>
              <a:rPr lang="en-US" sz="1400" dirty="0" smtClean="0"/>
              <a:t>++) { </a:t>
            </a:r>
          </a:p>
          <a:p>
            <a:pPr lvl="2">
              <a:buNone/>
            </a:pPr>
            <a:r>
              <a:rPr lang="en-US" sz="1400" dirty="0" smtClean="0"/>
              <a:t>	</a:t>
            </a:r>
            <a:r>
              <a:rPr lang="en-US" sz="1400" dirty="0" err="1" smtClean="0"/>
              <a:t>Tnew[j</a:t>
            </a:r>
            <a:r>
              <a:rPr lang="en-US" sz="1400" dirty="0" smtClean="0"/>
              <a:t>] = </a:t>
            </a:r>
            <a:r>
              <a:rPr lang="en-US" sz="1400" dirty="0" err="1" smtClean="0"/>
              <a:t>T[j</a:t>
            </a:r>
            <a:r>
              <a:rPr lang="en-US" sz="1400" dirty="0" smtClean="0"/>
              <a:t>] + sig*</a:t>
            </a:r>
            <a:r>
              <a:rPr lang="en-US" sz="1400" dirty="0" err="1" smtClean="0"/>
              <a:t>dt</a:t>
            </a:r>
            <a:r>
              <a:rPr lang="en-US" sz="1400" dirty="0" smtClean="0"/>
              <a:t>*(T[j+1]+T[j-1]-2.0*</a:t>
            </a:r>
            <a:r>
              <a:rPr lang="en-US" sz="1400" dirty="0" err="1" smtClean="0"/>
              <a:t>T[j])/dx/dx</a:t>
            </a:r>
            <a:r>
              <a:rPr lang="en-US" sz="1400" dirty="0" smtClean="0"/>
              <a:t>;  // </a:t>
            </a:r>
            <a:r>
              <a:rPr lang="en-US" sz="1400" dirty="0" err="1" smtClean="0"/>
              <a:t>Fick’s</a:t>
            </a:r>
            <a:r>
              <a:rPr lang="en-US" sz="1400" dirty="0" smtClean="0"/>
              <a:t> Law</a:t>
            </a:r>
          </a:p>
          <a:p>
            <a:pPr lvl="1">
              <a:buNone/>
            </a:pPr>
            <a:r>
              <a:rPr lang="en-US" sz="1400" dirty="0" smtClean="0"/>
              <a:t>	}</a:t>
            </a:r>
          </a:p>
          <a:p>
            <a:pPr lvl="1">
              <a:buNone/>
            </a:pPr>
            <a:r>
              <a:rPr lang="en-US" sz="1400" dirty="0" smtClean="0"/>
              <a:t>	for (</a:t>
            </a:r>
            <a:r>
              <a:rPr lang="en-US" sz="1400" dirty="0" err="1" smtClean="0"/>
              <a:t>j</a:t>
            </a:r>
            <a:r>
              <a:rPr lang="en-US" sz="1400" dirty="0" smtClean="0"/>
              <a:t>=1; </a:t>
            </a:r>
            <a:r>
              <a:rPr lang="en-US" sz="1400" dirty="0" err="1" smtClean="0"/>
              <a:t>j</a:t>
            </a:r>
            <a:r>
              <a:rPr lang="en-US" sz="1400" dirty="0" smtClean="0"/>
              <a:t>&lt;= </a:t>
            </a:r>
            <a:r>
              <a:rPr lang="en-US" sz="1400" dirty="0" err="1" smtClean="0"/>
              <a:t>jbar</a:t>
            </a:r>
            <a:r>
              <a:rPr lang="en-US" sz="1400" dirty="0" smtClean="0"/>
              <a:t>; </a:t>
            </a:r>
            <a:r>
              <a:rPr lang="en-US" sz="1400" dirty="0" err="1" smtClean="0"/>
              <a:t>j</a:t>
            </a:r>
            <a:r>
              <a:rPr lang="en-US" sz="1400" dirty="0" smtClean="0"/>
              <a:t>++) { </a:t>
            </a:r>
            <a:r>
              <a:rPr lang="en-US" sz="1400" dirty="0" err="1" smtClean="0"/>
              <a:t>T[j</a:t>
            </a:r>
            <a:r>
              <a:rPr lang="en-US" sz="1400" dirty="0" smtClean="0"/>
              <a:t>]=</a:t>
            </a:r>
            <a:r>
              <a:rPr lang="en-US" sz="1400" dirty="0" err="1" smtClean="0"/>
              <a:t>Tnew[j</a:t>
            </a:r>
            <a:r>
              <a:rPr lang="en-US" sz="1400" dirty="0" smtClean="0"/>
              <a:t>]; }          // Move data back to original array</a:t>
            </a:r>
          </a:p>
          <a:p>
            <a:pPr lvl="1">
              <a:buNone/>
            </a:pPr>
            <a:r>
              <a:rPr lang="en-US" sz="1400" dirty="0" smtClean="0"/>
              <a:t>	time += </a:t>
            </a:r>
            <a:r>
              <a:rPr lang="en-US" sz="1400" dirty="0" err="1" smtClean="0"/>
              <a:t>dt</a:t>
            </a:r>
            <a:r>
              <a:rPr lang="en-US" sz="1400" dirty="0" smtClean="0"/>
              <a:t>;                                                    // Advance time</a:t>
            </a:r>
          </a:p>
          <a:p>
            <a:pPr>
              <a:buNone/>
            </a:pPr>
            <a:r>
              <a:rPr lang="en-US" sz="1400" dirty="0" smtClean="0"/>
              <a:t>	}</a:t>
            </a:r>
          </a:p>
          <a:p>
            <a:pPr>
              <a:buNone/>
            </a:pPr>
            <a:r>
              <a:rPr lang="en-US" sz="1400" dirty="0" smtClean="0"/>
              <a:t>	for (</a:t>
            </a:r>
            <a:r>
              <a:rPr lang="en-US" sz="1400" dirty="0" err="1" smtClean="0"/>
              <a:t>j</a:t>
            </a:r>
            <a:r>
              <a:rPr lang="en-US" sz="1400" dirty="0" smtClean="0"/>
              <a:t>=1; </a:t>
            </a:r>
            <a:r>
              <a:rPr lang="en-US" sz="1400" dirty="0" err="1" smtClean="0"/>
              <a:t>j</a:t>
            </a:r>
            <a:r>
              <a:rPr lang="en-US" sz="1400" dirty="0" smtClean="0"/>
              <a:t>&lt;=</a:t>
            </a:r>
            <a:r>
              <a:rPr lang="en-US" sz="1400" dirty="0" err="1" smtClean="0"/>
              <a:t>jbar</a:t>
            </a:r>
            <a:r>
              <a:rPr lang="en-US" sz="1400" dirty="0" smtClean="0"/>
              <a:t>; </a:t>
            </a:r>
            <a:r>
              <a:rPr lang="en-US" sz="1400" dirty="0" err="1" smtClean="0"/>
              <a:t>j</a:t>
            </a:r>
            <a:r>
              <a:rPr lang="en-US" sz="1400" dirty="0" smtClean="0"/>
              <a:t>++) {</a:t>
            </a:r>
            <a:r>
              <a:rPr lang="en-US" sz="1400" dirty="0" err="1" smtClean="0"/>
              <a:t>printf(“x</a:t>
            </a:r>
            <a:r>
              <a:rPr lang="en-US" sz="1400" dirty="0" smtClean="0"/>
              <a:t> %lf T %lf\n”,((double)j+0.5)*</a:t>
            </a:r>
            <a:r>
              <a:rPr lang="en-US" sz="1400" dirty="0" err="1" smtClean="0"/>
              <a:t>dx,T[j</a:t>
            </a:r>
            <a:r>
              <a:rPr lang="en-US" sz="1400" dirty="0" smtClean="0"/>
              <a:t>]); }  // print results</a:t>
            </a:r>
          </a:p>
          <a:p>
            <a:pPr>
              <a:buNone/>
            </a:pPr>
            <a:r>
              <a:rPr lang="en-US" sz="1400" dirty="0" smtClean="0"/>
              <a:t>}</a:t>
            </a:r>
          </a:p>
          <a:p>
            <a:pPr lvl="1"/>
            <a:endParaRPr lang="en-US" sz="1600" dirty="0"/>
          </a:p>
        </p:txBody>
      </p:sp>
      <p:sp>
        <p:nvSpPr>
          <p:cNvPr id="2" name="Title 1"/>
          <p:cNvSpPr>
            <a:spLocks noGrp="1"/>
          </p:cNvSpPr>
          <p:nvPr>
            <p:ph type="title"/>
          </p:nvPr>
        </p:nvSpPr>
        <p:spPr/>
        <p:txBody>
          <a:bodyPr/>
          <a:lstStyle/>
          <a:p>
            <a:r>
              <a:rPr lang="en-US" dirty="0" smtClean="0"/>
              <a:t>C Code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87563"/>
            <a:ext cx="8229601" cy="4525963"/>
          </a:xfrm>
        </p:spPr>
        <p:txBody>
          <a:bodyPr>
            <a:noAutofit/>
          </a:bodyPr>
          <a:lstStyle/>
          <a:p>
            <a:pPr>
              <a:buNone/>
            </a:pPr>
            <a:r>
              <a:rPr lang="en-US" sz="1400" dirty="0" smtClean="0"/>
              <a:t>#include</a:t>
            </a:r>
            <a:r>
              <a:rPr lang="en-US" sz="1400" dirty="0" smtClean="0"/>
              <a:t> &lt;</a:t>
            </a:r>
            <a:r>
              <a:rPr lang="en-US" sz="1400" dirty="0" err="1" smtClean="0"/>
              <a:t>iostream</a:t>
            </a:r>
            <a:r>
              <a:rPr lang="en-US" sz="1400" dirty="0" smtClean="0"/>
              <a:t>&gt;</a:t>
            </a:r>
          </a:p>
          <a:p>
            <a:pPr>
              <a:buNone/>
            </a:pPr>
            <a:r>
              <a:rPr lang="en-US" sz="1400" dirty="0" smtClean="0"/>
              <a:t>#include &lt;vector&gt;</a:t>
            </a:r>
          </a:p>
          <a:p>
            <a:pPr>
              <a:buNone/>
            </a:pPr>
            <a:r>
              <a:rPr lang="en-US" sz="1400" dirty="0" smtClean="0"/>
              <a:t>using namespace std;</a:t>
            </a:r>
          </a:p>
          <a:p>
            <a:pPr>
              <a:buNone/>
            </a:pPr>
            <a:r>
              <a:rPr lang="en-US" sz="1400" dirty="0" err="1" smtClean="0"/>
              <a:t>int</a:t>
            </a:r>
            <a:r>
              <a:rPr lang="en-US" sz="1400" dirty="0" smtClean="0"/>
              <a:t> </a:t>
            </a:r>
            <a:r>
              <a:rPr lang="en-US" sz="1400" dirty="0" err="1" smtClean="0"/>
              <a:t>main(int</a:t>
            </a:r>
            <a:r>
              <a:rPr lang="en-US" sz="1400" dirty="0" smtClean="0"/>
              <a:t> </a:t>
            </a:r>
            <a:r>
              <a:rPr lang="en-US" sz="1400" dirty="0" err="1" smtClean="0"/>
              <a:t>argc</a:t>
            </a:r>
            <a:r>
              <a:rPr lang="en-US" sz="1400" dirty="0" smtClean="0"/>
              <a:t>, char *</a:t>
            </a:r>
            <a:r>
              <a:rPr lang="en-US" sz="1400" dirty="0" err="1" smtClean="0"/>
              <a:t>argv</a:t>
            </a:r>
            <a:r>
              <a:rPr lang="en-US" sz="1400" dirty="0" smtClean="0"/>
              <a:t>[]){</a:t>
            </a:r>
          </a:p>
          <a:p>
            <a:pPr>
              <a:buNone/>
            </a:pPr>
            <a:r>
              <a:rPr lang="en-US" sz="1400" dirty="0" smtClean="0"/>
              <a:t>	</a:t>
            </a:r>
            <a:r>
              <a:rPr lang="en-US" sz="1400" dirty="0" err="1" smtClean="0"/>
              <a:t>int</a:t>
            </a:r>
            <a:r>
              <a:rPr lang="en-US" sz="1400" dirty="0" smtClean="0"/>
              <a:t> </a:t>
            </a:r>
            <a:r>
              <a:rPr lang="en-US" sz="1400" dirty="0" err="1" smtClean="0"/>
              <a:t>jbar</a:t>
            </a:r>
            <a:r>
              <a:rPr lang="en-US" sz="1400" dirty="0" smtClean="0"/>
              <a:t>=50;                                                     </a:t>
            </a:r>
            <a:r>
              <a:rPr lang="en-US" sz="1400" dirty="0" smtClean="0"/>
              <a:t>   /</a:t>
            </a:r>
            <a:r>
              <a:rPr lang="en-US" sz="1400" dirty="0" smtClean="0"/>
              <a:t>/ Problem settings</a:t>
            </a:r>
          </a:p>
          <a:p>
            <a:pPr>
              <a:buNone/>
            </a:pPr>
            <a:r>
              <a:rPr lang="en-US" sz="1400" dirty="0" smtClean="0"/>
              <a:t>	double </a:t>
            </a:r>
            <a:r>
              <a:rPr lang="en-US" sz="1400" dirty="0" err="1" smtClean="0"/>
              <a:t>dx</a:t>
            </a:r>
            <a:r>
              <a:rPr lang="en-US" sz="1400" dirty="0" smtClean="0"/>
              <a:t>=1.0, </a:t>
            </a:r>
            <a:r>
              <a:rPr lang="en-US" sz="1400" dirty="0" err="1" smtClean="0"/>
              <a:t>dt</a:t>
            </a:r>
            <a:r>
              <a:rPr lang="en-US" sz="1400" dirty="0" smtClean="0"/>
              <a:t>=0.1, sig=1.0, </a:t>
            </a:r>
            <a:r>
              <a:rPr lang="en-US" sz="1400" dirty="0" err="1" smtClean="0"/>
              <a:t>endtime</a:t>
            </a:r>
            <a:r>
              <a:rPr lang="en-US" sz="1400" dirty="0" smtClean="0"/>
              <a:t>=10.0, time=0.0, TL=400.0, TR=0.0;</a:t>
            </a:r>
          </a:p>
          <a:p>
            <a:pPr>
              <a:buNone/>
            </a:pPr>
            <a:r>
              <a:rPr lang="en-US" sz="1400" dirty="0" smtClean="0"/>
              <a:t>	vector&lt;double&gt; </a:t>
            </a:r>
            <a:r>
              <a:rPr lang="en-US" sz="1400" dirty="0" smtClean="0"/>
              <a:t>T[jbar+1], Tnew[jbar+1];    </a:t>
            </a:r>
            <a:r>
              <a:rPr lang="en-US" sz="1400" dirty="0" smtClean="0"/>
              <a:t>      </a:t>
            </a:r>
            <a:r>
              <a:rPr lang="en-US" sz="1400" dirty="0" smtClean="0"/>
              <a:t>// Declare arrays</a:t>
            </a:r>
          </a:p>
          <a:p>
            <a:pPr>
              <a:buNone/>
            </a:pPr>
            <a:r>
              <a:rPr lang="en-US" sz="1400" dirty="0" smtClean="0"/>
              <a:t>	for </a:t>
            </a:r>
            <a:r>
              <a:rPr lang="en-US" sz="1400" dirty="0" smtClean="0"/>
              <a:t>( </a:t>
            </a:r>
            <a:r>
              <a:rPr lang="en-US" sz="1400" dirty="0" err="1" smtClean="0"/>
              <a:t>int</a:t>
            </a:r>
            <a:r>
              <a:rPr lang="en-US" sz="1400" dirty="0" smtClean="0"/>
              <a:t> </a:t>
            </a:r>
            <a:r>
              <a:rPr lang="en-US" sz="1400" dirty="0" err="1" smtClean="0"/>
              <a:t>j</a:t>
            </a:r>
            <a:r>
              <a:rPr lang="en-US" sz="1400" dirty="0" smtClean="0"/>
              <a:t> </a:t>
            </a:r>
            <a:r>
              <a:rPr lang="en-US" sz="1400" dirty="0" smtClean="0"/>
              <a:t>= 1; </a:t>
            </a:r>
            <a:r>
              <a:rPr lang="en-US" sz="1400" dirty="0" err="1" smtClean="0"/>
              <a:t>j</a:t>
            </a:r>
            <a:r>
              <a:rPr lang="en-US" sz="1400" dirty="0" smtClean="0"/>
              <a:t> &lt;=</a:t>
            </a:r>
            <a:r>
              <a:rPr lang="en-US" sz="1400" dirty="0" err="1" smtClean="0"/>
              <a:t>jbar</a:t>
            </a:r>
            <a:r>
              <a:rPr lang="en-US" sz="1400" dirty="0" smtClean="0"/>
              <a:t>; </a:t>
            </a:r>
            <a:r>
              <a:rPr lang="en-US" sz="1400" dirty="0" err="1" smtClean="0"/>
              <a:t>j</a:t>
            </a:r>
            <a:r>
              <a:rPr lang="en-US" sz="1400" dirty="0" smtClean="0"/>
              <a:t>++){ </a:t>
            </a:r>
            <a:r>
              <a:rPr lang="en-US" sz="1400" dirty="0" err="1" smtClean="0"/>
              <a:t>T[j</a:t>
            </a:r>
            <a:r>
              <a:rPr lang="en-US" sz="1400" dirty="0" smtClean="0"/>
              <a:t>] = 0.0;} </a:t>
            </a:r>
            <a:r>
              <a:rPr lang="en-US" sz="1400" dirty="0" smtClean="0"/>
              <a:t>           /</a:t>
            </a:r>
            <a:r>
              <a:rPr lang="en-US" sz="1400" dirty="0" smtClean="0"/>
              <a:t>/ Initialize to zero temperature</a:t>
            </a:r>
          </a:p>
          <a:p>
            <a:pPr>
              <a:buNone/>
            </a:pPr>
            <a:r>
              <a:rPr lang="en-US" sz="1400" dirty="0" smtClean="0"/>
              <a:t>	while (time &lt; </a:t>
            </a:r>
            <a:r>
              <a:rPr lang="en-US" sz="1400" dirty="0" err="1" smtClean="0"/>
              <a:t>endtime</a:t>
            </a:r>
            <a:r>
              <a:rPr lang="en-US" sz="1400" dirty="0" smtClean="0"/>
              <a:t>){                                       // Loop until time of interest</a:t>
            </a:r>
          </a:p>
          <a:p>
            <a:pPr lvl="1">
              <a:buNone/>
            </a:pPr>
            <a:r>
              <a:rPr lang="en-US" sz="1400" dirty="0" smtClean="0"/>
              <a:t>	T[0] = 2.0*TL – T[1]; T[</a:t>
            </a:r>
            <a:r>
              <a:rPr lang="en-US" sz="1400" dirty="0" smtClean="0"/>
              <a:t>jbar+</a:t>
            </a:r>
            <a:r>
              <a:rPr lang="en-US" sz="1400" dirty="0" smtClean="0"/>
              <a:t>1] = 2.0*TR-</a:t>
            </a:r>
            <a:r>
              <a:rPr lang="en-US" sz="1400" dirty="0" err="1" smtClean="0"/>
              <a:t>T[</a:t>
            </a:r>
            <a:r>
              <a:rPr lang="en-US" sz="1400" dirty="0" err="1" smtClean="0"/>
              <a:t>jbar</a:t>
            </a:r>
            <a:r>
              <a:rPr lang="en-US" sz="1400" dirty="0" smtClean="0"/>
              <a:t>]; </a:t>
            </a:r>
            <a:r>
              <a:rPr lang="en-US" sz="1400" dirty="0" smtClean="0"/>
              <a:t>// Set boundary conditions</a:t>
            </a:r>
          </a:p>
          <a:p>
            <a:pPr lvl="1">
              <a:buNone/>
            </a:pPr>
            <a:r>
              <a:rPr lang="en-US" sz="1400" dirty="0" smtClean="0"/>
              <a:t>	for </a:t>
            </a:r>
            <a:r>
              <a:rPr lang="en-US" sz="1400" dirty="0" smtClean="0"/>
              <a:t>(</a:t>
            </a:r>
            <a:r>
              <a:rPr lang="en-US" sz="1400" dirty="0" err="1" smtClean="0"/>
              <a:t>int</a:t>
            </a:r>
            <a:r>
              <a:rPr lang="en-US" sz="1400" dirty="0" smtClean="0"/>
              <a:t> </a:t>
            </a:r>
            <a:r>
              <a:rPr lang="en-US" sz="1400" dirty="0" err="1" smtClean="0"/>
              <a:t>j</a:t>
            </a:r>
            <a:r>
              <a:rPr lang="en-US" sz="1400" dirty="0" smtClean="0"/>
              <a:t>=1; </a:t>
            </a:r>
            <a:r>
              <a:rPr lang="en-US" sz="1400" dirty="0" err="1" smtClean="0"/>
              <a:t>j</a:t>
            </a:r>
            <a:r>
              <a:rPr lang="en-US" sz="1400" dirty="0" smtClean="0"/>
              <a:t>&lt;= </a:t>
            </a:r>
            <a:r>
              <a:rPr lang="en-US" sz="1400" dirty="0" err="1" smtClean="0"/>
              <a:t>jbar</a:t>
            </a:r>
            <a:r>
              <a:rPr lang="en-US" sz="1400" dirty="0" smtClean="0"/>
              <a:t>; </a:t>
            </a:r>
            <a:r>
              <a:rPr lang="en-US" sz="1400" dirty="0" err="1" smtClean="0"/>
              <a:t>j</a:t>
            </a:r>
            <a:r>
              <a:rPr lang="en-US" sz="1400" dirty="0" smtClean="0"/>
              <a:t>++) { </a:t>
            </a:r>
          </a:p>
          <a:p>
            <a:pPr lvl="2">
              <a:buNone/>
            </a:pPr>
            <a:r>
              <a:rPr lang="en-US" sz="1400" dirty="0" smtClean="0"/>
              <a:t>	</a:t>
            </a:r>
            <a:r>
              <a:rPr lang="en-US" sz="1400" dirty="0" err="1" smtClean="0"/>
              <a:t>Tnew[j</a:t>
            </a:r>
            <a:r>
              <a:rPr lang="en-US" sz="1400" dirty="0" smtClean="0"/>
              <a:t>] = </a:t>
            </a:r>
            <a:r>
              <a:rPr lang="en-US" sz="1400" dirty="0" err="1" smtClean="0"/>
              <a:t>T[j</a:t>
            </a:r>
            <a:r>
              <a:rPr lang="en-US" sz="1400" dirty="0" smtClean="0"/>
              <a:t>] + sig*</a:t>
            </a:r>
            <a:r>
              <a:rPr lang="en-US" sz="1400" dirty="0" err="1" smtClean="0"/>
              <a:t>dt</a:t>
            </a:r>
            <a:r>
              <a:rPr lang="en-US" sz="1400" dirty="0" smtClean="0"/>
              <a:t>*(T[j+1]+T[j-1]-2.0*</a:t>
            </a:r>
            <a:r>
              <a:rPr lang="en-US" sz="1400" dirty="0" err="1" smtClean="0"/>
              <a:t>T[j])/dx/dx</a:t>
            </a:r>
            <a:r>
              <a:rPr lang="en-US" sz="1400" dirty="0" smtClean="0"/>
              <a:t>;  // </a:t>
            </a:r>
            <a:r>
              <a:rPr lang="en-US" sz="1400" dirty="0" err="1" smtClean="0"/>
              <a:t>Fick’s</a:t>
            </a:r>
            <a:r>
              <a:rPr lang="en-US" sz="1400" dirty="0" smtClean="0"/>
              <a:t> Law</a:t>
            </a:r>
          </a:p>
          <a:p>
            <a:pPr lvl="1">
              <a:buNone/>
            </a:pPr>
            <a:r>
              <a:rPr lang="en-US" sz="1400" dirty="0" smtClean="0"/>
              <a:t>	}</a:t>
            </a:r>
          </a:p>
          <a:p>
            <a:pPr lvl="1">
              <a:buNone/>
            </a:pPr>
            <a:r>
              <a:rPr lang="en-US" sz="1400" dirty="0" smtClean="0"/>
              <a:t>	for </a:t>
            </a:r>
            <a:r>
              <a:rPr lang="en-US" sz="1400" dirty="0" smtClean="0"/>
              <a:t>(</a:t>
            </a:r>
            <a:r>
              <a:rPr lang="en-US" sz="1400" dirty="0" err="1" smtClean="0"/>
              <a:t>int</a:t>
            </a:r>
            <a:r>
              <a:rPr lang="en-US" sz="1400" dirty="0" smtClean="0"/>
              <a:t> </a:t>
            </a:r>
            <a:r>
              <a:rPr lang="en-US" sz="1400" dirty="0" err="1" smtClean="0"/>
              <a:t>j</a:t>
            </a:r>
            <a:r>
              <a:rPr lang="en-US" sz="1400" dirty="0" smtClean="0"/>
              <a:t>=1; </a:t>
            </a:r>
            <a:r>
              <a:rPr lang="en-US" sz="1400" dirty="0" err="1" smtClean="0"/>
              <a:t>j</a:t>
            </a:r>
            <a:r>
              <a:rPr lang="en-US" sz="1400" dirty="0" smtClean="0"/>
              <a:t>&lt;= </a:t>
            </a:r>
            <a:r>
              <a:rPr lang="en-US" sz="1400" dirty="0" err="1" smtClean="0"/>
              <a:t>jbar</a:t>
            </a:r>
            <a:r>
              <a:rPr lang="en-US" sz="1400" dirty="0" smtClean="0"/>
              <a:t>; </a:t>
            </a:r>
            <a:r>
              <a:rPr lang="en-US" sz="1400" dirty="0" err="1" smtClean="0"/>
              <a:t>j</a:t>
            </a:r>
            <a:r>
              <a:rPr lang="en-US" sz="1400" dirty="0" smtClean="0"/>
              <a:t>++) { </a:t>
            </a:r>
            <a:r>
              <a:rPr lang="en-US" sz="1400" dirty="0" err="1" smtClean="0"/>
              <a:t>T[j</a:t>
            </a:r>
            <a:r>
              <a:rPr lang="en-US" sz="1400" dirty="0" smtClean="0"/>
              <a:t>]=</a:t>
            </a:r>
            <a:r>
              <a:rPr lang="en-US" sz="1400" dirty="0" err="1" smtClean="0"/>
              <a:t>Tnew[j</a:t>
            </a:r>
            <a:r>
              <a:rPr lang="en-US" sz="1400" dirty="0" smtClean="0"/>
              <a:t>]; }    </a:t>
            </a:r>
            <a:r>
              <a:rPr lang="en-US" sz="1400" dirty="0" smtClean="0"/>
              <a:t> /</a:t>
            </a:r>
            <a:r>
              <a:rPr lang="en-US" sz="1400" dirty="0" smtClean="0"/>
              <a:t>/ Move data back to original array</a:t>
            </a:r>
          </a:p>
          <a:p>
            <a:pPr lvl="1">
              <a:buNone/>
            </a:pPr>
            <a:r>
              <a:rPr lang="en-US" sz="1400" dirty="0" smtClean="0"/>
              <a:t>	time += </a:t>
            </a:r>
            <a:r>
              <a:rPr lang="en-US" sz="1400" dirty="0" err="1" smtClean="0"/>
              <a:t>dt</a:t>
            </a:r>
            <a:r>
              <a:rPr lang="en-US" sz="1400" dirty="0" smtClean="0"/>
              <a:t>;                                                    // Advance time</a:t>
            </a:r>
          </a:p>
          <a:p>
            <a:pPr>
              <a:buNone/>
            </a:pPr>
            <a:r>
              <a:rPr lang="en-US" sz="1400" dirty="0" smtClean="0"/>
              <a:t>	}</a:t>
            </a:r>
          </a:p>
          <a:p>
            <a:pPr>
              <a:buNone/>
            </a:pPr>
            <a:r>
              <a:rPr lang="en-US" sz="1400" dirty="0" smtClean="0"/>
              <a:t>	for (</a:t>
            </a:r>
            <a:r>
              <a:rPr lang="en-US" sz="1400" dirty="0" err="1" smtClean="0"/>
              <a:t>j</a:t>
            </a:r>
            <a:r>
              <a:rPr lang="en-US" sz="1400" dirty="0" smtClean="0"/>
              <a:t>=1; </a:t>
            </a:r>
            <a:r>
              <a:rPr lang="en-US" sz="1400" dirty="0" err="1" smtClean="0"/>
              <a:t>j</a:t>
            </a:r>
            <a:r>
              <a:rPr lang="en-US" sz="1400" dirty="0" smtClean="0"/>
              <a:t>&lt;=</a:t>
            </a:r>
            <a:r>
              <a:rPr lang="en-US" sz="1400" dirty="0" err="1" smtClean="0"/>
              <a:t>jbar</a:t>
            </a:r>
            <a:r>
              <a:rPr lang="en-US" sz="1400" dirty="0" smtClean="0"/>
              <a:t>; </a:t>
            </a:r>
            <a:r>
              <a:rPr lang="en-US" sz="1400" dirty="0" err="1" smtClean="0"/>
              <a:t>j</a:t>
            </a:r>
            <a:r>
              <a:rPr lang="en-US" sz="1400" dirty="0" smtClean="0"/>
              <a:t>++) </a:t>
            </a:r>
            <a:r>
              <a:rPr lang="en-US" sz="1400" dirty="0" smtClean="0"/>
              <a:t>{</a:t>
            </a:r>
            <a:r>
              <a:rPr lang="en-US" sz="1400" dirty="0" err="1" smtClean="0"/>
              <a:t>cout</a:t>
            </a:r>
            <a:r>
              <a:rPr lang="en-US" sz="1400" dirty="0" smtClean="0"/>
              <a:t> &lt;&lt; "</a:t>
            </a:r>
            <a:r>
              <a:rPr lang="en-US" sz="1400" dirty="0" err="1" smtClean="0"/>
              <a:t>x</a:t>
            </a:r>
            <a:r>
              <a:rPr lang="en-US" sz="1400" dirty="0" smtClean="0"/>
              <a:t> " &lt;&lt; ((double)j+0.5)*</a:t>
            </a:r>
            <a:r>
              <a:rPr lang="en-US" sz="1400" dirty="0" err="1" smtClean="0"/>
              <a:t>dx</a:t>
            </a:r>
            <a:r>
              <a:rPr lang="en-US" sz="1400" dirty="0" smtClean="0"/>
              <a:t> &lt;&lt; " T " &lt;&lt; </a:t>
            </a:r>
            <a:r>
              <a:rPr lang="en-US" sz="1400" dirty="0" err="1" smtClean="0"/>
              <a:t>T[j</a:t>
            </a:r>
            <a:r>
              <a:rPr lang="en-US" sz="1400" dirty="0" smtClean="0"/>
              <a:t>] &lt;&lt; "\</a:t>
            </a:r>
            <a:r>
              <a:rPr lang="en-US" sz="1400" dirty="0" err="1" smtClean="0"/>
              <a:t>n</a:t>
            </a:r>
            <a:r>
              <a:rPr lang="en-US" sz="1400" dirty="0" smtClean="0"/>
              <a:t>"; </a:t>
            </a:r>
            <a:r>
              <a:rPr lang="en-US" sz="1400" dirty="0" smtClean="0"/>
              <a:t>}</a:t>
            </a:r>
          </a:p>
          <a:p>
            <a:pPr>
              <a:buNone/>
            </a:pPr>
            <a:r>
              <a:rPr lang="en-US" sz="1400" dirty="0" smtClean="0"/>
              <a:t>}</a:t>
            </a:r>
          </a:p>
        </p:txBody>
      </p:sp>
      <p:sp>
        <p:nvSpPr>
          <p:cNvPr id="2" name="Title 1"/>
          <p:cNvSpPr>
            <a:spLocks noGrp="1"/>
          </p:cNvSpPr>
          <p:nvPr>
            <p:ph type="title"/>
          </p:nvPr>
        </p:nvSpPr>
        <p:spPr/>
        <p:txBody>
          <a:bodyPr/>
          <a:lstStyle/>
          <a:p>
            <a:r>
              <a:rPr lang="en-US" dirty="0" smtClean="0"/>
              <a:t>C++ Code (no objects)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pPr marL="0" indent="0">
              <a:buNone/>
            </a:pPr>
            <a:r>
              <a:rPr lang="en-US" dirty="0" smtClean="0"/>
              <a:t>program </a:t>
            </a:r>
            <a:r>
              <a:rPr lang="en-US" dirty="0" smtClean="0"/>
              <a:t>heat</a:t>
            </a:r>
          </a:p>
          <a:p>
            <a:pPr marL="0" indent="0">
              <a:buNone/>
            </a:pPr>
            <a:r>
              <a:rPr lang="en-US" dirty="0" smtClean="0"/>
              <a:t>   integer :: </a:t>
            </a:r>
            <a:r>
              <a:rPr lang="en-US" dirty="0" err="1" smtClean="0"/>
              <a:t>j</a:t>
            </a:r>
            <a:r>
              <a:rPr lang="en-US" dirty="0" smtClean="0"/>
              <a:t>, </a:t>
            </a:r>
            <a:r>
              <a:rPr lang="en-US" dirty="0" err="1" smtClean="0"/>
              <a:t>jbar</a:t>
            </a:r>
            <a:r>
              <a:rPr lang="en-US" dirty="0" smtClean="0"/>
              <a:t>=</a:t>
            </a:r>
            <a:r>
              <a:rPr lang="en-US" dirty="0" smtClean="0"/>
              <a:t>50                                                                     ! Problem settings</a:t>
            </a:r>
          </a:p>
          <a:p>
            <a:pPr marL="0" indent="0">
              <a:buNone/>
            </a:pPr>
            <a:r>
              <a:rPr lang="en-US" dirty="0" smtClean="0"/>
              <a:t>   double precision :: </a:t>
            </a:r>
            <a:r>
              <a:rPr lang="en-US" dirty="0" err="1" smtClean="0"/>
              <a:t>dx</a:t>
            </a:r>
            <a:r>
              <a:rPr lang="en-US" dirty="0" smtClean="0"/>
              <a:t>=1.0, </a:t>
            </a:r>
            <a:r>
              <a:rPr lang="en-US" dirty="0" err="1" smtClean="0"/>
              <a:t>dt</a:t>
            </a:r>
            <a:r>
              <a:rPr lang="en-US" dirty="0" smtClean="0"/>
              <a:t>=0.1, sig=1.0, </a:t>
            </a:r>
            <a:r>
              <a:rPr lang="en-US" dirty="0" err="1" smtClean="0"/>
              <a:t>endtime</a:t>
            </a:r>
            <a:r>
              <a:rPr lang="en-US" dirty="0" smtClean="0"/>
              <a:t>=10.0, time=0.0</a:t>
            </a:r>
          </a:p>
          <a:p>
            <a:pPr marL="0" indent="0">
              <a:buNone/>
            </a:pPr>
            <a:r>
              <a:rPr lang="en-US" dirty="0" smtClean="0"/>
              <a:t>   double precision :: TL = 400.0, TR = 0.0</a:t>
            </a:r>
          </a:p>
          <a:p>
            <a:pPr marL="0" indent="0">
              <a:buNone/>
            </a:pPr>
            <a:r>
              <a:rPr lang="en-US" dirty="0" smtClean="0"/>
              <a:t>   double precision :: T(0:jbar+1), Tnew(0:jbar+1</a:t>
            </a:r>
            <a:r>
              <a:rPr lang="en-US" dirty="0" smtClean="0"/>
              <a:t>)                           ! Declare arrays</a:t>
            </a:r>
          </a:p>
          <a:p>
            <a:pPr marL="0" indent="0">
              <a:buNone/>
            </a:pPr>
            <a:endParaRPr lang="en-US" dirty="0" smtClean="0"/>
          </a:p>
          <a:p>
            <a:pPr marL="0" indent="0">
              <a:buNone/>
            </a:pPr>
            <a:r>
              <a:rPr lang="en-US" dirty="0" smtClean="0"/>
              <a:t>   T(:) = </a:t>
            </a:r>
            <a:r>
              <a:rPr lang="en-US" dirty="0" smtClean="0"/>
              <a:t>0.0                                                                                     ! Initialize to zero</a:t>
            </a:r>
          </a:p>
          <a:p>
            <a:pPr marL="0" indent="0">
              <a:buNone/>
            </a:pPr>
            <a:endParaRPr lang="en-US" dirty="0" smtClean="0"/>
          </a:p>
          <a:p>
            <a:pPr marL="0" indent="0">
              <a:buNone/>
            </a:pPr>
            <a:r>
              <a:rPr lang="en-US" dirty="0" smtClean="0"/>
              <a:t>   do</a:t>
            </a:r>
          </a:p>
          <a:p>
            <a:pPr marL="0" indent="0">
              <a:buNone/>
            </a:pPr>
            <a:r>
              <a:rPr lang="en-US" dirty="0" smtClean="0"/>
              <a:t>      if (time &gt;= </a:t>
            </a:r>
            <a:r>
              <a:rPr lang="en-US" dirty="0" err="1" smtClean="0"/>
              <a:t>endtime</a:t>
            </a:r>
            <a:r>
              <a:rPr lang="en-US" dirty="0" smtClean="0"/>
              <a:t>) exit</a:t>
            </a:r>
          </a:p>
          <a:p>
            <a:pPr marL="0" indent="0">
              <a:buNone/>
            </a:pPr>
            <a:r>
              <a:rPr lang="en-US" dirty="0" smtClean="0"/>
              <a:t>      T(0)     </a:t>
            </a:r>
            <a:r>
              <a:rPr lang="en-US" dirty="0" smtClean="0"/>
              <a:t>    = </a:t>
            </a:r>
            <a:r>
              <a:rPr lang="en-US" dirty="0" smtClean="0"/>
              <a:t>2.0*TL - T(1)    </a:t>
            </a:r>
            <a:r>
              <a:rPr lang="en-US" dirty="0" smtClean="0"/>
              <a:t>                                                       ! </a:t>
            </a:r>
            <a:r>
              <a:rPr lang="en-US" dirty="0" smtClean="0"/>
              <a:t>Boundary conditions</a:t>
            </a:r>
          </a:p>
          <a:p>
            <a:pPr marL="0" indent="0">
              <a:buNone/>
            </a:pPr>
            <a:r>
              <a:rPr lang="en-US" dirty="0" smtClean="0"/>
              <a:t>      T(jbar+1) = 2.0*TR - </a:t>
            </a:r>
            <a:r>
              <a:rPr lang="en-US" dirty="0" err="1" smtClean="0"/>
              <a:t>T(jbar</a:t>
            </a:r>
            <a:r>
              <a:rPr lang="en-US" dirty="0" smtClean="0"/>
              <a:t>)</a:t>
            </a:r>
          </a:p>
          <a:p>
            <a:pPr marL="0" indent="0">
              <a:buNone/>
            </a:pPr>
            <a:endParaRPr lang="en-US" dirty="0" smtClean="0"/>
          </a:p>
          <a:p>
            <a:pPr marL="0" indent="0">
              <a:buNone/>
            </a:pPr>
            <a:r>
              <a:rPr lang="en-US" dirty="0" smtClean="0"/>
              <a:t>      do </a:t>
            </a:r>
            <a:r>
              <a:rPr lang="en-US" dirty="0" err="1" smtClean="0"/>
              <a:t>j</a:t>
            </a:r>
            <a:r>
              <a:rPr lang="en-US" dirty="0" smtClean="0"/>
              <a:t>=1,jbar</a:t>
            </a:r>
          </a:p>
          <a:p>
            <a:pPr marL="0" indent="0">
              <a:buNone/>
            </a:pPr>
            <a:r>
              <a:rPr lang="en-US" dirty="0" smtClean="0"/>
              <a:t>         </a:t>
            </a:r>
            <a:r>
              <a:rPr lang="en-US" dirty="0" err="1" smtClean="0"/>
              <a:t>Tnew(j</a:t>
            </a:r>
            <a:r>
              <a:rPr lang="en-US" dirty="0" smtClean="0"/>
              <a:t>) = </a:t>
            </a:r>
            <a:r>
              <a:rPr lang="en-US" dirty="0" err="1" smtClean="0"/>
              <a:t>T(j</a:t>
            </a:r>
            <a:r>
              <a:rPr lang="en-US" dirty="0" smtClean="0"/>
              <a:t>) + sig*</a:t>
            </a:r>
            <a:r>
              <a:rPr lang="en-US" dirty="0" err="1" smtClean="0"/>
              <a:t>dt</a:t>
            </a:r>
            <a:r>
              <a:rPr lang="en-US" dirty="0" smtClean="0"/>
              <a:t>*(T(j+1)+T(j-1)-2.0*</a:t>
            </a:r>
            <a:r>
              <a:rPr lang="en-US" dirty="0" err="1" smtClean="0"/>
              <a:t>T(j))/dx/</a:t>
            </a:r>
            <a:r>
              <a:rPr lang="en-US" dirty="0" err="1" smtClean="0"/>
              <a:t>dx</a:t>
            </a:r>
            <a:r>
              <a:rPr lang="en-US" dirty="0" smtClean="0"/>
              <a:t>          ! </a:t>
            </a:r>
            <a:r>
              <a:rPr lang="en-US" dirty="0" err="1" smtClean="0"/>
              <a:t>Fick’s</a:t>
            </a:r>
            <a:r>
              <a:rPr lang="en-US" dirty="0" smtClean="0"/>
              <a:t> Law</a:t>
            </a:r>
          </a:p>
          <a:p>
            <a:pPr marL="0" indent="0">
              <a:buNone/>
            </a:pPr>
            <a:r>
              <a:rPr lang="en-US" dirty="0" smtClean="0"/>
              <a:t>      </a:t>
            </a:r>
            <a:r>
              <a:rPr lang="en-US" dirty="0" err="1" smtClean="0"/>
              <a:t>enddo</a:t>
            </a:r>
            <a:endParaRPr lang="en-US" dirty="0" smtClean="0"/>
          </a:p>
          <a:p>
            <a:pPr marL="0" indent="0">
              <a:buNone/>
            </a:pPr>
            <a:r>
              <a:rPr lang="en-US" dirty="0" smtClean="0"/>
              <a:t>      T(1:jbar) = Tnew(1:jbar</a:t>
            </a:r>
            <a:r>
              <a:rPr lang="en-US" dirty="0" smtClean="0"/>
              <a:t>)                                                            ! Move data back to original array</a:t>
            </a:r>
          </a:p>
          <a:p>
            <a:pPr marL="0" indent="0">
              <a:buNone/>
            </a:pPr>
            <a:r>
              <a:rPr lang="en-US" dirty="0" smtClean="0"/>
              <a:t>      time = </a:t>
            </a:r>
            <a:r>
              <a:rPr lang="en-US" dirty="0" err="1" smtClean="0"/>
              <a:t>time+</a:t>
            </a:r>
            <a:r>
              <a:rPr lang="en-US" dirty="0" err="1" smtClean="0"/>
              <a:t>dt</a:t>
            </a:r>
            <a:r>
              <a:rPr lang="en-US" dirty="0" smtClean="0"/>
              <a:t>                                                                         ! Advance time</a:t>
            </a:r>
          </a:p>
          <a:p>
            <a:pPr marL="0" indent="0">
              <a:buNone/>
            </a:pPr>
            <a:r>
              <a:rPr lang="en-US" dirty="0" smtClean="0"/>
              <a:t>   </a:t>
            </a:r>
            <a:r>
              <a:rPr lang="en-US" dirty="0" err="1" smtClean="0"/>
              <a:t>enddo</a:t>
            </a:r>
            <a:endParaRPr lang="en-US" smtClean="0"/>
          </a:p>
          <a:p>
            <a:pPr marL="0" indent="0">
              <a:buNone/>
            </a:pPr>
            <a:endParaRPr lang="en-US" smtClean="0"/>
          </a:p>
          <a:p>
            <a:pPr marL="0" indent="0">
              <a:buNone/>
            </a:pPr>
            <a:r>
              <a:rPr lang="en-US" dirty="0" smtClean="0"/>
              <a:t>   do </a:t>
            </a:r>
            <a:r>
              <a:rPr lang="en-US" dirty="0" err="1" smtClean="0"/>
              <a:t>j</a:t>
            </a:r>
            <a:r>
              <a:rPr lang="en-US" dirty="0" smtClean="0"/>
              <a:t>=1,jbar</a:t>
            </a:r>
          </a:p>
          <a:p>
            <a:pPr marL="0" indent="0">
              <a:buNone/>
            </a:pPr>
            <a:r>
              <a:rPr lang="en-US" dirty="0" smtClean="0"/>
              <a:t>      print *,"</a:t>
            </a:r>
            <a:r>
              <a:rPr lang="en-US" dirty="0" err="1" smtClean="0"/>
              <a:t>x</a:t>
            </a:r>
            <a:r>
              <a:rPr lang="en-US" dirty="0" smtClean="0"/>
              <a:t> ",(dble(j)+0.5)*</a:t>
            </a:r>
            <a:r>
              <a:rPr lang="en-US" dirty="0" err="1" smtClean="0"/>
              <a:t>dx</a:t>
            </a:r>
            <a:r>
              <a:rPr lang="en-US" dirty="0" smtClean="0"/>
              <a:t>," T ", </a:t>
            </a:r>
            <a:r>
              <a:rPr lang="en-US" dirty="0" err="1" smtClean="0"/>
              <a:t>T(j</a:t>
            </a:r>
            <a:r>
              <a:rPr lang="en-US" dirty="0" smtClean="0"/>
              <a:t>)                                         ! Print results</a:t>
            </a:r>
          </a:p>
          <a:p>
            <a:pPr marL="0" indent="0">
              <a:buNone/>
            </a:pPr>
            <a:r>
              <a:rPr lang="en-US" dirty="0" smtClean="0"/>
              <a:t>   </a:t>
            </a:r>
            <a:r>
              <a:rPr lang="en-US" dirty="0" err="1" smtClean="0"/>
              <a:t>enddo</a:t>
            </a:r>
            <a:endParaRPr lang="en-US" dirty="0" smtClean="0"/>
          </a:p>
          <a:p>
            <a:pPr marL="0" indent="0">
              <a:buNone/>
            </a:pPr>
            <a:r>
              <a:rPr lang="en-US" dirty="0" smtClean="0"/>
              <a:t>end program</a:t>
            </a:r>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Fortran code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Results from 1</a:t>
            </a:r>
            <a:r>
              <a:rPr lang="en-US" baseline="30000" dirty="0" smtClean="0"/>
              <a:t>st</a:t>
            </a:r>
            <a:r>
              <a:rPr lang="en-US" dirty="0" smtClean="0"/>
              <a:t> case</a:t>
            </a:r>
            <a:endParaRPr lang="en-US" dirty="0"/>
          </a:p>
        </p:txBody>
      </p:sp>
      <p:sp>
        <p:nvSpPr>
          <p:cNvPr id="2" name="Content Placeholder 1"/>
          <p:cNvSpPr>
            <a:spLocks noGrp="1"/>
          </p:cNvSpPr>
          <p:nvPr>
            <p:ph sz="quarter" idx="2"/>
          </p:nvPr>
        </p:nvSpPr>
        <p:spPr>
          <a:xfrm>
            <a:off x="457200" y="1226256"/>
            <a:ext cx="4040188" cy="5441510"/>
          </a:xfrm>
        </p:spPr>
        <p:txBody>
          <a:bodyPr>
            <a:noAutofit/>
          </a:bodyPr>
          <a:lstStyle/>
          <a:p>
            <a:pPr>
              <a:spcBef>
                <a:spcPts val="200"/>
              </a:spcBef>
              <a:buNone/>
            </a:pPr>
            <a:r>
              <a:rPr lang="en-US" sz="1200" dirty="0" err="1" smtClean="0"/>
              <a:t>x</a:t>
            </a:r>
            <a:r>
              <a:rPr lang="en-US" sz="1200" dirty="0" smtClean="0"/>
              <a:t> 1.500000 T 364.403880</a:t>
            </a:r>
          </a:p>
          <a:p>
            <a:pPr>
              <a:spcBef>
                <a:spcPts val="200"/>
              </a:spcBef>
              <a:buNone/>
            </a:pPr>
            <a:r>
              <a:rPr lang="en-US" sz="1200" dirty="0" err="1" smtClean="0"/>
              <a:t>x</a:t>
            </a:r>
            <a:r>
              <a:rPr lang="en-US" sz="1200" dirty="0" smtClean="0"/>
              <a:t> 2.500000 T 294.969983</a:t>
            </a:r>
          </a:p>
          <a:p>
            <a:pPr>
              <a:spcBef>
                <a:spcPts val="200"/>
              </a:spcBef>
              <a:buNone/>
            </a:pPr>
            <a:r>
              <a:rPr lang="en-US" sz="1200" dirty="0" err="1" smtClean="0"/>
              <a:t>x</a:t>
            </a:r>
            <a:r>
              <a:rPr lang="en-US" sz="1200" dirty="0" smtClean="0"/>
              <a:t> 3.500000 T 230.553041</a:t>
            </a:r>
          </a:p>
          <a:p>
            <a:pPr>
              <a:spcBef>
                <a:spcPts val="200"/>
              </a:spcBef>
              <a:buNone/>
            </a:pPr>
            <a:r>
              <a:rPr lang="en-US" sz="1200" dirty="0" err="1" smtClean="0"/>
              <a:t>x</a:t>
            </a:r>
            <a:r>
              <a:rPr lang="en-US" sz="1200" dirty="0" smtClean="0"/>
              <a:t> 4.500000 T 173.699977</a:t>
            </a:r>
          </a:p>
          <a:p>
            <a:pPr>
              <a:spcBef>
                <a:spcPts val="200"/>
              </a:spcBef>
              <a:buNone/>
            </a:pPr>
            <a:r>
              <a:rPr lang="en-US" sz="1200" dirty="0" err="1" smtClean="0"/>
              <a:t>x</a:t>
            </a:r>
            <a:r>
              <a:rPr lang="en-US" sz="1200" dirty="0" smtClean="0"/>
              <a:t> 5.500000 T 125.958989</a:t>
            </a:r>
          </a:p>
          <a:p>
            <a:pPr>
              <a:spcBef>
                <a:spcPts val="200"/>
              </a:spcBef>
              <a:buNone/>
            </a:pPr>
            <a:r>
              <a:rPr lang="en-US" sz="1200" dirty="0" err="1" smtClean="0"/>
              <a:t>x</a:t>
            </a:r>
            <a:r>
              <a:rPr lang="en-US" sz="1200" dirty="0" smtClean="0"/>
              <a:t> 6.500000 T 87.809097</a:t>
            </a:r>
          </a:p>
          <a:p>
            <a:pPr>
              <a:spcBef>
                <a:spcPts val="200"/>
              </a:spcBef>
              <a:buNone/>
            </a:pPr>
            <a:r>
              <a:rPr lang="en-US" sz="1200" dirty="0" err="1" smtClean="0"/>
              <a:t>x</a:t>
            </a:r>
            <a:r>
              <a:rPr lang="en-US" sz="1200" dirty="0" smtClean="0"/>
              <a:t> 7.500000 T 58.791526</a:t>
            </a:r>
          </a:p>
          <a:p>
            <a:pPr>
              <a:spcBef>
                <a:spcPts val="200"/>
              </a:spcBef>
              <a:buNone/>
            </a:pPr>
            <a:r>
              <a:rPr lang="en-US" sz="1200" dirty="0" err="1" smtClean="0"/>
              <a:t>x</a:t>
            </a:r>
            <a:r>
              <a:rPr lang="en-US" sz="1200" dirty="0" smtClean="0"/>
              <a:t> 8.500000 T 37.777208</a:t>
            </a:r>
          </a:p>
          <a:p>
            <a:pPr>
              <a:spcBef>
                <a:spcPts val="200"/>
              </a:spcBef>
              <a:buNone/>
            </a:pPr>
            <a:r>
              <a:rPr lang="en-US" sz="1200" dirty="0" err="1" smtClean="0"/>
              <a:t>x</a:t>
            </a:r>
            <a:r>
              <a:rPr lang="en-US" sz="1200" dirty="0" smtClean="0"/>
              <a:t> 9.500000 T 23.283011</a:t>
            </a:r>
          </a:p>
          <a:p>
            <a:pPr>
              <a:spcBef>
                <a:spcPts val="200"/>
              </a:spcBef>
              <a:buNone/>
            </a:pPr>
            <a:r>
              <a:rPr lang="en-US" sz="1200" dirty="0" err="1" smtClean="0"/>
              <a:t>x</a:t>
            </a:r>
            <a:r>
              <a:rPr lang="en-US" sz="1200" dirty="0" smtClean="0"/>
              <a:t> 10.500000 T 13.758309</a:t>
            </a:r>
          </a:p>
          <a:p>
            <a:pPr>
              <a:spcBef>
                <a:spcPts val="200"/>
              </a:spcBef>
              <a:buNone/>
            </a:pPr>
            <a:r>
              <a:rPr lang="en-US" sz="1200" dirty="0" err="1" smtClean="0"/>
              <a:t>x</a:t>
            </a:r>
            <a:r>
              <a:rPr lang="en-US" sz="1200" dirty="0" smtClean="0"/>
              <a:t> 11.500000 T 7.792707</a:t>
            </a:r>
          </a:p>
          <a:p>
            <a:pPr>
              <a:spcBef>
                <a:spcPts val="200"/>
              </a:spcBef>
              <a:buNone/>
            </a:pPr>
            <a:r>
              <a:rPr lang="en-US" sz="1200" dirty="0" err="1" smtClean="0"/>
              <a:t>x</a:t>
            </a:r>
            <a:r>
              <a:rPr lang="en-US" sz="1200" dirty="0" smtClean="0"/>
              <a:t> 12.500000 T 4.229989</a:t>
            </a:r>
          </a:p>
          <a:p>
            <a:pPr>
              <a:spcBef>
                <a:spcPts val="200"/>
              </a:spcBef>
              <a:buNone/>
            </a:pPr>
            <a:r>
              <a:rPr lang="en-US" sz="1200" dirty="0" err="1" smtClean="0"/>
              <a:t>x</a:t>
            </a:r>
            <a:r>
              <a:rPr lang="en-US" sz="1200" dirty="0" smtClean="0"/>
              <a:t> 13.500000 T 2.200338</a:t>
            </a:r>
          </a:p>
          <a:p>
            <a:pPr>
              <a:spcBef>
                <a:spcPts val="200"/>
              </a:spcBef>
              <a:buNone/>
            </a:pPr>
            <a:r>
              <a:rPr lang="en-US" sz="1200" dirty="0" err="1" smtClean="0"/>
              <a:t>x</a:t>
            </a:r>
            <a:r>
              <a:rPr lang="en-US" sz="1200" dirty="0" smtClean="0"/>
              <a:t> 14.500000 T 1.096845</a:t>
            </a:r>
          </a:p>
          <a:p>
            <a:pPr>
              <a:spcBef>
                <a:spcPts val="200"/>
              </a:spcBef>
              <a:buNone/>
            </a:pPr>
            <a:r>
              <a:rPr lang="en-US" sz="1200" dirty="0" err="1" smtClean="0"/>
              <a:t>x</a:t>
            </a:r>
            <a:r>
              <a:rPr lang="en-US" sz="1200" dirty="0" smtClean="0"/>
              <a:t> 15.500000 T 0.524013</a:t>
            </a:r>
          </a:p>
          <a:p>
            <a:pPr>
              <a:spcBef>
                <a:spcPts val="200"/>
              </a:spcBef>
              <a:buNone/>
            </a:pPr>
            <a:r>
              <a:rPr lang="en-US" sz="1200" dirty="0" err="1" smtClean="0"/>
              <a:t>x</a:t>
            </a:r>
            <a:r>
              <a:rPr lang="en-US" sz="1200" dirty="0" smtClean="0"/>
              <a:t> 16.500000 T 0.239960</a:t>
            </a:r>
          </a:p>
          <a:p>
            <a:pPr>
              <a:spcBef>
                <a:spcPts val="200"/>
              </a:spcBef>
              <a:buNone/>
            </a:pPr>
            <a:r>
              <a:rPr lang="en-US" sz="1200" dirty="0" err="1" smtClean="0"/>
              <a:t>x</a:t>
            </a:r>
            <a:r>
              <a:rPr lang="en-US" sz="1200" dirty="0" smtClean="0"/>
              <a:t> 17.500000 T 0.105345</a:t>
            </a:r>
          </a:p>
          <a:p>
            <a:pPr>
              <a:spcBef>
                <a:spcPts val="200"/>
              </a:spcBef>
              <a:buNone/>
            </a:pPr>
            <a:r>
              <a:rPr lang="en-US" sz="1200" dirty="0" err="1" smtClean="0"/>
              <a:t>x</a:t>
            </a:r>
            <a:r>
              <a:rPr lang="en-US" sz="1200" dirty="0" smtClean="0"/>
              <a:t> 18.500000 T 0.044346</a:t>
            </a:r>
          </a:p>
          <a:p>
            <a:pPr>
              <a:spcBef>
                <a:spcPts val="200"/>
              </a:spcBef>
              <a:buNone/>
            </a:pPr>
            <a:r>
              <a:rPr lang="en-US" sz="1200" dirty="0" err="1" smtClean="0"/>
              <a:t>x</a:t>
            </a:r>
            <a:r>
              <a:rPr lang="en-US" sz="1200" dirty="0" smtClean="0"/>
              <a:t> 19.500000 T 0.017905</a:t>
            </a:r>
          </a:p>
          <a:p>
            <a:pPr>
              <a:spcBef>
                <a:spcPts val="200"/>
              </a:spcBef>
              <a:buNone/>
            </a:pPr>
            <a:r>
              <a:rPr lang="en-US" sz="1200" dirty="0" err="1" smtClean="0"/>
              <a:t>x</a:t>
            </a:r>
            <a:r>
              <a:rPr lang="en-US" sz="1200" dirty="0" smtClean="0"/>
              <a:t> 20.500000 T 0.006936</a:t>
            </a:r>
          </a:p>
          <a:p>
            <a:pPr>
              <a:spcBef>
                <a:spcPts val="200"/>
              </a:spcBef>
              <a:buNone/>
            </a:pPr>
            <a:r>
              <a:rPr lang="en-US" sz="1200" dirty="0" err="1" smtClean="0"/>
              <a:t>x</a:t>
            </a:r>
            <a:r>
              <a:rPr lang="en-US" sz="1200" dirty="0" smtClean="0"/>
              <a:t> 21.500000 T 0.002578</a:t>
            </a:r>
          </a:p>
          <a:p>
            <a:pPr>
              <a:spcBef>
                <a:spcPts val="200"/>
              </a:spcBef>
              <a:buNone/>
            </a:pPr>
            <a:r>
              <a:rPr lang="en-US" sz="1200" dirty="0" err="1" smtClean="0"/>
              <a:t>x</a:t>
            </a:r>
            <a:r>
              <a:rPr lang="en-US" sz="1200" dirty="0" smtClean="0"/>
              <a:t> 22.500000 T 0.000920</a:t>
            </a:r>
          </a:p>
          <a:p>
            <a:pPr>
              <a:spcBef>
                <a:spcPts val="200"/>
              </a:spcBef>
              <a:buNone/>
            </a:pPr>
            <a:r>
              <a:rPr lang="en-US" sz="1200" dirty="0" err="1" smtClean="0"/>
              <a:t>x</a:t>
            </a:r>
            <a:r>
              <a:rPr lang="en-US" sz="1200" dirty="0" smtClean="0"/>
              <a:t> 23.500000 T 0.000315</a:t>
            </a:r>
          </a:p>
          <a:p>
            <a:pPr>
              <a:spcBef>
                <a:spcPts val="200"/>
              </a:spcBef>
              <a:buNone/>
            </a:pPr>
            <a:r>
              <a:rPr lang="en-US" sz="1200" dirty="0" err="1" smtClean="0"/>
              <a:t>x</a:t>
            </a:r>
            <a:r>
              <a:rPr lang="en-US" sz="1200" dirty="0" smtClean="0"/>
              <a:t> 24.500000 T 0.000104</a:t>
            </a:r>
          </a:p>
          <a:p>
            <a:pPr>
              <a:spcBef>
                <a:spcPts val="200"/>
              </a:spcBef>
              <a:buNone/>
            </a:pPr>
            <a:r>
              <a:rPr lang="en-US" sz="1200" dirty="0" err="1" smtClean="0"/>
              <a:t>x</a:t>
            </a:r>
            <a:r>
              <a:rPr lang="en-US" sz="1200" dirty="0" smtClean="0"/>
              <a:t> 25.500000 T 0.000033</a:t>
            </a:r>
          </a:p>
          <a:p>
            <a:pPr>
              <a:spcBef>
                <a:spcPts val="200"/>
              </a:spcBef>
              <a:buNone/>
            </a:pPr>
            <a:endParaRPr lang="en-US" sz="1200" dirty="0" smtClean="0"/>
          </a:p>
        </p:txBody>
      </p:sp>
      <p:sp>
        <p:nvSpPr>
          <p:cNvPr id="4" name="Content Placeholder 3"/>
          <p:cNvSpPr>
            <a:spLocks noGrp="1"/>
          </p:cNvSpPr>
          <p:nvPr>
            <p:ph sz="quarter" idx="4"/>
          </p:nvPr>
        </p:nvSpPr>
        <p:spPr>
          <a:xfrm>
            <a:off x="4645025" y="1226256"/>
            <a:ext cx="4041775" cy="5441510"/>
          </a:xfrm>
        </p:spPr>
        <p:txBody>
          <a:bodyPr>
            <a:noAutofit/>
          </a:bodyPr>
          <a:lstStyle/>
          <a:p>
            <a:pPr>
              <a:spcBef>
                <a:spcPts val="200"/>
              </a:spcBef>
              <a:buNone/>
            </a:pPr>
            <a:r>
              <a:rPr lang="en-US" sz="1200" dirty="0" err="1" smtClean="0"/>
              <a:t>x</a:t>
            </a:r>
            <a:r>
              <a:rPr lang="en-US" sz="1200" dirty="0" smtClean="0"/>
              <a:t> 26.500000 T 0.000010</a:t>
            </a:r>
          </a:p>
          <a:p>
            <a:pPr>
              <a:spcBef>
                <a:spcPts val="200"/>
              </a:spcBef>
              <a:buNone/>
            </a:pPr>
            <a:r>
              <a:rPr lang="en-US" sz="1200" dirty="0" err="1" smtClean="0"/>
              <a:t>x</a:t>
            </a:r>
            <a:r>
              <a:rPr lang="en-US" sz="1200" dirty="0" smtClean="0"/>
              <a:t> 27.500000 T 0.000003</a:t>
            </a:r>
          </a:p>
          <a:p>
            <a:pPr>
              <a:spcBef>
                <a:spcPts val="200"/>
              </a:spcBef>
              <a:buNone/>
            </a:pPr>
            <a:r>
              <a:rPr lang="en-US" sz="1200" dirty="0" err="1" smtClean="0"/>
              <a:t>x</a:t>
            </a:r>
            <a:r>
              <a:rPr lang="en-US" sz="1200" dirty="0" smtClean="0"/>
              <a:t> 28.500000 T 0.000001</a:t>
            </a:r>
          </a:p>
          <a:p>
            <a:pPr>
              <a:spcBef>
                <a:spcPts val="200"/>
              </a:spcBef>
              <a:buNone/>
            </a:pPr>
            <a:r>
              <a:rPr lang="en-US" sz="1200" dirty="0" err="1" smtClean="0"/>
              <a:t>x</a:t>
            </a:r>
            <a:r>
              <a:rPr lang="en-US" sz="1200" dirty="0" smtClean="0"/>
              <a:t> 29.500000 T 0.000000</a:t>
            </a:r>
          </a:p>
          <a:p>
            <a:pPr>
              <a:spcBef>
                <a:spcPts val="200"/>
              </a:spcBef>
              <a:buNone/>
            </a:pPr>
            <a:r>
              <a:rPr lang="en-US" sz="1200" dirty="0" err="1" smtClean="0"/>
              <a:t>x</a:t>
            </a:r>
            <a:r>
              <a:rPr lang="en-US" sz="1200" dirty="0" smtClean="0"/>
              <a:t> 30.500000 T 0.000000</a:t>
            </a:r>
          </a:p>
          <a:p>
            <a:pPr>
              <a:spcBef>
                <a:spcPts val="200"/>
              </a:spcBef>
              <a:buNone/>
            </a:pPr>
            <a:r>
              <a:rPr lang="en-US" sz="1200" dirty="0" err="1" smtClean="0"/>
              <a:t>x</a:t>
            </a:r>
            <a:r>
              <a:rPr lang="en-US" sz="1200" dirty="0" smtClean="0"/>
              <a:t> 31.500000 T 0.000000</a:t>
            </a:r>
          </a:p>
          <a:p>
            <a:pPr>
              <a:spcBef>
                <a:spcPts val="200"/>
              </a:spcBef>
              <a:buNone/>
            </a:pPr>
            <a:r>
              <a:rPr lang="en-US" sz="1200" dirty="0" err="1" smtClean="0"/>
              <a:t>x</a:t>
            </a:r>
            <a:r>
              <a:rPr lang="en-US" sz="1200" dirty="0" smtClean="0"/>
              <a:t> 32.500000 T 0.000000</a:t>
            </a:r>
          </a:p>
          <a:p>
            <a:pPr>
              <a:spcBef>
                <a:spcPts val="200"/>
              </a:spcBef>
              <a:buNone/>
            </a:pPr>
            <a:r>
              <a:rPr lang="en-US" sz="1200" dirty="0" err="1" smtClean="0"/>
              <a:t>x</a:t>
            </a:r>
            <a:r>
              <a:rPr lang="en-US" sz="1200" dirty="0" smtClean="0"/>
              <a:t> 33.500000 T 0.000000</a:t>
            </a:r>
          </a:p>
          <a:p>
            <a:pPr>
              <a:spcBef>
                <a:spcPts val="200"/>
              </a:spcBef>
              <a:buNone/>
            </a:pPr>
            <a:r>
              <a:rPr lang="en-US" sz="1200" dirty="0" err="1" smtClean="0"/>
              <a:t>x</a:t>
            </a:r>
            <a:r>
              <a:rPr lang="en-US" sz="1200" dirty="0" smtClean="0"/>
              <a:t> 34.500000 T 0.000000</a:t>
            </a:r>
          </a:p>
          <a:p>
            <a:pPr>
              <a:spcBef>
                <a:spcPts val="200"/>
              </a:spcBef>
              <a:buNone/>
            </a:pPr>
            <a:r>
              <a:rPr lang="en-US" sz="1200" dirty="0" err="1" smtClean="0"/>
              <a:t>x</a:t>
            </a:r>
            <a:r>
              <a:rPr lang="en-US" sz="1200" dirty="0" smtClean="0"/>
              <a:t> 35.500000 T 0.000000</a:t>
            </a:r>
          </a:p>
          <a:p>
            <a:pPr>
              <a:spcBef>
                <a:spcPts val="200"/>
              </a:spcBef>
              <a:buNone/>
            </a:pPr>
            <a:r>
              <a:rPr lang="en-US" sz="1200" dirty="0" err="1" smtClean="0"/>
              <a:t>x</a:t>
            </a:r>
            <a:r>
              <a:rPr lang="en-US" sz="1200" dirty="0" smtClean="0"/>
              <a:t> 36.500000 T 0.000000</a:t>
            </a:r>
          </a:p>
          <a:p>
            <a:pPr>
              <a:spcBef>
                <a:spcPts val="200"/>
              </a:spcBef>
              <a:buNone/>
            </a:pPr>
            <a:r>
              <a:rPr lang="en-US" sz="1200" dirty="0" err="1" smtClean="0"/>
              <a:t>x</a:t>
            </a:r>
            <a:r>
              <a:rPr lang="en-US" sz="1200" dirty="0" smtClean="0"/>
              <a:t> 37.500000 T 0.000000</a:t>
            </a:r>
          </a:p>
          <a:p>
            <a:pPr>
              <a:spcBef>
                <a:spcPts val="200"/>
              </a:spcBef>
              <a:buNone/>
            </a:pPr>
            <a:r>
              <a:rPr lang="en-US" sz="1200" dirty="0" err="1" smtClean="0"/>
              <a:t>x</a:t>
            </a:r>
            <a:r>
              <a:rPr lang="en-US" sz="1200" dirty="0" smtClean="0"/>
              <a:t> 38.500000 T 0.000000</a:t>
            </a:r>
          </a:p>
          <a:p>
            <a:pPr>
              <a:spcBef>
                <a:spcPts val="200"/>
              </a:spcBef>
              <a:buNone/>
            </a:pPr>
            <a:r>
              <a:rPr lang="en-US" sz="1200" dirty="0" err="1" smtClean="0"/>
              <a:t>x</a:t>
            </a:r>
            <a:r>
              <a:rPr lang="en-US" sz="1200" dirty="0" smtClean="0"/>
              <a:t> 39.500000 T 0.000000</a:t>
            </a:r>
          </a:p>
          <a:p>
            <a:pPr>
              <a:spcBef>
                <a:spcPts val="200"/>
              </a:spcBef>
              <a:buNone/>
            </a:pPr>
            <a:r>
              <a:rPr lang="en-US" sz="1200" dirty="0" err="1" smtClean="0"/>
              <a:t>x</a:t>
            </a:r>
            <a:r>
              <a:rPr lang="en-US" sz="1200" dirty="0" smtClean="0"/>
              <a:t> 40.500000 T 0.000000</a:t>
            </a:r>
          </a:p>
          <a:p>
            <a:pPr>
              <a:spcBef>
                <a:spcPts val="200"/>
              </a:spcBef>
              <a:buNone/>
            </a:pPr>
            <a:r>
              <a:rPr lang="en-US" sz="1200" dirty="0" err="1" smtClean="0"/>
              <a:t>x</a:t>
            </a:r>
            <a:r>
              <a:rPr lang="en-US" sz="1200" dirty="0" smtClean="0"/>
              <a:t> 41.500000 T 0.000000</a:t>
            </a:r>
          </a:p>
          <a:p>
            <a:pPr>
              <a:spcBef>
                <a:spcPts val="200"/>
              </a:spcBef>
              <a:buNone/>
            </a:pPr>
            <a:r>
              <a:rPr lang="en-US" sz="1200" dirty="0" err="1" smtClean="0"/>
              <a:t>x</a:t>
            </a:r>
            <a:r>
              <a:rPr lang="en-US" sz="1200" dirty="0" smtClean="0"/>
              <a:t> 42.500000 T 0.000000</a:t>
            </a:r>
          </a:p>
          <a:p>
            <a:pPr>
              <a:spcBef>
                <a:spcPts val="200"/>
              </a:spcBef>
              <a:buNone/>
            </a:pPr>
            <a:r>
              <a:rPr lang="en-US" sz="1200" dirty="0" err="1" smtClean="0"/>
              <a:t>x</a:t>
            </a:r>
            <a:r>
              <a:rPr lang="en-US" sz="1200" dirty="0" smtClean="0"/>
              <a:t> 43.500000 T 0.000000</a:t>
            </a:r>
          </a:p>
          <a:p>
            <a:pPr>
              <a:spcBef>
                <a:spcPts val="200"/>
              </a:spcBef>
              <a:buNone/>
            </a:pPr>
            <a:r>
              <a:rPr lang="en-US" sz="1200" dirty="0" err="1" smtClean="0"/>
              <a:t>x</a:t>
            </a:r>
            <a:r>
              <a:rPr lang="en-US" sz="1200" dirty="0" smtClean="0"/>
              <a:t> 44.500000 T 0.000000</a:t>
            </a:r>
          </a:p>
          <a:p>
            <a:pPr>
              <a:spcBef>
                <a:spcPts val="200"/>
              </a:spcBef>
              <a:buNone/>
            </a:pPr>
            <a:r>
              <a:rPr lang="en-US" sz="1200" dirty="0" err="1" smtClean="0"/>
              <a:t>x</a:t>
            </a:r>
            <a:r>
              <a:rPr lang="en-US" sz="1200" dirty="0" smtClean="0"/>
              <a:t> 45.500000 T 0.000000</a:t>
            </a:r>
          </a:p>
          <a:p>
            <a:pPr>
              <a:spcBef>
                <a:spcPts val="200"/>
              </a:spcBef>
              <a:buNone/>
            </a:pPr>
            <a:r>
              <a:rPr lang="en-US" sz="1200" dirty="0" err="1" smtClean="0"/>
              <a:t>x</a:t>
            </a:r>
            <a:r>
              <a:rPr lang="en-US" sz="1200" dirty="0" smtClean="0"/>
              <a:t> 46.500000 T 0.000000</a:t>
            </a:r>
          </a:p>
          <a:p>
            <a:pPr>
              <a:spcBef>
                <a:spcPts val="200"/>
              </a:spcBef>
              <a:buNone/>
            </a:pPr>
            <a:r>
              <a:rPr lang="en-US" sz="1200" dirty="0" err="1" smtClean="0"/>
              <a:t>x</a:t>
            </a:r>
            <a:r>
              <a:rPr lang="en-US" sz="1200" dirty="0" smtClean="0"/>
              <a:t> 47.500000 T 0.000000</a:t>
            </a:r>
          </a:p>
          <a:p>
            <a:pPr>
              <a:spcBef>
                <a:spcPts val="200"/>
              </a:spcBef>
              <a:buNone/>
            </a:pPr>
            <a:r>
              <a:rPr lang="en-US" sz="1200" dirty="0" err="1" smtClean="0"/>
              <a:t>x</a:t>
            </a:r>
            <a:r>
              <a:rPr lang="en-US" sz="1200" dirty="0" smtClean="0"/>
              <a:t> 48.500000 T 0.000000</a:t>
            </a:r>
          </a:p>
          <a:p>
            <a:pPr>
              <a:spcBef>
                <a:spcPts val="200"/>
              </a:spcBef>
              <a:buNone/>
            </a:pPr>
            <a:r>
              <a:rPr lang="en-US" sz="1200" dirty="0" err="1" smtClean="0"/>
              <a:t>x</a:t>
            </a:r>
            <a:r>
              <a:rPr lang="en-US" sz="1200" dirty="0" smtClean="0"/>
              <a:t> 49.500000 T 0.000000</a:t>
            </a:r>
          </a:p>
          <a:p>
            <a:pPr>
              <a:spcBef>
                <a:spcPts val="200"/>
              </a:spcBef>
              <a:buNone/>
            </a:pPr>
            <a:r>
              <a:rPr lang="en-US" sz="1200" dirty="0" err="1" smtClean="0"/>
              <a:t>x</a:t>
            </a:r>
            <a:r>
              <a:rPr lang="en-US" sz="1200" dirty="0" smtClean="0"/>
              <a:t> 50.500000 T 0.000000</a:t>
            </a:r>
          </a:p>
          <a:p>
            <a:pPr>
              <a:spcBef>
                <a:spcPts val="200"/>
              </a:spcBef>
              <a:buNone/>
            </a:pPr>
            <a:endParaRPr lang="en-US" sz="1200" dirty="0" smtClean="0"/>
          </a:p>
          <a:p>
            <a:pPr>
              <a:spcBef>
                <a:spcPts val="200"/>
              </a:spcBef>
              <a:buNone/>
            </a:pPr>
            <a:endParaRPr 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Time step stability is discussed starting on pg. 20. You can try this with the class model</a:t>
            </a:r>
          </a:p>
          <a:p>
            <a:r>
              <a:rPr lang="en-US" dirty="0" smtClean="0"/>
              <a:t>Fluid dynamic models of various types are discussed in later chapters. </a:t>
            </a:r>
          </a:p>
          <a:p>
            <a:r>
              <a:rPr lang="en-US" dirty="0" smtClean="0"/>
              <a:t>Simple turbulence models are studied.</a:t>
            </a:r>
          </a:p>
          <a:p>
            <a:endParaRPr lang="en-US" smtClean="0"/>
          </a:p>
          <a:p>
            <a:pPr>
              <a:buNone/>
            </a:pPr>
            <a:r>
              <a:rPr lang="en-US" dirty="0" smtClean="0"/>
              <a:t>And now we can study the microwave problem – does it help to put more heat at the surface (Increase TL)? What is the fastest way to heat the food? the most energy efficient? the most even heating?</a:t>
            </a:r>
          </a:p>
          <a:p>
            <a:endParaRPr lang="en-US" dirty="0"/>
          </a:p>
        </p:txBody>
      </p:sp>
      <p:sp>
        <p:nvSpPr>
          <p:cNvPr id="2" name="Title 1"/>
          <p:cNvSpPr>
            <a:spLocks noGrp="1"/>
          </p:cNvSpPr>
          <p:nvPr>
            <p:ph type="title"/>
          </p:nvPr>
        </p:nvSpPr>
        <p:spPr/>
        <p:txBody>
          <a:bodyPr/>
          <a:lstStyle/>
          <a:p>
            <a:r>
              <a:rPr lang="en-US" dirty="0" smtClean="0"/>
              <a:t>Further Investigations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Consider the problem of heating your lunch in a microwave oven</a:t>
            </a:r>
          </a:p>
          <a:p>
            <a:pPr lvl="1"/>
            <a:r>
              <a:rPr lang="en-US" dirty="0" smtClean="0"/>
              <a:t>Given a known heating rate, calculate the time and temperature of your lunch</a:t>
            </a:r>
          </a:p>
          <a:p>
            <a:pPr lvl="1"/>
            <a:endParaRPr lang="en-US" dirty="0" smtClean="0"/>
          </a:p>
          <a:p>
            <a:pPr>
              <a:buNone/>
            </a:pPr>
            <a:r>
              <a:rPr lang="en-US" dirty="0" smtClean="0"/>
              <a:t>Is this answer helpful? Does it represent the real world? Take a bite – why is the center cold (frozen) and edges burning hot? Treating the problem as uniform temperature does not work. This problem needs the tools of calculus.</a:t>
            </a:r>
            <a:endParaRPr lang="en-US" dirty="0"/>
          </a:p>
        </p:txBody>
      </p:sp>
      <p:sp>
        <p:nvSpPr>
          <p:cNvPr id="2" name="Title 1"/>
          <p:cNvSpPr>
            <a:spLocks noGrp="1"/>
          </p:cNvSpPr>
          <p:nvPr>
            <p:ph type="title"/>
          </p:nvPr>
        </p:nvSpPr>
        <p:spPr/>
        <p:txBody>
          <a:bodyPr/>
          <a:lstStyle/>
          <a:p>
            <a:r>
              <a:rPr lang="en-US" dirty="0" smtClean="0"/>
              <a:t>The Microwave Oven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Break up space into small pieces (cells or zones)</a:t>
            </a:r>
          </a:p>
          <a:p>
            <a:r>
              <a:rPr lang="en-US" dirty="0" smtClean="0"/>
              <a:t>Solve simple equations on each cell</a:t>
            </a:r>
          </a:p>
          <a:p>
            <a:r>
              <a:rPr lang="en-US" dirty="0" smtClean="0"/>
              <a:t>As the cell size goes to zero, the solution approaches the correct values</a:t>
            </a:r>
          </a:p>
          <a:p>
            <a:endParaRPr lang="en-US" dirty="0" smtClean="0"/>
          </a:p>
          <a:p>
            <a:pPr>
              <a:buNone/>
            </a:pPr>
            <a:r>
              <a:rPr lang="en-US" dirty="0" smtClean="0"/>
              <a:t>We will use the Introduction to Finite Difference Methods for Numerical Fluid Dynamics by </a:t>
            </a:r>
            <a:r>
              <a:rPr lang="en-US" dirty="0" err="1" smtClean="0"/>
              <a:t>Scannapieco</a:t>
            </a:r>
            <a:r>
              <a:rPr lang="en-US" dirty="0" smtClean="0"/>
              <a:t> and Harlow to see how to write a computational heat transfer code.</a:t>
            </a:r>
            <a:endParaRPr lang="en-US" dirty="0"/>
          </a:p>
        </p:txBody>
      </p:sp>
      <p:sp>
        <p:nvSpPr>
          <p:cNvPr id="2" name="Title 1"/>
          <p:cNvSpPr>
            <a:spLocks noGrp="1"/>
          </p:cNvSpPr>
          <p:nvPr>
            <p:ph type="title"/>
          </p:nvPr>
        </p:nvSpPr>
        <p:spPr/>
        <p:txBody>
          <a:bodyPr/>
          <a:lstStyle/>
          <a:p>
            <a:r>
              <a:rPr lang="en-US" dirty="0" smtClean="0"/>
              <a:t>Computational Calculus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We will read through Chapter II, pages 6-17 and construct the numerical model given there</a:t>
            </a:r>
          </a:p>
          <a:p>
            <a:r>
              <a:rPr lang="en-US" dirty="0" smtClean="0"/>
              <a:t>Page 6</a:t>
            </a:r>
          </a:p>
          <a:p>
            <a:pPr lvl="1"/>
            <a:r>
              <a:rPr lang="en-US" dirty="0" smtClean="0"/>
              <a:t>Note breaking up rod into zones or elements. Each zone will be an element in an array that we declare</a:t>
            </a:r>
          </a:p>
          <a:p>
            <a:pPr lvl="1"/>
            <a:r>
              <a:rPr lang="en-US" dirty="0" smtClean="0"/>
              <a:t>Note definition of finite difference</a:t>
            </a:r>
          </a:p>
          <a:p>
            <a:pPr>
              <a:buNone/>
            </a:pPr>
            <a:r>
              <a:rPr lang="en-US" dirty="0" smtClean="0"/>
              <a:t>*</a:t>
            </a:r>
            <a:r>
              <a:rPr lang="en-US" dirty="0" err="1" smtClean="0"/>
              <a:t>Discretization</a:t>
            </a:r>
            <a:r>
              <a:rPr lang="en-US" dirty="0" smtClean="0"/>
              <a:t> is just a fancy way of saying break into small zones (literally make discrete)</a:t>
            </a:r>
            <a:endParaRPr lang="en-US" dirty="0"/>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Domain </a:t>
            </a:r>
            <a:r>
              <a:rPr lang="en-US" dirty="0" err="1" smtClean="0"/>
              <a:t>Discretization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Page 7</a:t>
            </a:r>
          </a:p>
          <a:p>
            <a:pPr lvl="1"/>
            <a:r>
              <a:rPr lang="en-US" dirty="0" smtClean="0"/>
              <a:t>Definition of flux and conservation</a:t>
            </a:r>
          </a:p>
          <a:p>
            <a:pPr lvl="2"/>
            <a:r>
              <a:rPr lang="en-US" dirty="0" smtClean="0"/>
              <a:t>Flux is the motion of something from one cell to another</a:t>
            </a:r>
          </a:p>
          <a:p>
            <a:pPr lvl="2"/>
            <a:r>
              <a:rPr lang="en-US" dirty="0" smtClean="0"/>
              <a:t>Conservation is keeping the same total amount of things like mass and energy. This keeps simulations from being non-physical.</a:t>
            </a:r>
          </a:p>
          <a:p>
            <a:r>
              <a:rPr lang="en-US" dirty="0" smtClean="0"/>
              <a:t>Page 8</a:t>
            </a:r>
          </a:p>
          <a:p>
            <a:pPr lvl="1"/>
            <a:r>
              <a:rPr lang="en-US" dirty="0" smtClean="0"/>
              <a:t>Note the equation for an individual cell (zone)</a:t>
            </a:r>
          </a:p>
          <a:p>
            <a:pPr lvl="1"/>
            <a:r>
              <a:rPr lang="en-US" dirty="0" err="1" smtClean="0"/>
              <a:t>Fick’s</a:t>
            </a:r>
            <a:r>
              <a:rPr lang="en-US" dirty="0" smtClean="0"/>
              <a:t> Law is what you should see in high school physics and should be intuitive</a:t>
            </a:r>
          </a:p>
          <a:p>
            <a:pPr lvl="1"/>
            <a:endParaRPr lang="en-US" dirty="0" smtClean="0"/>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Definitions and </a:t>
            </a:r>
            <a:r>
              <a:rPr lang="en-US" dirty="0" err="1" smtClean="0"/>
              <a:t>Fick’s</a:t>
            </a:r>
            <a:r>
              <a:rPr lang="en-US" dirty="0" smtClean="0"/>
              <a:t> Law</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Bottom page 8 and top page 9</a:t>
            </a:r>
          </a:p>
          <a:p>
            <a:pPr lvl="1"/>
            <a:r>
              <a:rPr lang="en-US" dirty="0" smtClean="0"/>
              <a:t>The full model is shown with </a:t>
            </a:r>
            <a:r>
              <a:rPr lang="en-US" dirty="0" err="1" smtClean="0"/>
              <a:t>jbar</a:t>
            </a:r>
            <a:r>
              <a:rPr lang="en-US" dirty="0" smtClean="0"/>
              <a:t> cells</a:t>
            </a:r>
          </a:p>
          <a:p>
            <a:pPr lvl="1"/>
            <a:r>
              <a:rPr lang="en-US" dirty="0" smtClean="0"/>
              <a:t>Temperatures are defined at cell centers (</a:t>
            </a:r>
            <a:r>
              <a:rPr lang="en-US" dirty="0" err="1" smtClean="0"/>
              <a:t>j</a:t>
            </a:r>
            <a:r>
              <a:rPr lang="en-US" dirty="0" smtClean="0"/>
              <a:t>)</a:t>
            </a:r>
          </a:p>
          <a:p>
            <a:pPr lvl="1"/>
            <a:r>
              <a:rPr lang="en-US" dirty="0" smtClean="0"/>
              <a:t>Fluxes occur at interfaces between cells (j-½,j+½)</a:t>
            </a:r>
          </a:p>
          <a:p>
            <a:pPr lvl="1"/>
            <a:r>
              <a:rPr lang="en-US" dirty="0" smtClean="0"/>
              <a:t>Boundary cells are added at each end for simplicity in implementing boundary conditions (array size will be 0 to j+1</a:t>
            </a:r>
          </a:p>
          <a:p>
            <a:r>
              <a:rPr lang="en-US" dirty="0" smtClean="0"/>
              <a:t>Bottom page 9, top 10</a:t>
            </a:r>
          </a:p>
          <a:p>
            <a:pPr lvl="1"/>
            <a:r>
              <a:rPr lang="en-US" dirty="0" smtClean="0"/>
              <a:t>Note the equations – simple, but lets check them</a:t>
            </a:r>
          </a:p>
          <a:p>
            <a:pPr lvl="1"/>
            <a:r>
              <a:rPr lang="en-US" dirty="0" smtClean="0"/>
              <a:t>These define energy for this problem – we will want to conserve this energy</a:t>
            </a:r>
          </a:p>
          <a:p>
            <a:endParaRPr lang="en-US" dirty="0" smtClean="0"/>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Computational Model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Page 10 – middle top</a:t>
            </a:r>
          </a:p>
          <a:p>
            <a:pPr lvl="1"/>
            <a:r>
              <a:rPr lang="en-US" dirty="0" smtClean="0"/>
              <a:t>In this section, the time domain is broken up into small pieces for the computation. This is similar to what was done with the space dimension and also uses calculus concepts of breaking things into pieces.</a:t>
            </a:r>
          </a:p>
          <a:p>
            <a:pPr lvl="1"/>
            <a:r>
              <a:rPr lang="en-US" dirty="0" smtClean="0"/>
              <a:t>Note the superscript represents time, not a power</a:t>
            </a:r>
          </a:p>
          <a:p>
            <a:pPr lvl="1"/>
            <a:r>
              <a:rPr lang="en-US" dirty="0" smtClean="0"/>
              <a:t>The time step, </a:t>
            </a:r>
            <a:r>
              <a:rPr lang="en-US" dirty="0" err="1" smtClean="0"/>
              <a:t>dt</a:t>
            </a:r>
            <a:r>
              <a:rPr lang="en-US" dirty="0" smtClean="0"/>
              <a:t>, must be small enough that all of the heat does not flux out of any cell (a little more complicated than this, but it gets the basic concept).</a:t>
            </a:r>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Time </a:t>
            </a:r>
            <a:r>
              <a:rPr lang="en-US" dirty="0" err="1" smtClean="0"/>
              <a:t>Discretization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Bottom page 10 to top page 11</a:t>
            </a:r>
          </a:p>
          <a:p>
            <a:pPr lvl="1"/>
            <a:r>
              <a:rPr lang="en-US" dirty="0" smtClean="0"/>
              <a:t>Refer back to the diagram for a single cell or a single cell and its two neighbors</a:t>
            </a:r>
          </a:p>
          <a:p>
            <a:pPr lvl="1"/>
            <a:r>
              <a:rPr lang="en-US" dirty="0" smtClean="0"/>
              <a:t>We do a “black box” solution where we don’t worry about what is going on inside a cell and just calculate what is crossing the boundaries</a:t>
            </a:r>
          </a:p>
          <a:p>
            <a:pPr lvl="1"/>
            <a:r>
              <a:rPr lang="en-US" dirty="0" smtClean="0"/>
              <a:t>Write the equations for these fluxes and insert into </a:t>
            </a:r>
            <a:r>
              <a:rPr lang="en-US" dirty="0" err="1" smtClean="0"/>
              <a:t>Fick’s</a:t>
            </a:r>
            <a:r>
              <a:rPr lang="en-US" dirty="0" smtClean="0"/>
              <a:t> law.</a:t>
            </a:r>
          </a:p>
          <a:p>
            <a:pPr lvl="1"/>
            <a:r>
              <a:rPr lang="en-US" dirty="0" smtClean="0"/>
              <a:t>Rearrange so that T</a:t>
            </a:r>
            <a:r>
              <a:rPr lang="en-US" baseline="30000" dirty="0" smtClean="0"/>
              <a:t>n+1 </a:t>
            </a:r>
            <a:r>
              <a:rPr lang="en-US" dirty="0" smtClean="0"/>
              <a:t>is on the left (actually </a:t>
            </a:r>
            <a:r>
              <a:rPr lang="en-US" dirty="0" err="1" smtClean="0"/>
              <a:t>dT</a:t>
            </a:r>
            <a:r>
              <a:rPr lang="en-US" dirty="0" smtClean="0"/>
              <a:t> or the change in temperature for the cell)</a:t>
            </a:r>
            <a:endParaRPr lang="en-US" baseline="30000" dirty="0"/>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Equation for a single zone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Section C</a:t>
            </a:r>
          </a:p>
          <a:p>
            <a:pPr lvl="1"/>
            <a:r>
              <a:rPr lang="en-US" dirty="0" smtClean="0"/>
              <a:t>We will skip this section and leave it for you to read through. It uses calculus to come up with the same equation</a:t>
            </a:r>
          </a:p>
          <a:p>
            <a:pPr lvl="1"/>
            <a:r>
              <a:rPr lang="en-US" dirty="0" smtClean="0"/>
              <a:t>But we will take a quick look at equations II-18 and II-19 and replace ∂T with T</a:t>
            </a:r>
            <a:r>
              <a:rPr lang="en-US" baseline="30000" dirty="0" smtClean="0"/>
              <a:t>n+1</a:t>
            </a:r>
            <a:r>
              <a:rPr lang="en-US" dirty="0" smtClean="0"/>
              <a:t>-T</a:t>
            </a:r>
            <a:r>
              <a:rPr lang="en-US" baseline="30000" dirty="0" smtClean="0"/>
              <a:t>n</a:t>
            </a:r>
            <a:r>
              <a:rPr lang="en-US" dirty="0" smtClean="0"/>
              <a:t>, ∂</a:t>
            </a:r>
            <a:r>
              <a:rPr lang="en-US" dirty="0" err="1" smtClean="0"/>
              <a:t>x</a:t>
            </a:r>
            <a:r>
              <a:rPr lang="en-US" dirty="0" smtClean="0"/>
              <a:t> with </a:t>
            </a:r>
            <a:r>
              <a:rPr lang="en-US" dirty="0" err="1" smtClean="0"/>
              <a:t>dx</a:t>
            </a:r>
            <a:r>
              <a:rPr lang="en-US" dirty="0" smtClean="0"/>
              <a:t> and ∂</a:t>
            </a:r>
            <a:r>
              <a:rPr lang="en-US" dirty="0" err="1" smtClean="0"/>
              <a:t>t</a:t>
            </a:r>
            <a:r>
              <a:rPr lang="en-US" dirty="0" smtClean="0"/>
              <a:t> with </a:t>
            </a:r>
            <a:r>
              <a:rPr lang="en-US" dirty="0" err="1" smtClean="0"/>
              <a:t>dt</a:t>
            </a:r>
            <a:r>
              <a:rPr lang="en-US" dirty="0" smtClean="0"/>
              <a:t>. Move </a:t>
            </a:r>
            <a:r>
              <a:rPr lang="en-US" dirty="0" err="1" smtClean="0"/>
              <a:t>dt</a:t>
            </a:r>
            <a:r>
              <a:rPr lang="en-US" dirty="0" smtClean="0"/>
              <a:t> over to the right and it becomes the same as II-12. II-19 is </a:t>
            </a:r>
            <a:r>
              <a:rPr lang="en-US" dirty="0" err="1" smtClean="0"/>
              <a:t>Fick’s</a:t>
            </a:r>
            <a:r>
              <a:rPr lang="en-US" dirty="0" smtClean="0"/>
              <a:t> Law as written in calculus</a:t>
            </a:r>
            <a:endParaRPr lang="en-US" dirty="0"/>
          </a:p>
        </p:txBody>
      </p:sp>
      <p:sp>
        <p:nvSpPr>
          <p:cNvPr id="2" name="Title 1"/>
          <p:cNvSpPr>
            <a:spLocks noGrp="1"/>
          </p:cNvSpPr>
          <p:nvPr>
            <p:ph type="title"/>
          </p:nvPr>
        </p:nvSpPr>
        <p:spPr/>
        <p:txBody>
          <a:bodyPr>
            <a:normAutofit fontScale="90000"/>
          </a:bodyPr>
          <a:lstStyle/>
          <a:p>
            <a:r>
              <a:rPr lang="en-US" dirty="0" smtClean="0"/>
              <a:t>1D  Heat Flow</a:t>
            </a:r>
            <a:br>
              <a:rPr lang="en-US" dirty="0" smtClean="0"/>
            </a:br>
            <a:r>
              <a:rPr lang="en-US" dirty="0" smtClean="0"/>
              <a:t>The Calculus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256</TotalTime>
  <Words>2043</Words>
  <Application>Microsoft Macintosh PowerPoint</Application>
  <PresentationFormat>On-screen Show (4:3)</PresentationFormat>
  <Paragraphs>183</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Concourse</vt:lpstr>
      <vt:lpstr>Introduction to Heat Transfer</vt:lpstr>
      <vt:lpstr>The Microwave Oven</vt:lpstr>
      <vt:lpstr>Computational Calculus</vt:lpstr>
      <vt:lpstr>1D Heat Flow Domain Discretization</vt:lpstr>
      <vt:lpstr>1D Heat Flow Definitions and Fick’s Law</vt:lpstr>
      <vt:lpstr>1D Heat Flow Computational Model</vt:lpstr>
      <vt:lpstr>1D Heat Flow Time Discretization</vt:lpstr>
      <vt:lpstr>1D Heat Flow Equation for a single zone</vt:lpstr>
      <vt:lpstr>1D  Heat Flow The Calculus</vt:lpstr>
      <vt:lpstr>1D Heat Flow Computational Implementation</vt:lpstr>
      <vt:lpstr>Sample Implementations</vt:lpstr>
      <vt:lpstr>C Code</vt:lpstr>
      <vt:lpstr>C++ Code (no objects)</vt:lpstr>
      <vt:lpstr>Fortran code</vt:lpstr>
      <vt:lpstr>Results from 1st case</vt:lpstr>
      <vt:lpstr>Further Investigations</vt:lpstr>
    </vt:vector>
  </TitlesOfParts>
  <Company>lanl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Heat Transfer</dc:title>
  <dc:creator>Robert  Robey</dc:creator>
  <cp:lastModifiedBy>Robert  Robey</cp:lastModifiedBy>
  <cp:revision>11</cp:revision>
  <dcterms:created xsi:type="dcterms:W3CDTF">2012-10-07T20:00:29Z</dcterms:created>
  <dcterms:modified xsi:type="dcterms:W3CDTF">2012-10-07T20:14:22Z</dcterms:modified>
</cp:coreProperties>
</file>