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A0B16BE5-D0B1-614B-9135-142886E92FBE}" type="datetimeFigureOut">
              <a:rPr lang="en-US" smtClean="0"/>
              <a:pPr/>
              <a:t>10/11/12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48419F0-7CBB-1346-8EC3-446FE10ED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ithub.com/losalamos/CLAMR/download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Real-Time 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NM Supercomputing Challenge Kickoff</a:t>
            </a:r>
          </a:p>
          <a:p>
            <a:r>
              <a:rPr lang="en-US" dirty="0" smtClean="0"/>
              <a:t>Oct 13-14,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7172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>
                <a:latin typeface="Courier"/>
              </a:rPr>
              <a:t>   </a:t>
            </a:r>
            <a:r>
              <a:rPr lang="en-US" sz="3200" dirty="0" smtClean="0">
                <a:latin typeface="Courier"/>
              </a:rPr>
              <a:t>//set up 2D viewing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gluOrtho2D(display_xmin, </a:t>
            </a:r>
            <a:r>
              <a:rPr lang="en-US" sz="3200" dirty="0" err="1" smtClean="0">
                <a:latin typeface="Courier"/>
              </a:rPr>
              <a:t>display_xmax</a:t>
            </a:r>
            <a:r>
              <a:rPr lang="en-US" sz="3200" dirty="0" smtClean="0">
                <a:latin typeface="Courier"/>
              </a:rPr>
              <a:t>, </a:t>
            </a:r>
            <a:r>
              <a:rPr lang="en-US" sz="3200" dirty="0" err="1" smtClean="0">
                <a:latin typeface="Courier"/>
              </a:rPr>
              <a:t>display_ymin</a:t>
            </a:r>
            <a:r>
              <a:rPr lang="en-US" sz="3200" dirty="0" smtClean="0">
                <a:latin typeface="Courier"/>
              </a:rPr>
              <a:t>, </a:t>
            </a:r>
            <a:r>
              <a:rPr lang="en-US" sz="3200" dirty="0" err="1" smtClean="0">
                <a:latin typeface="Courier"/>
              </a:rPr>
              <a:t>display_ymax</a:t>
            </a:r>
            <a:r>
              <a:rPr lang="en-US" sz="3200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</a:t>
            </a:r>
            <a:r>
              <a:rPr lang="en-US" sz="3200" dirty="0" err="1" smtClean="0">
                <a:latin typeface="Courier"/>
              </a:rPr>
              <a:t>for(j</a:t>
            </a:r>
            <a:r>
              <a:rPr lang="en-US" sz="3200" dirty="0" smtClean="0">
                <a:latin typeface="Courier"/>
              </a:rPr>
              <a:t> = 0; </a:t>
            </a:r>
            <a:r>
              <a:rPr lang="en-US" sz="3200" dirty="0" err="1" smtClean="0">
                <a:latin typeface="Courier"/>
              </a:rPr>
              <a:t>j</a:t>
            </a:r>
            <a:r>
              <a:rPr lang="en-US" sz="3200" dirty="0" smtClean="0">
                <a:latin typeface="Courier"/>
              </a:rPr>
              <a:t> &lt; </a:t>
            </a:r>
            <a:r>
              <a:rPr lang="en-US" sz="3200" dirty="0" err="1" smtClean="0">
                <a:latin typeface="Courier"/>
              </a:rPr>
              <a:t>display_jsize</a:t>
            </a:r>
            <a:r>
              <a:rPr lang="en-US" sz="3200" dirty="0" smtClean="0">
                <a:latin typeface="Courier"/>
              </a:rPr>
              <a:t>; </a:t>
            </a:r>
            <a:r>
              <a:rPr lang="en-US" sz="3200" dirty="0" err="1" smtClean="0">
                <a:latin typeface="Courier"/>
              </a:rPr>
              <a:t>j</a:t>
            </a:r>
            <a:r>
              <a:rPr lang="en-US" sz="3200" dirty="0" smtClean="0">
                <a:latin typeface="Courier"/>
              </a:rPr>
              <a:t>++) {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</a:t>
            </a:r>
            <a:r>
              <a:rPr lang="en-US" sz="3200" dirty="0" err="1" smtClean="0">
                <a:latin typeface="Courier"/>
              </a:rPr>
              <a:t>for(i</a:t>
            </a:r>
            <a:r>
              <a:rPr lang="en-US" sz="3200" dirty="0" smtClean="0">
                <a:latin typeface="Courier"/>
              </a:rPr>
              <a:t> = 0; </a:t>
            </a:r>
            <a:r>
              <a:rPr lang="en-US" sz="3200" dirty="0" err="1" smtClean="0">
                <a:latin typeface="Courier"/>
              </a:rPr>
              <a:t>i</a:t>
            </a:r>
            <a:r>
              <a:rPr lang="en-US" sz="3200" dirty="0" smtClean="0">
                <a:latin typeface="Courier"/>
              </a:rPr>
              <a:t> &lt; </a:t>
            </a:r>
            <a:r>
              <a:rPr lang="en-US" sz="3200" dirty="0" err="1" smtClean="0">
                <a:latin typeface="Courier"/>
              </a:rPr>
              <a:t>display_isize</a:t>
            </a:r>
            <a:r>
              <a:rPr lang="en-US" sz="3200" dirty="0" smtClean="0">
                <a:latin typeface="Courier"/>
              </a:rPr>
              <a:t>; </a:t>
            </a:r>
            <a:r>
              <a:rPr lang="en-US" sz="3200" dirty="0" err="1" smtClean="0">
                <a:latin typeface="Courier"/>
              </a:rPr>
              <a:t>i</a:t>
            </a:r>
            <a:r>
              <a:rPr lang="en-US" sz="3200" dirty="0" smtClean="0">
                <a:latin typeface="Courier"/>
              </a:rPr>
              <a:t>++) {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/*Draw filled cells with color set by state value*/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</a:t>
            </a:r>
            <a:r>
              <a:rPr lang="en-US" sz="3200" dirty="0" err="1" smtClean="0">
                <a:latin typeface="Courier"/>
              </a:rPr>
              <a:t>glPolygonMode(GL_FRONT_AND_BACK</a:t>
            </a:r>
            <a:r>
              <a:rPr lang="en-US" sz="3200" dirty="0" smtClean="0">
                <a:latin typeface="Courier"/>
              </a:rPr>
              <a:t>, GL_FILL);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</a:t>
            </a:r>
            <a:r>
              <a:rPr lang="en-US" sz="3200" dirty="0" err="1" smtClean="0">
                <a:latin typeface="Courier"/>
              </a:rPr>
              <a:t>glBegin(GL_QUADS</a:t>
            </a:r>
            <a:r>
              <a:rPr lang="en-US" sz="3200" dirty="0" smtClean="0">
                <a:latin typeface="Courier"/>
              </a:rPr>
              <a:t>);</a:t>
            </a:r>
          </a:p>
          <a:p>
            <a:pPr>
              <a:buNone/>
            </a:pPr>
            <a:endParaRPr lang="en-US" sz="3200" dirty="0" smtClean="0">
              <a:latin typeface="Courier"/>
            </a:endParaRP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color = (</a:t>
            </a:r>
            <a:r>
              <a:rPr lang="en-US" sz="3200" dirty="0" err="1" smtClean="0">
                <a:latin typeface="Courier"/>
              </a:rPr>
              <a:t>int)(data[j][i]-scaleMin</a:t>
            </a:r>
            <a:r>
              <a:rPr lang="en-US" sz="3200" dirty="0" smtClean="0">
                <a:latin typeface="Courier"/>
              </a:rPr>
              <a:t>)*step;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if (color &lt; 0)  color=0;     if (color &gt;= NCOLORS) color = NCOLORS-1;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glColor3f(Rainbow[color].Red, </a:t>
            </a:r>
            <a:r>
              <a:rPr lang="en-US" sz="3200" dirty="0" err="1" smtClean="0">
                <a:latin typeface="Courier"/>
              </a:rPr>
              <a:t>Rainbow[color].Green</a:t>
            </a:r>
            <a:r>
              <a:rPr lang="en-US" sz="3200" dirty="0" smtClean="0">
                <a:latin typeface="Courier"/>
              </a:rPr>
              <a:t>, </a:t>
            </a:r>
            <a:r>
              <a:rPr lang="en-US" sz="3200" dirty="0" err="1" smtClean="0">
                <a:latin typeface="Courier"/>
              </a:rPr>
              <a:t>Rainbow[color].Blue</a:t>
            </a:r>
            <a:r>
              <a:rPr lang="en-US" sz="3200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glVertex2f(x[i],       </a:t>
            </a:r>
            <a:r>
              <a:rPr lang="en-US" sz="3200" dirty="0" err="1" smtClean="0">
                <a:latin typeface="Courier"/>
              </a:rPr>
              <a:t>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glVertex2f(x[i]+dx[i], </a:t>
            </a:r>
            <a:r>
              <a:rPr lang="en-US" sz="3200" dirty="0" err="1" smtClean="0">
                <a:latin typeface="Courier"/>
              </a:rPr>
              <a:t>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glVertex2f(x[i]+dx[i], </a:t>
            </a:r>
            <a:r>
              <a:rPr lang="en-US" sz="3200" dirty="0" err="1" smtClean="0">
                <a:latin typeface="Courier"/>
              </a:rPr>
              <a:t>y[j]+dy[j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glVertex2f(x[i],       </a:t>
            </a:r>
            <a:r>
              <a:rPr lang="en-US" sz="3200" dirty="0" err="1" smtClean="0">
                <a:latin typeface="Courier"/>
              </a:rPr>
              <a:t>y[j]+dy[j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endParaRPr lang="en-US" sz="3200" dirty="0" smtClean="0">
              <a:latin typeface="Courier"/>
            </a:endParaRP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</a:t>
            </a:r>
            <a:r>
              <a:rPr lang="en-US" sz="3200" dirty="0" err="1" smtClean="0">
                <a:latin typeface="Courier"/>
              </a:rPr>
              <a:t>glEnd</a:t>
            </a:r>
            <a:r>
              <a:rPr lang="en-US" sz="3200" dirty="0" smtClean="0">
                <a:latin typeface="Courier"/>
              </a:rPr>
              <a:t>();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/*Draw cells again as outline*/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glColor3f(0.0f, 0.0f, 0.0f);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</a:t>
            </a:r>
            <a:r>
              <a:rPr lang="en-US" sz="3200" dirty="0" err="1" smtClean="0">
                <a:latin typeface="Courier"/>
              </a:rPr>
              <a:t>glPolygonMode(GL_FRONT_AND_BACK</a:t>
            </a:r>
            <a:r>
              <a:rPr lang="en-US" sz="3200" dirty="0" smtClean="0">
                <a:latin typeface="Courier"/>
              </a:rPr>
              <a:t>, GL_LINE);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</a:t>
            </a:r>
            <a:r>
              <a:rPr lang="en-US" sz="3200" dirty="0" err="1" smtClean="0">
                <a:latin typeface="Courier"/>
              </a:rPr>
              <a:t>glBegin(GL_QUADS</a:t>
            </a:r>
            <a:r>
              <a:rPr lang="en-US" sz="3200" dirty="0" smtClean="0">
                <a:latin typeface="Courier"/>
              </a:rPr>
              <a:t>);</a:t>
            </a:r>
          </a:p>
          <a:p>
            <a:pPr>
              <a:buNone/>
            </a:pPr>
            <a:endParaRPr lang="en-US" sz="3200" dirty="0" smtClean="0">
              <a:latin typeface="Courier"/>
            </a:endParaRP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glVertex2f(x[i],       </a:t>
            </a:r>
            <a:r>
              <a:rPr lang="en-US" sz="3200" dirty="0" err="1" smtClean="0">
                <a:latin typeface="Courier"/>
              </a:rPr>
              <a:t>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glVertex2f(x[i]+dx[i], </a:t>
            </a:r>
            <a:r>
              <a:rPr lang="en-US" sz="3200" dirty="0" err="1" smtClean="0">
                <a:latin typeface="Courier"/>
              </a:rPr>
              <a:t>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glVertex2f(x[i]+dx[i], </a:t>
            </a:r>
            <a:r>
              <a:rPr lang="en-US" sz="3200" dirty="0" err="1" smtClean="0">
                <a:latin typeface="Courier"/>
              </a:rPr>
              <a:t>y[j]+dy[j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glVertex2f(x[i],       </a:t>
            </a:r>
            <a:r>
              <a:rPr lang="en-US" sz="3200" dirty="0" err="1" smtClean="0">
                <a:latin typeface="Courier"/>
              </a:rPr>
              <a:t>y[j]+dy[j</a:t>
            </a:r>
            <a:r>
              <a:rPr lang="en-US" sz="3200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   </a:t>
            </a:r>
            <a:r>
              <a:rPr lang="en-US" sz="3200" dirty="0" err="1" smtClean="0">
                <a:latin typeface="Courier"/>
              </a:rPr>
              <a:t>glEnd</a:t>
            </a:r>
            <a:r>
              <a:rPr lang="en-US" sz="3200" dirty="0" smtClean="0">
                <a:latin typeface="Courier"/>
              </a:rPr>
              <a:t>();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   }    </a:t>
            </a:r>
          </a:p>
          <a:p>
            <a:pPr>
              <a:buNone/>
            </a:pPr>
            <a:r>
              <a:rPr lang="en-US" sz="3200" dirty="0" smtClean="0">
                <a:latin typeface="Courier"/>
              </a:rPr>
              <a:t>   }</a:t>
            </a:r>
            <a:endParaRPr lang="en-US" sz="3200" dirty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OpenGL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420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dirty="0" smtClean="0">
                <a:latin typeface="Courier"/>
              </a:rPr>
              <a:t>   </a:t>
            </a:r>
            <a:r>
              <a:rPr lang="en-US" dirty="0" err="1" smtClean="0">
                <a:latin typeface="Courier"/>
              </a:rPr>
              <a:t>for(j</a:t>
            </a:r>
            <a:r>
              <a:rPr lang="en-US" dirty="0" smtClean="0">
                <a:latin typeface="Courier"/>
              </a:rPr>
              <a:t> = 0; </a:t>
            </a:r>
            <a:r>
              <a:rPr lang="en-US" dirty="0" err="1" smtClean="0">
                <a:latin typeface="Courier"/>
              </a:rPr>
              <a:t>j</a:t>
            </a:r>
            <a:r>
              <a:rPr lang="en-US" dirty="0" smtClean="0">
                <a:latin typeface="Courier"/>
              </a:rPr>
              <a:t> &lt; </a:t>
            </a:r>
            <a:r>
              <a:rPr lang="en-US" dirty="0" err="1" smtClean="0">
                <a:latin typeface="Courier"/>
              </a:rPr>
              <a:t>display_jsize</a:t>
            </a:r>
            <a:r>
              <a:rPr lang="en-US" dirty="0" smtClean="0">
                <a:latin typeface="Courier"/>
              </a:rPr>
              <a:t>; </a:t>
            </a:r>
            <a:r>
              <a:rPr lang="en-US" dirty="0" err="1" smtClean="0">
                <a:latin typeface="Courier"/>
              </a:rPr>
              <a:t>j</a:t>
            </a:r>
            <a:r>
              <a:rPr lang="en-US" dirty="0" smtClean="0">
                <a:latin typeface="Courier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</a:t>
            </a:r>
            <a:r>
              <a:rPr lang="en-US" dirty="0" err="1" smtClean="0">
                <a:latin typeface="Courier"/>
              </a:rPr>
              <a:t>int</a:t>
            </a:r>
            <a:r>
              <a:rPr lang="en-US" dirty="0" smtClean="0">
                <a:latin typeface="Courier"/>
              </a:rPr>
              <a:t> </a:t>
            </a:r>
            <a:r>
              <a:rPr lang="en-US" dirty="0" err="1" smtClean="0">
                <a:latin typeface="Courier"/>
              </a:rPr>
              <a:t>jj</a:t>
            </a:r>
            <a:r>
              <a:rPr lang="en-US" dirty="0" smtClean="0">
                <a:latin typeface="Courier"/>
              </a:rPr>
              <a:t> = </a:t>
            </a:r>
            <a:r>
              <a:rPr lang="en-US" dirty="0" err="1" smtClean="0">
                <a:latin typeface="Courier"/>
              </a:rPr>
              <a:t>j+display_myoffset</a:t>
            </a:r>
            <a:r>
              <a:rPr lang="en-US" dirty="0" smtClean="0">
                <a:latin typeface="Courier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</a:t>
            </a:r>
            <a:r>
              <a:rPr lang="en-US" dirty="0" err="1" smtClean="0">
                <a:latin typeface="Courier"/>
              </a:rPr>
              <a:t>for(i</a:t>
            </a:r>
            <a:r>
              <a:rPr lang="en-US" dirty="0" smtClean="0">
                <a:latin typeface="Courier"/>
              </a:rPr>
              <a:t> = 0; </a:t>
            </a:r>
            <a:r>
              <a:rPr lang="en-US" dirty="0" err="1" smtClean="0">
                <a:latin typeface="Courier"/>
              </a:rPr>
              <a:t>i</a:t>
            </a:r>
            <a:r>
              <a:rPr lang="en-US" dirty="0" smtClean="0">
                <a:latin typeface="Courier"/>
              </a:rPr>
              <a:t> &lt; </a:t>
            </a:r>
            <a:r>
              <a:rPr lang="en-US" dirty="0" err="1" smtClean="0">
                <a:latin typeface="Courier"/>
              </a:rPr>
              <a:t>display_isize</a:t>
            </a:r>
            <a:r>
              <a:rPr lang="en-US" dirty="0" smtClean="0">
                <a:latin typeface="Courier"/>
              </a:rPr>
              <a:t>; </a:t>
            </a:r>
            <a:r>
              <a:rPr lang="en-US" dirty="0" err="1" smtClean="0">
                <a:latin typeface="Courier"/>
              </a:rPr>
              <a:t>i</a:t>
            </a:r>
            <a:r>
              <a:rPr lang="en-US" dirty="0" smtClean="0">
                <a:latin typeface="Courier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color = (</a:t>
            </a:r>
            <a:r>
              <a:rPr lang="en-US" dirty="0" err="1" smtClean="0">
                <a:latin typeface="Courier"/>
              </a:rPr>
              <a:t>int)(data[j][i]-scaleMin</a:t>
            </a:r>
            <a:r>
              <a:rPr lang="en-US" dirty="0" smtClean="0">
                <a:latin typeface="Courier"/>
              </a:rPr>
              <a:t>)*step;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color = NCOLORS-color;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if (color &lt; 0)  color=0;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if (color &gt;= NCOLORS) color = NCOLORS-1;</a:t>
            </a:r>
          </a:p>
          <a:p>
            <a:pPr>
              <a:buNone/>
            </a:pPr>
            <a:endParaRPr lang="en-US" dirty="0" smtClean="0">
              <a:latin typeface="Courier"/>
            </a:endParaRP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xloc</a:t>
            </a:r>
            <a:r>
              <a:rPr lang="en-US" dirty="0" smtClean="0">
                <a:latin typeface="Courier"/>
              </a:rPr>
              <a:t> = (</a:t>
            </a:r>
            <a:r>
              <a:rPr lang="en-US" dirty="0" err="1" smtClean="0">
                <a:latin typeface="Courier"/>
              </a:rPr>
              <a:t>int)((x[i</a:t>
            </a:r>
            <a:r>
              <a:rPr lang="en-US" dirty="0" smtClean="0">
                <a:latin typeface="Courier"/>
              </a:rPr>
              <a:t>]      -</a:t>
            </a:r>
            <a:r>
              <a:rPr lang="en-US" dirty="0" err="1" smtClean="0">
                <a:latin typeface="Courier"/>
              </a:rPr>
              <a:t>display_xmin</a:t>
            </a:r>
            <a:r>
              <a:rPr lang="en-US" dirty="0" smtClean="0">
                <a:latin typeface="Courier"/>
              </a:rPr>
              <a:t>)*</a:t>
            </a:r>
            <a:r>
              <a:rPr lang="en-US" dirty="0" err="1" smtClean="0">
                <a:latin typeface="Courier"/>
              </a:rPr>
              <a:t>xconv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xwid</a:t>
            </a:r>
            <a:r>
              <a:rPr lang="en-US" dirty="0" smtClean="0">
                <a:latin typeface="Courier"/>
              </a:rPr>
              <a:t> = (</a:t>
            </a:r>
            <a:r>
              <a:rPr lang="en-US" dirty="0" err="1" smtClean="0">
                <a:latin typeface="Courier"/>
              </a:rPr>
              <a:t>int)((x[i]+dx[i]-display_xmin</a:t>
            </a:r>
            <a:r>
              <a:rPr lang="en-US" dirty="0" smtClean="0">
                <a:latin typeface="Courier"/>
              </a:rPr>
              <a:t>)*</a:t>
            </a:r>
            <a:r>
              <a:rPr lang="en-US" dirty="0" err="1" smtClean="0">
                <a:latin typeface="Courier"/>
              </a:rPr>
              <a:t>xconv-xloc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yloc</a:t>
            </a:r>
            <a:r>
              <a:rPr lang="en-US" dirty="0" smtClean="0">
                <a:latin typeface="Courier"/>
              </a:rPr>
              <a:t> = (</a:t>
            </a:r>
            <a:r>
              <a:rPr lang="en-US" dirty="0" err="1" smtClean="0">
                <a:latin typeface="Courier"/>
              </a:rPr>
              <a:t>int)((display_ymax-(y[jj]+dy[jj</a:t>
            </a:r>
            <a:r>
              <a:rPr lang="en-US" dirty="0" smtClean="0">
                <a:latin typeface="Courier"/>
              </a:rPr>
              <a:t>]))*</a:t>
            </a:r>
            <a:r>
              <a:rPr lang="en-US" dirty="0" err="1" smtClean="0">
                <a:latin typeface="Courier"/>
              </a:rPr>
              <a:t>yconv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ywid</a:t>
            </a:r>
            <a:r>
              <a:rPr lang="en-US" dirty="0" smtClean="0">
                <a:latin typeface="Courier"/>
              </a:rPr>
              <a:t> = (</a:t>
            </a:r>
            <a:r>
              <a:rPr lang="en-US" dirty="0" err="1" smtClean="0">
                <a:latin typeface="Courier"/>
              </a:rPr>
              <a:t>int)((display_ymax</a:t>
            </a:r>
            <a:r>
              <a:rPr lang="en-US" dirty="0" smtClean="0">
                <a:latin typeface="Courier"/>
              </a:rPr>
              <a:t>- </a:t>
            </a:r>
            <a:r>
              <a:rPr lang="en-US" dirty="0" err="1" smtClean="0">
                <a:latin typeface="Courier"/>
              </a:rPr>
              <a:t>y[jj</a:t>
            </a:r>
            <a:r>
              <a:rPr lang="en-US" dirty="0" smtClean="0">
                <a:latin typeface="Courier"/>
              </a:rPr>
              <a:t>]        )*</a:t>
            </a:r>
            <a:r>
              <a:rPr lang="en-US" dirty="0" err="1" smtClean="0">
                <a:latin typeface="Courier"/>
              </a:rPr>
              <a:t>yconv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ywid</a:t>
            </a:r>
            <a:r>
              <a:rPr lang="en-US" dirty="0" smtClean="0">
                <a:latin typeface="Courier"/>
              </a:rPr>
              <a:t> -= </a:t>
            </a:r>
            <a:r>
              <a:rPr lang="en-US" dirty="0" err="1" smtClean="0">
                <a:latin typeface="Courier"/>
              </a:rPr>
              <a:t>yloc</a:t>
            </a:r>
            <a:r>
              <a:rPr lang="en-US" dirty="0" smtClean="0">
                <a:latin typeface="Courier"/>
              </a:rPr>
              <a:t>;</a:t>
            </a:r>
          </a:p>
          <a:p>
            <a:pPr>
              <a:buNone/>
            </a:pPr>
            <a:endParaRPr lang="en-US" dirty="0" smtClean="0">
              <a:latin typeface="Courier"/>
            </a:endParaRP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MPE_Fill_rectangle(window</a:t>
            </a:r>
            <a:r>
              <a:rPr lang="en-US" dirty="0" smtClean="0">
                <a:latin typeface="Courier"/>
              </a:rPr>
              <a:t>, </a:t>
            </a:r>
            <a:r>
              <a:rPr lang="en-US" dirty="0" err="1" smtClean="0">
                <a:latin typeface="Courier"/>
              </a:rPr>
              <a:t>xloc</a:t>
            </a:r>
            <a:r>
              <a:rPr lang="en-US" dirty="0" smtClean="0">
                <a:latin typeface="Courier"/>
              </a:rPr>
              <a:t>, </a:t>
            </a:r>
            <a:r>
              <a:rPr lang="en-US" dirty="0" err="1" smtClean="0">
                <a:latin typeface="Courier"/>
              </a:rPr>
              <a:t>yloc</a:t>
            </a:r>
            <a:r>
              <a:rPr lang="en-US" dirty="0" smtClean="0">
                <a:latin typeface="Courier"/>
              </a:rPr>
              <a:t>, </a:t>
            </a:r>
            <a:r>
              <a:rPr lang="en-US" dirty="0" err="1" smtClean="0">
                <a:latin typeface="Courier"/>
              </a:rPr>
              <a:t>xwid</a:t>
            </a:r>
            <a:r>
              <a:rPr lang="en-US" dirty="0" smtClean="0">
                <a:latin typeface="Courier"/>
              </a:rPr>
              <a:t>, </a:t>
            </a:r>
            <a:r>
              <a:rPr lang="en-US" dirty="0" err="1" smtClean="0">
                <a:latin typeface="Courier"/>
              </a:rPr>
              <a:t>ywid</a:t>
            </a:r>
            <a:r>
              <a:rPr lang="en-US" dirty="0" smtClean="0">
                <a:latin typeface="Courier"/>
              </a:rPr>
              <a:t>, </a:t>
            </a:r>
            <a:r>
              <a:rPr lang="en-US" dirty="0" err="1" smtClean="0">
                <a:latin typeface="Courier"/>
              </a:rPr>
              <a:t>color_array[color</a:t>
            </a:r>
            <a:r>
              <a:rPr lang="en-US" dirty="0" smtClean="0">
                <a:latin typeface="Courier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xloc1 = (</a:t>
            </a:r>
            <a:r>
              <a:rPr lang="en-US" dirty="0" err="1" smtClean="0">
                <a:latin typeface="Courier"/>
              </a:rPr>
              <a:t>int)((x[i</a:t>
            </a:r>
            <a:r>
              <a:rPr lang="en-US" dirty="0" smtClean="0">
                <a:latin typeface="Courier"/>
              </a:rPr>
              <a:t>]      -</a:t>
            </a:r>
            <a:r>
              <a:rPr lang="en-US" dirty="0" err="1" smtClean="0">
                <a:latin typeface="Courier"/>
              </a:rPr>
              <a:t>display_xmin</a:t>
            </a:r>
            <a:r>
              <a:rPr lang="en-US" dirty="0" smtClean="0">
                <a:latin typeface="Courier"/>
              </a:rPr>
              <a:t>)*</a:t>
            </a:r>
            <a:r>
              <a:rPr lang="en-US" dirty="0" err="1" smtClean="0">
                <a:latin typeface="Courier"/>
              </a:rPr>
              <a:t>xconv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xloc2 = (</a:t>
            </a:r>
            <a:r>
              <a:rPr lang="en-US" dirty="0" err="1" smtClean="0">
                <a:latin typeface="Courier"/>
              </a:rPr>
              <a:t>int)((x[i]+dx[i]-display_xmin</a:t>
            </a:r>
            <a:r>
              <a:rPr lang="en-US" dirty="0" smtClean="0">
                <a:latin typeface="Courier"/>
              </a:rPr>
              <a:t>)*</a:t>
            </a:r>
            <a:r>
              <a:rPr lang="en-US" dirty="0" err="1" smtClean="0">
                <a:latin typeface="Courier"/>
              </a:rPr>
              <a:t>xconv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yloc1 = (</a:t>
            </a:r>
            <a:r>
              <a:rPr lang="en-US" dirty="0" err="1" smtClean="0">
                <a:latin typeface="Courier"/>
              </a:rPr>
              <a:t>int)((display_ymax</a:t>
            </a:r>
            <a:r>
              <a:rPr lang="en-US" dirty="0" smtClean="0">
                <a:latin typeface="Courier"/>
              </a:rPr>
              <a:t>- </a:t>
            </a:r>
            <a:r>
              <a:rPr lang="en-US" dirty="0" err="1" smtClean="0">
                <a:latin typeface="Courier"/>
              </a:rPr>
              <a:t>y[jj</a:t>
            </a:r>
            <a:r>
              <a:rPr lang="en-US" dirty="0" smtClean="0">
                <a:latin typeface="Courier"/>
              </a:rPr>
              <a:t>]        )*</a:t>
            </a:r>
            <a:r>
              <a:rPr lang="en-US" dirty="0" err="1" smtClean="0">
                <a:latin typeface="Courier"/>
              </a:rPr>
              <a:t>yconv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yloc2 = (</a:t>
            </a:r>
            <a:r>
              <a:rPr lang="en-US" dirty="0" err="1" smtClean="0">
                <a:latin typeface="Courier"/>
              </a:rPr>
              <a:t>int)((display_ymax-(y[jj]+dy[jj</a:t>
            </a:r>
            <a:r>
              <a:rPr lang="en-US" dirty="0" smtClean="0">
                <a:latin typeface="Courier"/>
              </a:rPr>
              <a:t>]))*</a:t>
            </a:r>
            <a:r>
              <a:rPr lang="en-US" dirty="0" err="1" smtClean="0">
                <a:latin typeface="Courier"/>
              </a:rPr>
              <a:t>yconv</a:t>
            </a:r>
            <a:r>
              <a:rPr lang="en-US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MPE_Draw_line(window</a:t>
            </a:r>
            <a:r>
              <a:rPr lang="en-US" dirty="0" smtClean="0">
                <a:latin typeface="Courier"/>
              </a:rPr>
              <a:t>, xloc1, yloc2, xloc2, yloc2, MPE_BLACK);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MPE_Draw_line(window</a:t>
            </a:r>
            <a:r>
              <a:rPr lang="en-US" dirty="0" smtClean="0">
                <a:latin typeface="Courier"/>
              </a:rPr>
              <a:t>, xloc1, yloc1, xloc2, yloc1, MPE_BLACK);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MPE_Draw_line(window</a:t>
            </a:r>
            <a:r>
              <a:rPr lang="en-US" dirty="0" smtClean="0">
                <a:latin typeface="Courier"/>
              </a:rPr>
              <a:t>, xloc1, yloc1, xloc1, yloc2, MPE_BLACK);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   </a:t>
            </a:r>
            <a:r>
              <a:rPr lang="en-US" dirty="0" err="1" smtClean="0">
                <a:latin typeface="Courier"/>
              </a:rPr>
              <a:t>MPE_Draw_line(window</a:t>
            </a:r>
            <a:r>
              <a:rPr lang="en-US" dirty="0" smtClean="0">
                <a:latin typeface="Courier"/>
              </a:rPr>
              <a:t>, xloc2, yloc1, xloc2, yloc2, MPE_BLACK);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   }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}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   </a:t>
            </a:r>
            <a:r>
              <a:rPr lang="en-US" dirty="0" err="1" smtClean="0">
                <a:latin typeface="Courier"/>
              </a:rPr>
              <a:t>MPE_Update(window</a:t>
            </a:r>
            <a:r>
              <a:rPr lang="en-US" dirty="0" smtClean="0">
                <a:latin typeface="Courier"/>
              </a:rPr>
              <a:t>);</a:t>
            </a:r>
            <a:endParaRPr lang="en-US" dirty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MPE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look at the event handling code to get an idea how things work</a:t>
            </a:r>
          </a:p>
          <a:p>
            <a:endParaRPr lang="en-US" dirty="0" smtClean="0"/>
          </a:p>
          <a:p>
            <a:r>
              <a:rPr lang="en-US" dirty="0" smtClean="0"/>
              <a:t>This is for X windows which is an older, lower level programming interface</a:t>
            </a:r>
          </a:p>
          <a:p>
            <a:endParaRPr lang="en-US" dirty="0" smtClean="0"/>
          </a:p>
          <a:p>
            <a:r>
              <a:rPr lang="en-US" dirty="0" smtClean="0"/>
              <a:t>OpenGL works by calling the callback functions that are set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7722" y="1417638"/>
            <a:ext cx="8229600" cy="494162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3077" dirty="0" smtClean="0">
                <a:latin typeface="Courier"/>
              </a:rPr>
              <a:t>void </a:t>
            </a:r>
            <a:r>
              <a:rPr lang="en-US" sz="3077" dirty="0" err="1" smtClean="0">
                <a:latin typeface="Courier"/>
              </a:rPr>
              <a:t>display_get_event(void</a:t>
            </a:r>
            <a:r>
              <a:rPr lang="en-US" sz="3077" dirty="0" smtClean="0">
                <a:latin typeface="Courier"/>
              </a:rPr>
              <a:t>)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{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if (window-&gt;Cookie != MPE_G_COOKIE)   </a:t>
            </a:r>
            <a:r>
              <a:rPr lang="en-US" sz="3077" dirty="0" err="1" smtClean="0">
                <a:latin typeface="Courier"/>
              </a:rPr>
              <a:t>printf("Handle</a:t>
            </a:r>
            <a:r>
              <a:rPr lang="en-US" sz="3077" dirty="0" smtClean="0">
                <a:latin typeface="Courier"/>
              </a:rPr>
              <a:t> argument is incorrect or corrupted\</a:t>
            </a:r>
            <a:r>
              <a:rPr lang="en-US" sz="3077" dirty="0" err="1" smtClean="0">
                <a:latin typeface="Courier"/>
              </a:rPr>
              <a:t>n</a:t>
            </a:r>
            <a:r>
              <a:rPr lang="en-US" sz="3077" dirty="0" smtClean="0">
                <a:latin typeface="Courier"/>
              </a:rPr>
              <a:t>" );</a:t>
            </a:r>
          </a:p>
          <a:p>
            <a:pPr>
              <a:buNone/>
            </a:pPr>
            <a:endParaRPr lang="en-US" sz="3077" dirty="0" smtClean="0">
              <a:latin typeface="Courier"/>
            </a:endParaRP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key = '\0’;  button = -1;  </a:t>
            </a:r>
            <a:r>
              <a:rPr lang="en-US" sz="3077" dirty="0" err="1" smtClean="0">
                <a:latin typeface="Courier"/>
              </a:rPr>
              <a:t>xcor</a:t>
            </a:r>
            <a:r>
              <a:rPr lang="en-US" sz="3077" dirty="0" smtClean="0">
                <a:latin typeface="Courier"/>
              </a:rPr>
              <a:t> = 0.0;  </a:t>
            </a:r>
            <a:r>
              <a:rPr lang="en-US" sz="3077" dirty="0" err="1" smtClean="0">
                <a:latin typeface="Courier"/>
              </a:rPr>
              <a:t>ycor</a:t>
            </a:r>
            <a:r>
              <a:rPr lang="en-US" sz="3077" dirty="0" smtClean="0">
                <a:latin typeface="Courier"/>
              </a:rPr>
              <a:t> = 0.0;  </a:t>
            </a:r>
            <a:r>
              <a:rPr lang="en-US" sz="3077" dirty="0" err="1" smtClean="0">
                <a:latin typeface="Courier"/>
              </a:rPr>
              <a:t>special_event</a:t>
            </a:r>
            <a:r>
              <a:rPr lang="en-US" sz="3077" dirty="0" smtClean="0">
                <a:latin typeface="Courier"/>
              </a:rPr>
              <a:t> = 0; </a:t>
            </a:r>
          </a:p>
          <a:p>
            <a:pPr>
              <a:buNone/>
            </a:pPr>
            <a:endParaRPr lang="en-US" sz="3077" dirty="0" smtClean="0">
              <a:latin typeface="Courier"/>
            </a:endParaRP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</a:t>
            </a:r>
            <a:r>
              <a:rPr lang="en-US" sz="3077" dirty="0" err="1" smtClean="0">
                <a:latin typeface="Courier"/>
              </a:rPr>
              <a:t>EventMask</a:t>
            </a:r>
            <a:r>
              <a:rPr lang="en-US" sz="3077" dirty="0" smtClean="0">
                <a:latin typeface="Courier"/>
              </a:rPr>
              <a:t>= </a:t>
            </a:r>
            <a:r>
              <a:rPr lang="en-US" sz="3077" dirty="0" err="1" smtClean="0">
                <a:latin typeface="Courier"/>
              </a:rPr>
              <a:t>ButtonPressMask</a:t>
            </a:r>
            <a:r>
              <a:rPr lang="en-US" sz="3077" dirty="0" smtClean="0">
                <a:latin typeface="Courier"/>
              </a:rPr>
              <a:t> | </a:t>
            </a:r>
            <a:r>
              <a:rPr lang="en-US" sz="3077" dirty="0" err="1" smtClean="0">
                <a:latin typeface="Courier"/>
              </a:rPr>
              <a:t>ButtonReleaseMask</a:t>
            </a:r>
            <a:r>
              <a:rPr lang="en-US" sz="3077" dirty="0" smtClean="0">
                <a:latin typeface="Courier"/>
              </a:rPr>
              <a:t> | </a:t>
            </a:r>
            <a:r>
              <a:rPr lang="en-US" sz="3077" dirty="0" err="1" smtClean="0">
                <a:latin typeface="Courier"/>
              </a:rPr>
              <a:t>KeyPressMask</a:t>
            </a:r>
            <a:r>
              <a:rPr lang="en-US" sz="3077" dirty="0" smtClean="0">
                <a:latin typeface="Courier"/>
              </a:rPr>
              <a:t> | </a:t>
            </a:r>
            <a:r>
              <a:rPr lang="en-US" sz="3077" dirty="0" err="1" smtClean="0">
                <a:latin typeface="Courier"/>
              </a:rPr>
              <a:t>ExposureMask</a:t>
            </a:r>
            <a:r>
              <a:rPr lang="en-US" sz="3077" dirty="0" smtClean="0">
                <a:latin typeface="Courier"/>
              </a:rPr>
              <a:t> | </a:t>
            </a:r>
            <a:r>
              <a:rPr lang="en-US" sz="3077" dirty="0" err="1" smtClean="0">
                <a:latin typeface="Courier"/>
              </a:rPr>
              <a:t>StructureNotifyMask</a:t>
            </a:r>
            <a:r>
              <a:rPr lang="en-US" sz="3077" dirty="0" smtClean="0">
                <a:latin typeface="Courier"/>
              </a:rPr>
              <a:t> ;</a:t>
            </a:r>
          </a:p>
          <a:p>
            <a:pPr>
              <a:buNone/>
            </a:pPr>
            <a:endParaRPr lang="en-US" sz="3077" dirty="0" smtClean="0">
              <a:latin typeface="Courier"/>
            </a:endParaRP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</a:t>
            </a:r>
            <a:r>
              <a:rPr lang="en-US" sz="3077" dirty="0" err="1" smtClean="0">
                <a:latin typeface="Courier"/>
              </a:rPr>
              <a:t>EventFlag</a:t>
            </a:r>
            <a:r>
              <a:rPr lang="en-US" sz="3077" dirty="0" smtClean="0">
                <a:latin typeface="Courier"/>
              </a:rPr>
              <a:t>=0;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</a:t>
            </a:r>
            <a:r>
              <a:rPr lang="en-US" sz="3077" dirty="0" err="1" smtClean="0">
                <a:latin typeface="Courier"/>
              </a:rPr>
              <a:t>if(XCheckWindowEvent(window</a:t>
            </a:r>
            <a:r>
              <a:rPr lang="en-US" sz="3077" dirty="0" smtClean="0">
                <a:latin typeface="Courier"/>
              </a:rPr>
              <a:t>-&gt;</a:t>
            </a:r>
            <a:r>
              <a:rPr lang="en-US" sz="3077" dirty="0" err="1" smtClean="0">
                <a:latin typeface="Courier"/>
              </a:rPr>
              <a:t>xwin</a:t>
            </a:r>
            <a:r>
              <a:rPr lang="en-US" sz="3077" dirty="0" smtClean="0">
                <a:latin typeface="Courier"/>
              </a:rPr>
              <a:t>-&gt;</a:t>
            </a:r>
            <a:r>
              <a:rPr lang="en-US" sz="3077" dirty="0" err="1" smtClean="0">
                <a:latin typeface="Courier"/>
              </a:rPr>
              <a:t>disp,window</a:t>
            </a:r>
            <a:r>
              <a:rPr lang="en-US" sz="3077" dirty="0" smtClean="0">
                <a:latin typeface="Courier"/>
              </a:rPr>
              <a:t>-&gt;</a:t>
            </a:r>
            <a:r>
              <a:rPr lang="en-US" sz="3077" dirty="0" err="1" smtClean="0">
                <a:latin typeface="Courier"/>
              </a:rPr>
              <a:t>xwin</a:t>
            </a:r>
            <a:r>
              <a:rPr lang="en-US" sz="3077" dirty="0" smtClean="0">
                <a:latin typeface="Courier"/>
              </a:rPr>
              <a:t>-&gt;</a:t>
            </a:r>
            <a:r>
              <a:rPr lang="en-US" sz="3077" dirty="0" err="1" smtClean="0">
                <a:latin typeface="Courier"/>
              </a:rPr>
              <a:t>win,EventMask,&amp;event</a:t>
            </a:r>
            <a:r>
              <a:rPr lang="en-US" sz="3077" dirty="0" smtClean="0">
                <a:latin typeface="Courier"/>
              </a:rPr>
              <a:t>))  </a:t>
            </a:r>
            <a:r>
              <a:rPr lang="en-US" sz="3077" dirty="0" err="1" smtClean="0">
                <a:latin typeface="Courier"/>
              </a:rPr>
              <a:t>EventFlag</a:t>
            </a:r>
            <a:r>
              <a:rPr lang="en-US" sz="3077" dirty="0" smtClean="0">
                <a:latin typeface="Courier"/>
              </a:rPr>
              <a:t>=1;    </a:t>
            </a:r>
          </a:p>
          <a:p>
            <a:pPr>
              <a:buNone/>
            </a:pPr>
            <a:endParaRPr lang="en-US" sz="3077" dirty="0" smtClean="0">
              <a:latin typeface="Courier"/>
            </a:endParaRP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</a:t>
            </a:r>
            <a:r>
              <a:rPr lang="en-US" sz="3077" dirty="0" err="1" smtClean="0">
                <a:latin typeface="Courier"/>
              </a:rPr>
              <a:t>MPI_Bcast(&amp;EventFlag</a:t>
            </a:r>
            <a:r>
              <a:rPr lang="en-US" sz="3077" dirty="0" smtClean="0">
                <a:latin typeface="Courier"/>
              </a:rPr>
              <a:t>, 1, MPI_INT, 0, MPI_COMM_WORLD);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   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if (</a:t>
            </a:r>
            <a:r>
              <a:rPr lang="en-US" sz="3077" dirty="0" err="1" smtClean="0">
                <a:latin typeface="Courier"/>
              </a:rPr>
              <a:t>EventFlag</a:t>
            </a:r>
            <a:r>
              <a:rPr lang="en-US" sz="3077" dirty="0" smtClean="0">
                <a:latin typeface="Courier"/>
              </a:rPr>
              <a:t>){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</a:t>
            </a:r>
            <a:r>
              <a:rPr lang="en-US" sz="3077" dirty="0" err="1" smtClean="0">
                <a:latin typeface="Courier"/>
              </a:rPr>
              <a:t>MPI_Bcast(&amp;event</a:t>
            </a:r>
            <a:r>
              <a:rPr lang="en-US" sz="3077" dirty="0" smtClean="0">
                <a:latin typeface="Courier"/>
              </a:rPr>
              <a:t>, (</a:t>
            </a:r>
            <a:r>
              <a:rPr lang="en-US" sz="3077" dirty="0" err="1" smtClean="0">
                <a:latin typeface="Courier"/>
              </a:rPr>
              <a:t>int)sizeof(XEvent</a:t>
            </a:r>
            <a:r>
              <a:rPr lang="en-US" sz="3077" dirty="0" smtClean="0">
                <a:latin typeface="Courier"/>
              </a:rPr>
              <a:t>), MPI_BYTE, 0, MPI_COMM_WORLD);</a:t>
            </a:r>
          </a:p>
          <a:p>
            <a:pPr>
              <a:buNone/>
            </a:pPr>
            <a:endParaRPr lang="en-US" sz="3077" dirty="0" smtClean="0">
              <a:latin typeface="Courier"/>
            </a:endParaRP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//</a:t>
            </a:r>
            <a:r>
              <a:rPr lang="en-US" sz="3077" dirty="0" err="1" smtClean="0">
                <a:latin typeface="Courier"/>
              </a:rPr>
              <a:t>printf("Event</a:t>
            </a:r>
            <a:r>
              <a:rPr lang="en-US" sz="3077" dirty="0" smtClean="0">
                <a:latin typeface="Courier"/>
              </a:rPr>
              <a:t> type is %</a:t>
            </a:r>
            <a:r>
              <a:rPr lang="en-US" sz="3077" dirty="0" err="1" smtClean="0">
                <a:latin typeface="Courier"/>
              </a:rPr>
              <a:t>d\n",event.type</a:t>
            </a:r>
            <a:r>
              <a:rPr lang="en-US" sz="3077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</a:t>
            </a:r>
            <a:r>
              <a:rPr lang="en-US" sz="3077" dirty="0" err="1" smtClean="0">
                <a:latin typeface="Courier"/>
              </a:rPr>
              <a:t>switch(event.type</a:t>
            </a:r>
            <a:r>
              <a:rPr lang="en-US" sz="3077" dirty="0" smtClean="0">
                <a:latin typeface="Courier"/>
              </a:rPr>
              <a:t>){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   case </a:t>
            </a:r>
            <a:r>
              <a:rPr lang="en-US" sz="3077" dirty="0" err="1" smtClean="0">
                <a:latin typeface="Courier"/>
              </a:rPr>
              <a:t>ButtonPress</a:t>
            </a:r>
            <a:r>
              <a:rPr lang="en-US" sz="3077" dirty="0" smtClean="0">
                <a:latin typeface="Courier"/>
              </a:rPr>
              <a:t>: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      //</a:t>
            </a:r>
            <a:r>
              <a:rPr lang="en-US" sz="3077" dirty="0" err="1" smtClean="0">
                <a:latin typeface="Courier"/>
              </a:rPr>
              <a:t>printf("Button</a:t>
            </a:r>
            <a:r>
              <a:rPr lang="en-US" sz="3077" dirty="0" smtClean="0">
                <a:latin typeface="Courier"/>
              </a:rPr>
              <a:t> Press is %</a:t>
            </a:r>
            <a:r>
              <a:rPr lang="en-US" sz="3077" dirty="0" err="1" smtClean="0">
                <a:latin typeface="Courier"/>
              </a:rPr>
              <a:t>d\n",event.xbutton.button</a:t>
            </a:r>
            <a:r>
              <a:rPr lang="en-US" sz="3077" dirty="0" smtClean="0">
                <a:latin typeface="Courier"/>
              </a:rPr>
              <a:t>);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   case </a:t>
            </a:r>
            <a:r>
              <a:rPr lang="en-US" sz="3077" dirty="0" err="1" smtClean="0">
                <a:latin typeface="Courier"/>
              </a:rPr>
              <a:t>KeyPress</a:t>
            </a:r>
            <a:r>
              <a:rPr lang="en-US" sz="3077" dirty="0" smtClean="0">
                <a:latin typeface="Courier"/>
              </a:rPr>
              <a:t>: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   case Expose:   /* Window has been uncovered */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   case </a:t>
            </a:r>
            <a:r>
              <a:rPr lang="en-US" sz="3077" dirty="0" err="1" smtClean="0">
                <a:latin typeface="Courier"/>
              </a:rPr>
              <a:t>ConfigureNotify</a:t>
            </a:r>
            <a:r>
              <a:rPr lang="en-US" sz="3077" dirty="0" smtClean="0">
                <a:latin typeface="Courier"/>
              </a:rPr>
              <a:t>:   /* Window has been resized */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   } // switch</a:t>
            </a:r>
          </a:p>
          <a:p>
            <a:pPr>
              <a:buNone/>
            </a:pPr>
            <a:r>
              <a:rPr lang="en-US" sz="3077" dirty="0" smtClean="0">
                <a:latin typeface="Courier"/>
              </a:rPr>
              <a:t>   } //</a:t>
            </a:r>
            <a:r>
              <a:rPr lang="en-US" sz="3077" dirty="0" err="1" smtClean="0">
                <a:latin typeface="Courier"/>
              </a:rPr>
              <a:t>EventFlag</a:t>
            </a:r>
            <a:endParaRPr lang="en-US" sz="3077" dirty="0" smtClean="0">
              <a:latin typeface="Courier"/>
            </a:endParaRPr>
          </a:p>
          <a:p>
            <a:pPr>
              <a:buNone/>
            </a:pPr>
            <a:endParaRPr lang="en-US" dirty="0">
              <a:latin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Event Handling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2-10-11 at 9.50.31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4080" r="-44080"/>
          <a:stretch>
            <a:fillRect/>
          </a:stretch>
        </p:blipFill>
        <p:spPr>
          <a:xfrm>
            <a:off x="457199" y="1417638"/>
            <a:ext cx="9293565" cy="511110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Viz</a:t>
            </a:r>
            <a:r>
              <a:rPr lang="en-US" dirty="0" smtClean="0"/>
              <a:t> example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Iteration:       0, Time:    0.00, </a:t>
            </a:r>
            <a:r>
              <a:rPr lang="en-US" dirty="0" err="1" smtClean="0"/>
              <a:t>Timestep</a:t>
            </a:r>
            <a:r>
              <a:rPr lang="en-US" dirty="0" smtClean="0"/>
              <a:t>: n/a</a:t>
            </a:r>
          </a:p>
          <a:p>
            <a:r>
              <a:rPr lang="en-US" dirty="0" smtClean="0"/>
              <a:t>Iteration:     100, Time:  0.1000,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DEBUG mouse click is button 0 state 0 </a:t>
            </a:r>
            <a:r>
              <a:rPr lang="en-US" dirty="0" err="1" smtClean="0"/>
              <a:t>xloc</a:t>
            </a:r>
            <a:r>
              <a:rPr lang="en-US" dirty="0" smtClean="0"/>
              <a:t> 273 </a:t>
            </a:r>
            <a:r>
              <a:rPr lang="en-US" dirty="0" err="1" smtClean="0"/>
              <a:t>yloc</a:t>
            </a:r>
            <a:r>
              <a:rPr lang="en-US" dirty="0" smtClean="0"/>
              <a:t> 338</a:t>
            </a:r>
          </a:p>
          <a:p>
            <a:r>
              <a:rPr lang="en-US" dirty="0" smtClean="0"/>
              <a:t>DEBUG mouse click is button 0 state 1 </a:t>
            </a:r>
            <a:r>
              <a:rPr lang="en-US" dirty="0" err="1" smtClean="0"/>
              <a:t>xloc</a:t>
            </a:r>
            <a:r>
              <a:rPr lang="en-US" dirty="0" smtClean="0"/>
              <a:t> 273 </a:t>
            </a:r>
            <a:r>
              <a:rPr lang="en-US" dirty="0" err="1" smtClean="0"/>
              <a:t>yloc</a:t>
            </a:r>
            <a:r>
              <a:rPr lang="en-US" dirty="0" smtClean="0"/>
              <a:t> 338</a:t>
            </a:r>
          </a:p>
          <a:p>
            <a:r>
              <a:rPr lang="en-US" dirty="0" smtClean="0"/>
              <a:t>DEBUG key pressed is 120</a:t>
            </a:r>
          </a:p>
          <a:p>
            <a:r>
              <a:rPr lang="en-US" dirty="0" smtClean="0"/>
              <a:t>Iteration:     200, Time:  0.2000,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DEBUG mouse click is button 2 state 0 </a:t>
            </a:r>
            <a:r>
              <a:rPr lang="en-US" dirty="0" err="1" smtClean="0"/>
              <a:t>xloc</a:t>
            </a:r>
            <a:r>
              <a:rPr lang="en-US" dirty="0" smtClean="0"/>
              <a:t> 273 </a:t>
            </a:r>
            <a:r>
              <a:rPr lang="en-US" dirty="0" err="1" smtClean="0"/>
              <a:t>yloc</a:t>
            </a:r>
            <a:r>
              <a:rPr lang="en-US" dirty="0" smtClean="0"/>
              <a:t> 331</a:t>
            </a:r>
          </a:p>
          <a:p>
            <a:r>
              <a:rPr lang="en-US" dirty="0" smtClean="0"/>
              <a:t>DEBUG mouse click is button 2 state 1 </a:t>
            </a:r>
            <a:r>
              <a:rPr lang="en-US" dirty="0" err="1" smtClean="0"/>
              <a:t>xloc</a:t>
            </a:r>
            <a:r>
              <a:rPr lang="en-US" dirty="0" smtClean="0"/>
              <a:t> 273 </a:t>
            </a:r>
            <a:r>
              <a:rPr lang="en-US" dirty="0" err="1" smtClean="0"/>
              <a:t>yloc</a:t>
            </a:r>
            <a:r>
              <a:rPr lang="en-US" dirty="0" smtClean="0"/>
              <a:t> 331</a:t>
            </a:r>
          </a:p>
          <a:p>
            <a:r>
              <a:rPr lang="en-US" dirty="0" smtClean="0"/>
              <a:t>DEBUG key pressed is 102</a:t>
            </a:r>
          </a:p>
          <a:p>
            <a:r>
              <a:rPr lang="en-US" dirty="0" smtClean="0"/>
              <a:t>DEBUG key pressed is 103</a:t>
            </a:r>
          </a:p>
          <a:p>
            <a:r>
              <a:rPr lang="en-US" dirty="0" smtClean="0"/>
              <a:t>DEBUG key pressed is 107</a:t>
            </a:r>
          </a:p>
          <a:p>
            <a:r>
              <a:rPr lang="en-US" dirty="0" smtClean="0"/>
              <a:t>Iteration:     300, Time:  0.3000,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Iteration:     400, Time:  0.4000,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Iteration:     500, Time:  0.5000,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Iteration:     600, Time:  0.6000,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Iteration:     700, Time:  0.7000,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Iteration:     800, Time:  0.8000,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Iteration:     900, Time:  0.9000,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r>
              <a:rPr lang="en-US" dirty="0" smtClean="0"/>
              <a:t>Iteration:    1000, Time:  1.0000, </a:t>
            </a:r>
            <a:r>
              <a:rPr lang="en-US" dirty="0" err="1" smtClean="0"/>
              <a:t>Timestep</a:t>
            </a:r>
            <a:r>
              <a:rPr lang="en-US" dirty="0" smtClean="0"/>
              <a:t>: 0.0010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Window </a:t>
            </a:r>
            <a:r>
              <a:rPr lang="en-US" smtClean="0"/>
              <a:t>with events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visualization is built into </a:t>
            </a:r>
            <a:r>
              <a:rPr lang="en-US" dirty="0" err="1" smtClean="0"/>
              <a:t>Starlogo</a:t>
            </a:r>
            <a:r>
              <a:rPr lang="en-US" dirty="0" smtClean="0"/>
              <a:t> and </a:t>
            </a:r>
            <a:r>
              <a:rPr lang="en-US" dirty="0" err="1" smtClean="0"/>
              <a:t>Netlogo</a:t>
            </a:r>
            <a:r>
              <a:rPr lang="en-US" dirty="0" smtClean="0"/>
              <a:t> – one of their attractive features</a:t>
            </a:r>
          </a:p>
          <a:p>
            <a:endParaRPr lang="en-US" dirty="0" smtClean="0"/>
          </a:p>
          <a:p>
            <a:r>
              <a:rPr lang="en-US" dirty="0" smtClean="0"/>
              <a:t>High Performance Computing (HPC) Languages, C/C++/Fortran, you need to work to add real-time visualization</a:t>
            </a:r>
          </a:p>
          <a:p>
            <a:endParaRPr lang="en-US" dirty="0" smtClean="0"/>
          </a:p>
          <a:p>
            <a:r>
              <a:rPr lang="en-US" dirty="0" smtClean="0"/>
              <a:t>But there are tools and here is a starting point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Real-Time Visualization for High Performance Computing Languages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OpenGL </a:t>
            </a:r>
          </a:p>
          <a:p>
            <a:pPr lvl="1"/>
            <a:r>
              <a:rPr lang="en-US" dirty="0" smtClean="0"/>
              <a:t>the standard in high performance graphics</a:t>
            </a:r>
          </a:p>
          <a:p>
            <a:pPr lvl="1"/>
            <a:r>
              <a:rPr lang="en-US" dirty="0" smtClean="0"/>
              <a:t>No compromise for performance</a:t>
            </a:r>
          </a:p>
          <a:p>
            <a:pPr lvl="1"/>
            <a:r>
              <a:rPr lang="en-US" dirty="0" smtClean="0"/>
              <a:t>Hard to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Built-</a:t>
            </a:r>
            <a:r>
              <a:rPr lang="en-US" dirty="0" smtClean="0"/>
              <a:t>in 3D capability</a:t>
            </a:r>
            <a:endParaRPr lang="en-US" dirty="0" smtClean="0"/>
          </a:p>
          <a:p>
            <a:r>
              <a:rPr lang="en-US" dirty="0" smtClean="0"/>
              <a:t>MPE</a:t>
            </a:r>
          </a:p>
          <a:p>
            <a:pPr lvl="1"/>
            <a:r>
              <a:rPr lang="en-US" dirty="0" smtClean="0"/>
              <a:t>Extension to MPI, the standard parallel programming language</a:t>
            </a:r>
          </a:p>
          <a:p>
            <a:pPr lvl="1"/>
            <a:r>
              <a:rPr lang="en-US" dirty="0" smtClean="0"/>
              <a:t>Parallel graphics – multiple processors write to screen</a:t>
            </a:r>
          </a:p>
          <a:p>
            <a:pPr lvl="1"/>
            <a:r>
              <a:rPr lang="en-US" dirty="0" smtClean="0"/>
              <a:t>Built on top of X windows, an old graphics standard</a:t>
            </a:r>
          </a:p>
          <a:p>
            <a:pPr lvl="1"/>
            <a:r>
              <a:rPr lang="en-US" dirty="0" smtClean="0"/>
              <a:t>Simple set of graphics </a:t>
            </a:r>
            <a:r>
              <a:rPr lang="en-US" dirty="0" err="1" smtClean="0"/>
              <a:t>intrinsics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Real-time Visualization Tools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work on Mac OSX and Linux/Unix</a:t>
            </a:r>
          </a:p>
          <a:p>
            <a:pPr lvl="1"/>
            <a:r>
              <a:rPr lang="en-US" dirty="0" smtClean="0"/>
              <a:t>OpenGL is usually on system; MPE is an alternate</a:t>
            </a:r>
          </a:p>
          <a:p>
            <a:pPr lvl="1"/>
            <a:r>
              <a:rPr lang="en-US" dirty="0" smtClean="0"/>
              <a:t>Development headers for OpenGL may be needed</a:t>
            </a:r>
          </a:p>
          <a:p>
            <a:pPr lvl="1"/>
            <a:r>
              <a:rPr lang="en-US" dirty="0" smtClean="0"/>
              <a:t>MPE needs to be installed. Get distribution from </a:t>
            </a:r>
            <a:r>
              <a:rPr lang="en-US" dirty="0" smtClean="0">
                <a:hlinkClick r:id="rId2"/>
              </a:rPr>
              <a:t>http://www.github.com/losalamos/CLAMR/downloads</a:t>
            </a:r>
            <a:r>
              <a:rPr lang="en-US" dirty="0" smtClean="0"/>
              <a:t>. </a:t>
            </a:r>
            <a:r>
              <a:rPr lang="en-US" dirty="0" err="1" smtClean="0"/>
              <a:t>mpe.tar.gz</a:t>
            </a:r>
            <a:r>
              <a:rPr lang="en-US" dirty="0" smtClean="0"/>
              <a:t> and </a:t>
            </a:r>
            <a:r>
              <a:rPr lang="en-US" dirty="0" err="1" smtClean="0"/>
              <a:t>mpe_setup.sh</a:t>
            </a:r>
            <a:endParaRPr lang="en-US" dirty="0" smtClean="0"/>
          </a:p>
          <a:p>
            <a:r>
              <a:rPr lang="en-US" dirty="0" smtClean="0"/>
              <a:t>Does not work on Windows</a:t>
            </a:r>
          </a:p>
          <a:p>
            <a:pPr lvl="1"/>
            <a:r>
              <a:rPr lang="en-US" dirty="0" smtClean="0"/>
              <a:t>Windows uses Direct X, their version of OpenGL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difficult part of full-featured graphics interfaces is the graphics-oriented control structure</a:t>
            </a:r>
          </a:p>
          <a:p>
            <a:r>
              <a:rPr lang="en-US" dirty="0" smtClean="0"/>
              <a:t>Difficult to integrate with the computational view of programming which also wants to control everything</a:t>
            </a:r>
          </a:p>
          <a:p>
            <a:endParaRPr lang="en-US" dirty="0" smtClean="0"/>
          </a:p>
          <a:p>
            <a:r>
              <a:rPr lang="en-US" dirty="0" smtClean="0"/>
              <a:t>Just graphics output can be simpler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Driven Loop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 *</a:t>
            </a:r>
            <a:r>
              <a:rPr lang="en-US" dirty="0" err="1" smtClean="0"/>
              <a:t>argv</a:t>
            </a:r>
            <a:r>
              <a:rPr lang="en-US" dirty="0" smtClean="0"/>
              <a:t>[]) {</a:t>
            </a:r>
          </a:p>
          <a:p>
            <a:pPr lvl="1">
              <a:buNone/>
            </a:pPr>
            <a:r>
              <a:rPr lang="en-US" dirty="0" smtClean="0"/>
              <a:t>setup computational data</a:t>
            </a:r>
          </a:p>
          <a:p>
            <a:pPr lvl="1">
              <a:buNone/>
            </a:pPr>
            <a:r>
              <a:rPr lang="en-US" dirty="0" smtClean="0"/>
              <a:t>set graphics calls</a:t>
            </a:r>
          </a:p>
          <a:p>
            <a:pPr lvl="1">
              <a:buNone/>
            </a:pPr>
            <a:r>
              <a:rPr lang="en-US" dirty="0" smtClean="0"/>
              <a:t>draw scene</a:t>
            </a:r>
          </a:p>
          <a:p>
            <a:pPr lvl="1">
              <a:buNone/>
            </a:pPr>
            <a:r>
              <a:rPr lang="en-US" dirty="0" smtClean="0"/>
              <a:t>set idle function (&amp;</a:t>
            </a:r>
            <a:r>
              <a:rPr lang="en-US" dirty="0" err="1" smtClean="0"/>
              <a:t>do_calc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call main graphics loop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do_calc(void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70" dirty="0" smtClean="0"/>
              <a:t>for (</a:t>
            </a:r>
            <a:r>
              <a:rPr lang="en-US" sz="2270" dirty="0" err="1" smtClean="0"/>
              <a:t>int</a:t>
            </a:r>
            <a:r>
              <a:rPr lang="en-US" sz="2270" dirty="0" smtClean="0"/>
              <a:t> </a:t>
            </a:r>
            <a:r>
              <a:rPr lang="en-US" sz="2270" dirty="0" err="1" smtClean="0"/>
              <a:t>iburst</a:t>
            </a:r>
            <a:r>
              <a:rPr lang="en-US" sz="2270" dirty="0" smtClean="0"/>
              <a:t> = 0; </a:t>
            </a:r>
            <a:r>
              <a:rPr lang="en-US" sz="2270" dirty="0" err="1" smtClean="0"/>
              <a:t>iburst</a:t>
            </a:r>
            <a:r>
              <a:rPr lang="en-US" sz="2270" dirty="0" smtClean="0"/>
              <a:t> &lt; </a:t>
            </a:r>
            <a:r>
              <a:rPr lang="en-US" sz="2270" dirty="0" err="1" smtClean="0"/>
              <a:t>nburst</a:t>
            </a:r>
            <a:r>
              <a:rPr lang="en-US" sz="2270" dirty="0" smtClean="0"/>
              <a:t> &amp;&amp; niter &lt; </a:t>
            </a:r>
            <a:r>
              <a:rPr lang="en-US" sz="2270" dirty="0" err="1" smtClean="0"/>
              <a:t>stop_iter</a:t>
            </a:r>
            <a:r>
              <a:rPr lang="en-US" sz="2270" dirty="0" smtClean="0"/>
              <a:t>; </a:t>
            </a:r>
          </a:p>
          <a:p>
            <a:pPr>
              <a:buNone/>
            </a:pPr>
            <a:r>
              <a:rPr lang="en-US" sz="2270" dirty="0" smtClean="0"/>
              <a:t>			</a:t>
            </a:r>
            <a:r>
              <a:rPr lang="en-US" sz="2270" dirty="0" err="1" smtClean="0"/>
              <a:t>iburst</a:t>
            </a:r>
            <a:r>
              <a:rPr lang="en-US" sz="2270" dirty="0" smtClean="0"/>
              <a:t>++, niter++){</a:t>
            </a:r>
          </a:p>
          <a:p>
            <a:pPr>
              <a:buNone/>
            </a:pPr>
            <a:r>
              <a:rPr lang="en-US" sz="2270" dirty="0" smtClean="0"/>
              <a:t>		compute code</a:t>
            </a:r>
          </a:p>
          <a:p>
            <a:pPr>
              <a:buNone/>
            </a:pPr>
            <a:r>
              <a:rPr lang="en-US" sz="2270" dirty="0" smtClean="0"/>
              <a:t>	}</a:t>
            </a:r>
          </a:p>
          <a:p>
            <a:pPr>
              <a:buNone/>
            </a:pPr>
            <a:r>
              <a:rPr lang="en-US" sz="2270" dirty="0" smtClean="0"/>
              <a:t>   draw scene</a:t>
            </a:r>
          </a:p>
          <a:p>
            <a:pPr>
              <a:buNone/>
            </a:pPr>
            <a:r>
              <a:rPr lang="en-US" sz="2270" dirty="0" smtClean="0"/>
              <a:t>	if (niter &gt;= </a:t>
            </a:r>
            <a:r>
              <a:rPr lang="en-US" sz="2270" dirty="0" err="1" smtClean="0"/>
              <a:t>stop_iter</a:t>
            </a:r>
            <a:r>
              <a:rPr lang="en-US" sz="2270" dirty="0" smtClean="0"/>
              <a:t>) exit(0);</a:t>
            </a:r>
          </a:p>
          <a:p>
            <a:pPr>
              <a:buNone/>
            </a:pPr>
            <a:r>
              <a:rPr lang="en-US" sz="2270" dirty="0" smtClean="0"/>
              <a:t>}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in real-time graphics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Infinite loop that polls for mouse, keyboard and other </a:t>
            </a:r>
            <a:r>
              <a:rPr lang="en-US" dirty="0" smtClean="0"/>
              <a:t>interrupts (events)</a:t>
            </a:r>
          </a:p>
          <a:p>
            <a:r>
              <a:rPr lang="en-US" dirty="0" smtClean="0"/>
              <a:t>Calls idle function (calc routines) when not busy.</a:t>
            </a:r>
          </a:p>
          <a:p>
            <a:pPr lvl="1"/>
            <a:r>
              <a:rPr lang="en-US" dirty="0" smtClean="0"/>
              <a:t>Burst in </a:t>
            </a:r>
            <a:r>
              <a:rPr lang="en-US" dirty="0" err="1" smtClean="0"/>
              <a:t>do_calc</a:t>
            </a:r>
            <a:r>
              <a:rPr lang="en-US" dirty="0" smtClean="0"/>
              <a:t> is to avoid long delays in mouse and keyboard response. Tune </a:t>
            </a:r>
            <a:r>
              <a:rPr lang="en-US" dirty="0" err="1" smtClean="0"/>
              <a:t>nburst</a:t>
            </a:r>
            <a:r>
              <a:rPr lang="en-US" dirty="0" smtClean="0"/>
              <a:t> to acceptable number of iterations.</a:t>
            </a:r>
          </a:p>
          <a:p>
            <a:pPr lvl="1"/>
            <a:r>
              <a:rPr lang="en-US" dirty="0" smtClean="0"/>
              <a:t>Overhead is low compared to simple loop except for actual graphics screen draws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graphics loop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viz.cpp</a:t>
            </a:r>
            <a:r>
              <a:rPr lang="en-US" dirty="0" smtClean="0"/>
              <a:t> sets function callbacks so key and mouse input can be handled in the main file</a:t>
            </a:r>
          </a:p>
          <a:p>
            <a:pPr lvl="1"/>
            <a:r>
              <a:rPr lang="en-US" dirty="0" smtClean="0"/>
              <a:t>Function callbacks are tricky programming</a:t>
            </a:r>
          </a:p>
          <a:p>
            <a:pPr lvl="1"/>
            <a:r>
              <a:rPr lang="en-US" dirty="0" smtClean="0"/>
              <a:t>Adding key/mouse operations </a:t>
            </a:r>
            <a:r>
              <a:rPr lang="en-US" dirty="0" smtClean="0"/>
              <a:t>easy</a:t>
            </a:r>
          </a:p>
          <a:p>
            <a:pPr lvl="1"/>
            <a:r>
              <a:rPr lang="en-US" dirty="0" smtClean="0"/>
              <a:t>Designing the user interface takes some planning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Callbacks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687614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Color scale takes a bit of work – we follow the “rainbow” pattern from blue to red with blue “cold” or low and red “hot” or high</a:t>
            </a:r>
          </a:p>
          <a:p>
            <a:r>
              <a:rPr lang="en-US" dirty="0" smtClean="0"/>
              <a:t>In the RGB structure, varying one color at a time and moving along the edge of the color cube gives around 1000 colors in the OpenGL implementation. MPE has only 256 colors (</a:t>
            </a:r>
            <a:r>
              <a:rPr lang="en-US" dirty="0" smtClean="0"/>
              <a:t>X windows </a:t>
            </a:r>
            <a:r>
              <a:rPr lang="en-US" dirty="0" smtClean="0"/>
              <a:t>has more limitations with colors in this code).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scale</a:t>
            </a:r>
            <a:endParaRPr lang="en-US" dirty="0"/>
          </a:p>
        </p:txBody>
      </p:sp>
      <p:pic>
        <p:nvPicPr>
          <p:cNvPr id="4" name="Picture 3" descr="Screen shot 2012-10-11 at 8.55.4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12" y="1788378"/>
            <a:ext cx="1677993" cy="421891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273</TotalTime>
  <Words>1721</Words>
  <Application>Microsoft Macintosh PowerPoint</Application>
  <PresentationFormat>On-screen Show (4:3)</PresentationFormat>
  <Paragraphs>177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Real-Time Visualization</vt:lpstr>
      <vt:lpstr>Real-Time Visualization for High Performance Computing Languages</vt:lpstr>
      <vt:lpstr>Two Real-time Visualization Tools</vt:lpstr>
      <vt:lpstr>Systems</vt:lpstr>
      <vt:lpstr>Event Driven Loop</vt:lpstr>
      <vt:lpstr>Compute in real-time graphics</vt:lpstr>
      <vt:lpstr>Main graphics loop</vt:lpstr>
      <vt:lpstr>Function Callbacks</vt:lpstr>
      <vt:lpstr>Color scale</vt:lpstr>
      <vt:lpstr>Sample OpenGL code</vt:lpstr>
      <vt:lpstr>Sample MPE code</vt:lpstr>
      <vt:lpstr>Event Handling</vt:lpstr>
      <vt:lpstr>Sample Event Handling Code</vt:lpstr>
      <vt:lpstr>Viz example code</vt:lpstr>
      <vt:lpstr>Terminal Window with events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 Robey</dc:creator>
  <cp:lastModifiedBy>Robert  Robey</cp:lastModifiedBy>
  <cp:revision>8</cp:revision>
  <dcterms:created xsi:type="dcterms:W3CDTF">2012-10-12T03:57:52Z</dcterms:created>
  <dcterms:modified xsi:type="dcterms:W3CDTF">2012-10-12T05:04:48Z</dcterms:modified>
</cp:coreProperties>
</file>