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Lato"/>
      <p:regular r:id="rId38"/>
      <p:bold r:id="rId39"/>
      <p:italic r:id="rId40"/>
      <p:boldItalic r:id="rId41"/>
    </p:embeddedFont>
    <p:embeddedFont>
      <p:font typeface="Helvetica Neue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AAE772-1F50-47B3-B779-A4921C3B2C25}">
  <a:tblStyle styleId="{6EAAE772-1F50-47B3-B779-A4921C3B2C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italic.fntdata"/><Relationship Id="rId20" Type="http://schemas.openxmlformats.org/officeDocument/2006/relationships/slide" Target="slides/slide14.xml"/><Relationship Id="rId42" Type="http://schemas.openxmlformats.org/officeDocument/2006/relationships/font" Target="fonts/HelveticaNeue-regular.fntdata"/><Relationship Id="rId41" Type="http://schemas.openxmlformats.org/officeDocument/2006/relationships/font" Target="fonts/Lato-boldItalic.fntdata"/><Relationship Id="rId22" Type="http://schemas.openxmlformats.org/officeDocument/2006/relationships/slide" Target="slides/slide16.xml"/><Relationship Id="rId44" Type="http://schemas.openxmlformats.org/officeDocument/2006/relationships/font" Target="fonts/HelveticaNeue-italic.fntdata"/><Relationship Id="rId21" Type="http://schemas.openxmlformats.org/officeDocument/2006/relationships/slide" Target="slides/slide15.xml"/><Relationship Id="rId43" Type="http://schemas.openxmlformats.org/officeDocument/2006/relationships/font" Target="fonts/HelveticaNeue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HelveticaNeue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aleway-bold.fntdata"/><Relationship Id="rId12" Type="http://schemas.openxmlformats.org/officeDocument/2006/relationships/slide" Target="slides/slide6.xml"/><Relationship Id="rId34" Type="http://schemas.openxmlformats.org/officeDocument/2006/relationships/font" Target="fonts/Raleway-regular.fntdata"/><Relationship Id="rId15" Type="http://schemas.openxmlformats.org/officeDocument/2006/relationships/slide" Target="slides/slide9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8.xml"/><Relationship Id="rId36" Type="http://schemas.openxmlformats.org/officeDocument/2006/relationships/font" Target="fonts/Raleway-italic.fntdata"/><Relationship Id="rId17" Type="http://schemas.openxmlformats.org/officeDocument/2006/relationships/slide" Target="slides/slide11.xml"/><Relationship Id="rId39" Type="http://schemas.openxmlformats.org/officeDocument/2006/relationships/font" Target="fonts/Lato-bold.fntdata"/><Relationship Id="rId16" Type="http://schemas.openxmlformats.org/officeDocument/2006/relationships/slide" Target="slides/slide10.xml"/><Relationship Id="rId38" Type="http://schemas.openxmlformats.org/officeDocument/2006/relationships/font" Target="fonts/Lato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b9a0b074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b9a0b074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8b216613da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8b216613da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8b216613da_0_10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8b216613d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8b216613da_0_17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8b216613da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8b216613da_0_23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8b216613da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d5b15f0a3_5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d5b15f0a3_5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cb9a0b074_1_12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cb9a0b074_1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814cf7d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d814cf7d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8b216613da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8b216613da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8b216613da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8b216613da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e965474a9_3_37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e965474a9_3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965474a9_3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e965474a9_3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e965474a9_3_3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e965474a9_3_3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cb9a0b074_1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cb9a0b074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cb9a0b074_1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cb9a0b074_1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cb9a0b074_1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cb9a0b074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cb9a0b074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cb9a0b074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e965474a9_3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e965474a9_3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8b216613da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8b216613da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8b216613da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8b216613da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8b216613d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8b216613d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d251bb473_0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d251bb473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e965474a9_3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e965474a9_3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8b216613da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8b216613da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d251bb473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d251bb473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cb9a0b074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cb9a0b074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23630543_1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23630543_1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353535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react.j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327725" y="630225"/>
            <a:ext cx="83754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Growing Up With The Web: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What Computing Can Teach Us About Ourselves</a:t>
            </a:r>
            <a:endParaRPr sz="3600"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71617" y="3329475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Leila Al-Hemali </a:t>
            </a:r>
            <a:endParaRPr b="1" sz="2400"/>
          </a:p>
        </p:txBody>
      </p:sp>
      <p:sp>
        <p:nvSpPr>
          <p:cNvPr id="74" name="Google Shape;74;p13"/>
          <p:cNvSpPr txBox="1"/>
          <p:nvPr/>
        </p:nvSpPr>
        <p:spPr>
          <a:xfrm>
            <a:off x="5703125" y="3696050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</a:t>
            </a:r>
            <a:r>
              <a:rPr b="1" lang="en" sz="5000">
                <a:solidFill>
                  <a:srgbClr val="21212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table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>
            <p:ph type="title"/>
          </p:nvPr>
        </p:nvSpPr>
        <p:spPr>
          <a:xfrm>
            <a:off x="260849" y="399100"/>
            <a:ext cx="86223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</a:rPr>
              <a:t>Web to Understand Climate Change</a:t>
            </a:r>
            <a:endParaRPr sz="36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29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Modeling and Visualizing disaster scenarios with Agent-Based Models</a:t>
            </a:r>
            <a:endParaRPr sz="2400">
              <a:solidFill>
                <a:schemeClr val="accent5"/>
              </a:solidFill>
            </a:endParaRPr>
          </a:p>
        </p:txBody>
      </p:sp>
      <p:pic>
        <p:nvPicPr>
          <p:cNvPr id="158" name="Google Shape;158;p22" title="simtabl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825" y="1486125"/>
            <a:ext cx="4475924" cy="335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/>
        </p:nvSpPr>
        <p:spPr>
          <a:xfrm>
            <a:off x="109450" y="218900"/>
            <a:ext cx="57312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Measuring Glacial Retreat in the Browser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Step 1:  Orient Four images of Grinnell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Glacier in  Glacier National Park from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Wikipedia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4" name="Google Shape;164;p23" title="Screenshot 2025-10-01 at 11.55.4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6525" y="39888"/>
            <a:ext cx="4168049" cy="5063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/>
        </p:nvSpPr>
        <p:spPr>
          <a:xfrm>
            <a:off x="109450" y="218900"/>
            <a:ext cx="57312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Measuring Glacial Retreat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Step 2:  Project the images on to the terrain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to match images coordinates with real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world coordinates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0" name="Google Shape;170;p24" title="Screenshot 2025-10-01 at 11.58.3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48975"/>
            <a:ext cx="4572001" cy="4451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5" title="Screenshot 2025-10-01 at 12.18.25 PM.png"/>
          <p:cNvPicPr preferRelativeResize="0"/>
          <p:nvPr/>
        </p:nvPicPr>
        <p:blipFill rotWithShape="1">
          <a:blip r:embed="rId3">
            <a:alphaModFix/>
          </a:blip>
          <a:srcRect b="0" l="583" r="583" t="0"/>
          <a:stretch/>
        </p:blipFill>
        <p:spPr>
          <a:xfrm>
            <a:off x="373067" y="1"/>
            <a:ext cx="877093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5"/>
          <p:cNvSpPr txBox="1"/>
          <p:nvPr/>
        </p:nvSpPr>
        <p:spPr>
          <a:xfrm>
            <a:off x="0" y="89550"/>
            <a:ext cx="6487500" cy="101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Measuring Glacial Retreat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Step 4:  Create GIS Layer in our platform 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>
            <p:ph idx="4294967295" type="title"/>
          </p:nvPr>
        </p:nvSpPr>
        <p:spPr>
          <a:xfrm>
            <a:off x="171625" y="338900"/>
            <a:ext cx="5197200" cy="7680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Point 1: </a:t>
            </a:r>
            <a:endParaRPr sz="2400"/>
          </a:p>
        </p:txBody>
      </p:sp>
      <p:sp>
        <p:nvSpPr>
          <p:cNvPr id="182" name="Google Shape;182;p26"/>
          <p:cNvSpPr txBox="1"/>
          <p:nvPr>
            <p:ph idx="4294967295" type="title"/>
          </p:nvPr>
        </p:nvSpPr>
        <p:spPr>
          <a:xfrm>
            <a:off x="171625" y="1106900"/>
            <a:ext cx="5197200" cy="17880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latin typeface="Lato"/>
                <a:ea typeface="Lato"/>
                <a:cs typeface="Lato"/>
                <a:sym typeface="Lato"/>
              </a:rPr>
              <a:t>The problems you can solve </a:t>
            </a:r>
            <a:endParaRPr b="0"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0" lang="en" sz="1800">
                <a:latin typeface="Lato"/>
                <a:ea typeface="Lato"/>
                <a:cs typeface="Lato"/>
                <a:sym typeface="Lato"/>
              </a:rPr>
              <a:t>with computers aren’t just </a:t>
            </a:r>
            <a:r>
              <a:rPr b="0" lang="en" sz="1800">
                <a:latin typeface="Lato"/>
                <a:ea typeface="Lato"/>
                <a:cs typeface="Lato"/>
                <a:sym typeface="Lato"/>
              </a:rPr>
              <a:t>technical </a:t>
            </a:r>
            <a:endParaRPr b="0"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b="0" lang="en" sz="1800">
                <a:latin typeface="Lato"/>
                <a:ea typeface="Lato"/>
                <a:cs typeface="Lato"/>
                <a:sym typeface="Lato"/>
              </a:rPr>
              <a:t>- they’re human, political, environmental 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>
            <p:ph idx="1" type="subTitle"/>
          </p:nvPr>
        </p:nvSpPr>
        <p:spPr>
          <a:xfrm>
            <a:off x="265500" y="653700"/>
            <a:ext cx="4045200" cy="383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Now let’s move away from web technologies and think about what computing and intelligence is…</a:t>
            </a:r>
            <a:endParaRPr sz="1800"/>
          </a:p>
        </p:txBody>
      </p:sp>
      <p:pic>
        <p:nvPicPr>
          <p:cNvPr id="188" name="Google Shape;18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4075" y="106875"/>
            <a:ext cx="342684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Computation is the transformation of information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Computation as a new kind of nature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Computation as poetry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/>
          <p:nvPr>
            <p:ph idx="1" type="body"/>
          </p:nvPr>
        </p:nvSpPr>
        <p:spPr>
          <a:xfrm>
            <a:off x="371975" y="1107850"/>
            <a:ext cx="8012400" cy="318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</a:rPr>
              <a:t>Point 2: Create your own definition of computation</a:t>
            </a: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>
            <a:off x="265500" y="19126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dk2"/>
                </a:solidFill>
              </a:rPr>
              <a:t>I was born in 1995… </a:t>
            </a:r>
            <a:endParaRPr b="0" sz="2400">
              <a:solidFill>
                <a:schemeClr val="dk2"/>
              </a:solidFill>
            </a:endParaRPr>
          </a:p>
        </p:txBody>
      </p:sp>
      <p:pic>
        <p:nvPicPr>
          <p:cNvPr id="80" name="Google Shape;80;p14" title="20251010_14080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8391" y="460850"/>
            <a:ext cx="1905208" cy="2540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title="20251010_14073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396210" y="1104302"/>
            <a:ext cx="2540275" cy="3387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/>
          <p:nvPr>
            <p:ph type="title"/>
          </p:nvPr>
        </p:nvSpPr>
        <p:spPr>
          <a:xfrm>
            <a:off x="2568075" y="1695342"/>
            <a:ext cx="6244200" cy="671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 u="sng">
                <a:solidFill>
                  <a:schemeClr val="accent5"/>
                </a:solidFill>
              </a:rPr>
              <a:t>We are in a new era of computing: AI </a:t>
            </a:r>
            <a:endParaRPr sz="2400" u="sng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7"/>
            <a:ext cx="4254600" cy="481803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3"/>
          <p:cNvSpPr txBox="1"/>
          <p:nvPr/>
        </p:nvSpPr>
        <p:spPr>
          <a:xfrm>
            <a:off x="2855550" y="687397"/>
            <a:ext cx="3432900" cy="76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0" name="Google Shape;220;p33"/>
          <p:cNvSpPr txBox="1"/>
          <p:nvPr>
            <p:ph idx="4294967295" type="body"/>
          </p:nvPr>
        </p:nvSpPr>
        <p:spPr>
          <a:xfrm>
            <a:off x="2819125" y="749325"/>
            <a:ext cx="3432900" cy="3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Humans have always identified closely with the </a:t>
            </a:r>
            <a:r>
              <a:rPr b="1" lang="en" sz="3000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tools we make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Notebook -&gt; Extends Memory </a:t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/>
              <a:t>Cars -&gt; increases access</a:t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/>
              <a:t>AI -&gt; extends synthesis and imagination</a:t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46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4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/>
          <p:nvPr>
            <p:ph type="title"/>
          </p:nvPr>
        </p:nvSpPr>
        <p:spPr>
          <a:xfrm>
            <a:off x="265500" y="744174"/>
            <a:ext cx="4045200" cy="36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chemeClr val="lt2"/>
                </a:solidFill>
              </a:rPr>
              <a:t>When cars came out, we didn’t give up moving our bodies, we created gyms.</a:t>
            </a:r>
            <a:endParaRPr b="0"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chemeClr val="lt2"/>
                </a:solidFill>
              </a:rPr>
              <a:t>With AI here, we won’t give up thinking, we’ll find new ways to train our minds</a:t>
            </a:r>
            <a:endParaRPr b="0" sz="1800">
              <a:solidFill>
                <a:schemeClr val="lt2"/>
              </a:solidFill>
            </a:endParaRPr>
          </a:p>
        </p:txBody>
      </p:sp>
      <p:pic>
        <p:nvPicPr>
          <p:cNvPr id="231" name="Google Shape;23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71725"/>
            <a:ext cx="4528500" cy="2824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6"/>
          <p:cNvSpPr txBox="1"/>
          <p:nvPr>
            <p:ph type="title"/>
          </p:nvPr>
        </p:nvSpPr>
        <p:spPr>
          <a:xfrm>
            <a:off x="283100" y="712150"/>
            <a:ext cx="8620500" cy="101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</a:t>
            </a:r>
            <a:r>
              <a:rPr lang="en"/>
              <a:t>Conscious</a:t>
            </a:r>
            <a:r>
              <a:rPr lang="en"/>
              <a:t> Use </a:t>
            </a:r>
            <a:r>
              <a:rPr lang="en"/>
              <a:t>Practices</a:t>
            </a:r>
            <a:r>
              <a:rPr lang="en"/>
              <a:t>: </a:t>
            </a:r>
            <a:endParaRPr/>
          </a:p>
        </p:txBody>
      </p:sp>
      <p:sp>
        <p:nvSpPr>
          <p:cNvPr id="237" name="Google Shape;237;p36"/>
          <p:cNvSpPr/>
          <p:nvPr/>
        </p:nvSpPr>
        <p:spPr>
          <a:xfrm>
            <a:off x="371775" y="1988900"/>
            <a:ext cx="2629500" cy="22449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6"/>
          <p:cNvSpPr/>
          <p:nvPr/>
        </p:nvSpPr>
        <p:spPr>
          <a:xfrm>
            <a:off x="3210432" y="1988900"/>
            <a:ext cx="2629500" cy="22449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6"/>
          <p:cNvSpPr/>
          <p:nvPr/>
        </p:nvSpPr>
        <p:spPr>
          <a:xfrm>
            <a:off x="6049089" y="1988900"/>
            <a:ext cx="2629500" cy="22449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6"/>
          <p:cNvSpPr txBox="1"/>
          <p:nvPr>
            <p:ph type="title"/>
          </p:nvPr>
        </p:nvSpPr>
        <p:spPr>
          <a:xfrm>
            <a:off x="6125275" y="2061900"/>
            <a:ext cx="2481600" cy="20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Write the function,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0" lang="en" sz="1400"/>
              <a:t>Ask AI for feedback</a:t>
            </a:r>
            <a:endParaRPr b="0" sz="1400">
              <a:solidFill>
                <a:schemeClr val="lt1"/>
              </a:solidFill>
            </a:endParaRPr>
          </a:p>
        </p:txBody>
      </p:sp>
      <p:sp>
        <p:nvSpPr>
          <p:cNvPr id="241" name="Google Shape;241;p36"/>
          <p:cNvSpPr txBox="1"/>
          <p:nvPr>
            <p:ph type="title"/>
          </p:nvPr>
        </p:nvSpPr>
        <p:spPr>
          <a:xfrm>
            <a:off x="447975" y="2061900"/>
            <a:ext cx="2481600" cy="20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One in three times </a:t>
            </a:r>
            <a:r>
              <a:rPr lang="en" sz="2100"/>
              <a:t>you want to consult an LLM, 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0" lang="en" sz="1400"/>
              <a:t>DONT</a:t>
            </a:r>
            <a:endParaRPr b="0" sz="1400"/>
          </a:p>
        </p:txBody>
      </p:sp>
      <p:sp>
        <p:nvSpPr>
          <p:cNvPr id="242" name="Google Shape;242;p36"/>
          <p:cNvSpPr txBox="1"/>
          <p:nvPr>
            <p:ph type="title"/>
          </p:nvPr>
        </p:nvSpPr>
        <p:spPr>
          <a:xfrm>
            <a:off x="3286625" y="2061900"/>
            <a:ext cx="2481600" cy="20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Ask AI for Package Suggestions, 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0" lang="en" sz="1400"/>
              <a:t>Choose the best one yourself</a:t>
            </a:r>
            <a:endParaRPr b="0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7"/>
          <p:cNvSpPr txBox="1"/>
          <p:nvPr>
            <p:ph type="title"/>
          </p:nvPr>
        </p:nvSpPr>
        <p:spPr>
          <a:xfrm>
            <a:off x="283099" y="712150"/>
            <a:ext cx="86223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3: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AI as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cognitive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extension</a:t>
            </a:r>
            <a:endParaRPr/>
          </a:p>
        </p:txBody>
      </p:sp>
      <p:pic>
        <p:nvPicPr>
          <p:cNvPr id="248" name="Google Shape;24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0325" y="1057275"/>
            <a:ext cx="3048000" cy="302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 txBox="1"/>
          <p:nvPr>
            <p:ph type="title"/>
          </p:nvPr>
        </p:nvSpPr>
        <p:spPr>
          <a:xfrm>
            <a:off x="293849" y="472450"/>
            <a:ext cx="85563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Point 1: The problems computers can solve are limitless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Point 2: Create your own definition for computation</a:t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Point 3: Use AI as cognitive extension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9"/>
          <p:cNvSpPr txBox="1"/>
          <p:nvPr>
            <p:ph type="title"/>
          </p:nvPr>
        </p:nvSpPr>
        <p:spPr>
          <a:xfrm>
            <a:off x="283099" y="712150"/>
            <a:ext cx="8622300" cy="38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THANK YOU!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					</a:t>
            </a:r>
            <a:r>
              <a:rPr lang="en" sz="1900"/>
              <a:t>Contact</a:t>
            </a:r>
            <a:r>
              <a:rPr lang="en" sz="1900"/>
              <a:t>: leila@simtable.com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450" y="1080950"/>
            <a:ext cx="4540300" cy="34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227600" y="403850"/>
            <a:ext cx="8793900" cy="45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So was the era of personal computing and the modern web…</a:t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/>
          <p:nvPr/>
        </p:nvSpPr>
        <p:spPr>
          <a:xfrm>
            <a:off x="0" y="0"/>
            <a:ext cx="9144000" cy="15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2"/>
                </a:solidFill>
              </a:rPr>
              <a:t>    </a:t>
            </a:r>
            <a:r>
              <a:rPr b="1" lang="en" sz="2500">
                <a:solidFill>
                  <a:schemeClr val="dk2"/>
                </a:solidFill>
              </a:rPr>
              <a:t>🌐 </a:t>
            </a:r>
            <a:r>
              <a:rPr b="1" lang="en" sz="2500">
                <a:solidFill>
                  <a:schemeClr val="lt1"/>
                </a:solidFill>
              </a:rPr>
              <a:t>The Internet                 vs.               🕸 The Web</a:t>
            </a:r>
            <a:endParaRPr b="1" sz="25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625" y="1115025"/>
            <a:ext cx="2884781" cy="384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0400" y="1497400"/>
            <a:ext cx="4039276" cy="315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Adolescent Web Timeline </a:t>
            </a:r>
            <a:endParaRPr>
              <a:solidFill>
                <a:schemeClr val="lt2"/>
              </a:solidFill>
            </a:endParaRPr>
          </a:p>
        </p:txBody>
      </p:sp>
      <p:graphicFrame>
        <p:nvGraphicFramePr>
          <p:cNvPr id="100" name="Google Shape;100;p17"/>
          <p:cNvGraphicFramePr/>
          <p:nvPr/>
        </p:nvGraphicFramePr>
        <p:xfrm>
          <a:off x="279450" y="239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{6EAAE772-1F50-47B3-B779-A4921C3B2C25}</a:tableStyleId>
              </a:tblPr>
              <a:tblGrid>
                <a:gridCol w="714025"/>
                <a:gridCol w="714025"/>
                <a:gridCol w="714025"/>
                <a:gridCol w="1045200"/>
                <a:gridCol w="382850"/>
                <a:gridCol w="714025"/>
                <a:gridCol w="714025"/>
                <a:gridCol w="714025"/>
                <a:gridCol w="714025"/>
                <a:gridCol w="714025"/>
                <a:gridCol w="714025"/>
                <a:gridCol w="714025"/>
              </a:tblGrid>
              <a:tr h="15932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hMerge="1"/>
                <a:tc hMerge="1"/>
                <a:tc hMerge="1"/>
                <a:tc gridSpan="8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</a:tbl>
          </a:graphicData>
        </a:graphic>
      </p:graphicFrame>
      <p:cxnSp>
        <p:nvCxnSpPr>
          <p:cNvPr id="101" name="Google Shape;101;p17"/>
          <p:cNvCxnSpPr/>
          <p:nvPr/>
        </p:nvCxnSpPr>
        <p:spPr>
          <a:xfrm rot="10800000">
            <a:off x="351500" y="1439375"/>
            <a:ext cx="0" cy="95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02" name="Google Shape;102;p17"/>
          <p:cNvSpPr txBox="1"/>
          <p:nvPr>
            <p:ph type="title"/>
          </p:nvPr>
        </p:nvSpPr>
        <p:spPr>
          <a:xfrm>
            <a:off x="351500" y="1203700"/>
            <a:ext cx="8046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1995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03" name="Google Shape;103;p17"/>
          <p:cNvSpPr txBox="1"/>
          <p:nvPr>
            <p:ph type="title"/>
          </p:nvPr>
        </p:nvSpPr>
        <p:spPr>
          <a:xfrm>
            <a:off x="1973030" y="1270350"/>
            <a:ext cx="8046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1998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04" name="Google Shape;104;p17"/>
          <p:cNvSpPr txBox="1"/>
          <p:nvPr>
            <p:ph idx="4294967295" type="body"/>
          </p:nvPr>
        </p:nvSpPr>
        <p:spPr>
          <a:xfrm>
            <a:off x="2043713" y="1595800"/>
            <a:ext cx="1549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Google launched</a:t>
            </a:r>
            <a:endParaRPr sz="1400"/>
          </a:p>
        </p:txBody>
      </p:sp>
      <p:cxnSp>
        <p:nvCxnSpPr>
          <p:cNvPr id="105" name="Google Shape;105;p17"/>
          <p:cNvCxnSpPr/>
          <p:nvPr/>
        </p:nvCxnSpPr>
        <p:spPr>
          <a:xfrm rot="10800000">
            <a:off x="1897925" y="1439363"/>
            <a:ext cx="0" cy="95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06" name="Google Shape;106;p17"/>
          <p:cNvSpPr txBox="1"/>
          <p:nvPr>
            <p:ph type="title"/>
          </p:nvPr>
        </p:nvSpPr>
        <p:spPr>
          <a:xfrm>
            <a:off x="3663349" y="1230038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2005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07" name="Google Shape;107;p17"/>
          <p:cNvSpPr txBox="1"/>
          <p:nvPr>
            <p:ph idx="4294967295" type="body"/>
          </p:nvPr>
        </p:nvSpPr>
        <p:spPr>
          <a:xfrm>
            <a:off x="7752675" y="1203025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React.js</a:t>
            </a:r>
            <a:r>
              <a:rPr lang="en" sz="1400"/>
              <a:t> started new era of web apps</a:t>
            </a:r>
            <a:endParaRPr sz="1400"/>
          </a:p>
        </p:txBody>
      </p:sp>
      <p:cxnSp>
        <p:nvCxnSpPr>
          <p:cNvPr id="108" name="Google Shape;108;p17"/>
          <p:cNvCxnSpPr/>
          <p:nvPr/>
        </p:nvCxnSpPr>
        <p:spPr>
          <a:xfrm rot="10800000">
            <a:off x="3560950" y="1439363"/>
            <a:ext cx="0" cy="95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09" name="Google Shape;109;p17"/>
          <p:cNvSpPr txBox="1"/>
          <p:nvPr>
            <p:ph idx="4294967295" type="body"/>
          </p:nvPr>
        </p:nvSpPr>
        <p:spPr>
          <a:xfrm>
            <a:off x="464550" y="1622163"/>
            <a:ext cx="13203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Javascript + HTML2.0</a:t>
            </a:r>
            <a:endParaRPr sz="1400"/>
          </a:p>
        </p:txBody>
      </p:sp>
      <p:sp>
        <p:nvSpPr>
          <p:cNvPr id="110" name="Google Shape;110;p17"/>
          <p:cNvSpPr txBox="1"/>
          <p:nvPr>
            <p:ph type="title"/>
          </p:nvPr>
        </p:nvSpPr>
        <p:spPr>
          <a:xfrm>
            <a:off x="7666499" y="896425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2013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11" name="Google Shape;111;p17"/>
          <p:cNvSpPr txBox="1"/>
          <p:nvPr>
            <p:ph idx="4294967295" type="body"/>
          </p:nvPr>
        </p:nvSpPr>
        <p:spPr>
          <a:xfrm>
            <a:off x="3633700" y="1622163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Youtube founded</a:t>
            </a:r>
            <a:endParaRPr sz="1400"/>
          </a:p>
        </p:txBody>
      </p:sp>
      <p:cxnSp>
        <p:nvCxnSpPr>
          <p:cNvPr id="112" name="Google Shape;112;p17"/>
          <p:cNvCxnSpPr/>
          <p:nvPr/>
        </p:nvCxnSpPr>
        <p:spPr>
          <a:xfrm rot="10800000">
            <a:off x="7752675" y="1450300"/>
            <a:ext cx="0" cy="95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3" name="Google Shape;113;p17"/>
          <p:cNvSpPr txBox="1"/>
          <p:nvPr>
            <p:ph type="title"/>
          </p:nvPr>
        </p:nvSpPr>
        <p:spPr>
          <a:xfrm>
            <a:off x="6144211" y="1270338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2010 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14" name="Google Shape;114;p17"/>
          <p:cNvSpPr txBox="1"/>
          <p:nvPr>
            <p:ph idx="4294967295" type="body"/>
          </p:nvPr>
        </p:nvSpPr>
        <p:spPr>
          <a:xfrm>
            <a:off x="7800700" y="3961825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Graduated High School</a:t>
            </a:r>
            <a:endParaRPr sz="1400"/>
          </a:p>
        </p:txBody>
      </p:sp>
      <p:sp>
        <p:nvSpPr>
          <p:cNvPr id="115" name="Google Shape;115;p17"/>
          <p:cNvSpPr txBox="1"/>
          <p:nvPr>
            <p:ph type="title"/>
          </p:nvPr>
        </p:nvSpPr>
        <p:spPr>
          <a:xfrm>
            <a:off x="7745774" y="3569725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2013 (18yo)</a:t>
            </a:r>
            <a:endParaRPr b="1" sz="1800">
              <a:solidFill>
                <a:schemeClr val="dk1"/>
              </a:solidFill>
            </a:endParaRPr>
          </a:p>
        </p:txBody>
      </p:sp>
      <p:cxnSp>
        <p:nvCxnSpPr>
          <p:cNvPr id="116" name="Google Shape;116;p17"/>
          <p:cNvCxnSpPr>
            <a:endCxn id="115" idx="1"/>
          </p:cNvCxnSpPr>
          <p:nvPr/>
        </p:nvCxnSpPr>
        <p:spPr>
          <a:xfrm>
            <a:off x="7745774" y="2853775"/>
            <a:ext cx="0" cy="91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7" name="Google Shape;117;p17"/>
          <p:cNvSpPr txBox="1"/>
          <p:nvPr>
            <p:ph type="title"/>
          </p:nvPr>
        </p:nvSpPr>
        <p:spPr>
          <a:xfrm>
            <a:off x="3606361" y="3395750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2005 (10yo)</a:t>
            </a:r>
            <a:endParaRPr b="1" sz="1800">
              <a:solidFill>
                <a:schemeClr val="dk1"/>
              </a:solidFill>
            </a:endParaRPr>
          </a:p>
        </p:txBody>
      </p:sp>
      <p:cxnSp>
        <p:nvCxnSpPr>
          <p:cNvPr id="118" name="Google Shape;118;p17"/>
          <p:cNvCxnSpPr/>
          <p:nvPr/>
        </p:nvCxnSpPr>
        <p:spPr>
          <a:xfrm>
            <a:off x="3524463" y="2853750"/>
            <a:ext cx="7200" cy="63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19" name="Google Shape;119;p17"/>
          <p:cNvSpPr txBox="1"/>
          <p:nvPr>
            <p:ph idx="4294967295" type="body"/>
          </p:nvPr>
        </p:nvSpPr>
        <p:spPr>
          <a:xfrm>
            <a:off x="3524487" y="3787850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Joined Club Penguin, 1st internet gaming phenomenon</a:t>
            </a:r>
            <a:endParaRPr sz="1400"/>
          </a:p>
        </p:txBody>
      </p:sp>
      <p:sp>
        <p:nvSpPr>
          <p:cNvPr id="120" name="Google Shape;120;p17"/>
          <p:cNvSpPr txBox="1"/>
          <p:nvPr>
            <p:ph type="title"/>
          </p:nvPr>
        </p:nvSpPr>
        <p:spPr>
          <a:xfrm>
            <a:off x="5372399" y="3395750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2009 (15y0)</a:t>
            </a:r>
            <a:endParaRPr b="1" sz="1800">
              <a:solidFill>
                <a:schemeClr val="dk1"/>
              </a:solidFill>
            </a:endParaRPr>
          </a:p>
        </p:txBody>
      </p:sp>
      <p:cxnSp>
        <p:nvCxnSpPr>
          <p:cNvPr id="121" name="Google Shape;121;p17"/>
          <p:cNvCxnSpPr/>
          <p:nvPr/>
        </p:nvCxnSpPr>
        <p:spPr>
          <a:xfrm>
            <a:off x="5277625" y="2853750"/>
            <a:ext cx="7200" cy="63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2" name="Google Shape;122;p17"/>
          <p:cNvSpPr txBox="1"/>
          <p:nvPr>
            <p:ph idx="4294967295" type="body"/>
          </p:nvPr>
        </p:nvSpPr>
        <p:spPr>
          <a:xfrm>
            <a:off x="5290525" y="3787850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Got my 1st smartphone </a:t>
            </a:r>
            <a:br>
              <a:rPr lang="en" sz="1400"/>
            </a:br>
            <a:r>
              <a:rPr lang="en" sz="1400"/>
              <a:t>+ joined facebook</a:t>
            </a:r>
            <a:endParaRPr sz="1400"/>
          </a:p>
        </p:txBody>
      </p:sp>
      <p:sp>
        <p:nvSpPr>
          <p:cNvPr id="123" name="Google Shape;123;p17"/>
          <p:cNvSpPr txBox="1"/>
          <p:nvPr>
            <p:ph type="title"/>
          </p:nvPr>
        </p:nvSpPr>
        <p:spPr>
          <a:xfrm>
            <a:off x="1516474" y="3441250"/>
            <a:ext cx="897000" cy="39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1997 (2yo)</a:t>
            </a:r>
            <a:endParaRPr b="1" sz="1800">
              <a:solidFill>
                <a:schemeClr val="dk1"/>
              </a:solidFill>
            </a:endParaRPr>
          </a:p>
        </p:txBody>
      </p:sp>
      <p:cxnSp>
        <p:nvCxnSpPr>
          <p:cNvPr id="124" name="Google Shape;124;p17"/>
          <p:cNvCxnSpPr/>
          <p:nvPr/>
        </p:nvCxnSpPr>
        <p:spPr>
          <a:xfrm>
            <a:off x="1423250" y="2853750"/>
            <a:ext cx="7200" cy="63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5" name="Google Shape;125;p17"/>
          <p:cNvSpPr txBox="1"/>
          <p:nvPr>
            <p:ph idx="4294967295" type="body"/>
          </p:nvPr>
        </p:nvSpPr>
        <p:spPr>
          <a:xfrm>
            <a:off x="1434600" y="3833350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My parents get their 1st internet subscription</a:t>
            </a:r>
            <a:endParaRPr sz="1400"/>
          </a:p>
        </p:txBody>
      </p:sp>
      <p:cxnSp>
        <p:nvCxnSpPr>
          <p:cNvPr id="126" name="Google Shape;126;p17"/>
          <p:cNvCxnSpPr/>
          <p:nvPr/>
        </p:nvCxnSpPr>
        <p:spPr>
          <a:xfrm rot="10800000">
            <a:off x="6052950" y="1439363"/>
            <a:ext cx="0" cy="95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27" name="Google Shape;127;p17"/>
          <p:cNvSpPr txBox="1"/>
          <p:nvPr>
            <p:ph idx="4294967295" type="body"/>
          </p:nvPr>
        </p:nvSpPr>
        <p:spPr>
          <a:xfrm>
            <a:off x="6108412" y="1595788"/>
            <a:ext cx="1588800" cy="3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Instagram</a:t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/>
        </p:nvSpPr>
        <p:spPr>
          <a:xfrm>
            <a:off x="389075" y="1675050"/>
            <a:ext cx="46794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What made me want to work on the web?</a:t>
            </a:r>
            <a:endParaRPr sz="43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8475" y="889775"/>
            <a:ext cx="3549875" cy="354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/>
          <p:nvPr>
            <p:ph type="title"/>
          </p:nvPr>
        </p:nvSpPr>
        <p:spPr>
          <a:xfrm>
            <a:off x="260849" y="654000"/>
            <a:ext cx="8622300" cy="3835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A wave of </a:t>
            </a:r>
            <a:r>
              <a:rPr lang="en" sz="1300">
                <a:latin typeface="Arial"/>
                <a:ea typeface="Arial"/>
                <a:cs typeface="Arial"/>
                <a:sym typeface="Arial"/>
              </a:rPr>
              <a:t>protests and uprisings</a:t>
            </a:r>
            <a:r>
              <a:rPr b="0" lang="en" sz="1300">
                <a:latin typeface="Arial"/>
                <a:ea typeface="Arial"/>
                <a:cs typeface="Arial"/>
                <a:sym typeface="Arial"/>
              </a:rPr>
              <a:t> across </a:t>
            </a:r>
            <a:endParaRPr b="0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the Arab world started by protests posted</a:t>
            </a:r>
            <a:endParaRPr b="0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 on Twitter (founded 2006)</a:t>
            </a:r>
            <a:br>
              <a:rPr b="0" lang="en" sz="1300">
                <a:latin typeface="Arial"/>
                <a:ea typeface="Arial"/>
                <a:cs typeface="Arial"/>
                <a:sym typeface="Arial"/>
              </a:rPr>
            </a:br>
            <a:endParaRPr b="0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Citizens demanded </a:t>
            </a:r>
            <a:r>
              <a:rPr lang="en" sz="1300">
                <a:latin typeface="Arial"/>
                <a:ea typeface="Arial"/>
                <a:cs typeface="Arial"/>
                <a:sym typeface="Arial"/>
              </a:rPr>
              <a:t>freedom, democracy, </a:t>
            </a: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300">
                <a:latin typeface="Arial"/>
                <a:ea typeface="Arial"/>
                <a:cs typeface="Arial"/>
                <a:sym typeface="Arial"/>
              </a:rPr>
              <a:t>and economic reform</a:t>
            </a:r>
            <a:br>
              <a:rPr lang="en" sz="1300">
                <a:latin typeface="Arial"/>
                <a:ea typeface="Arial"/>
                <a:cs typeface="Arial"/>
                <a:sym typeface="Arial"/>
              </a:rPr>
            </a:br>
            <a:endParaRPr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Sparked in </a:t>
            </a:r>
            <a:r>
              <a:rPr lang="en" sz="1300">
                <a:latin typeface="Arial"/>
                <a:ea typeface="Arial"/>
                <a:cs typeface="Arial"/>
                <a:sym typeface="Arial"/>
              </a:rPr>
              <a:t>Tunisia</a:t>
            </a:r>
            <a:r>
              <a:rPr b="0" lang="en" sz="1300">
                <a:latin typeface="Arial"/>
                <a:ea typeface="Arial"/>
                <a:cs typeface="Arial"/>
                <a:sym typeface="Arial"/>
              </a:rPr>
              <a:t> in late 2010, </a:t>
            </a:r>
            <a:endParaRPr b="0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led to leadership change Egypt,</a:t>
            </a:r>
            <a:endParaRPr b="0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" sz="1300">
                <a:latin typeface="Arial"/>
                <a:ea typeface="Arial"/>
                <a:cs typeface="Arial"/>
                <a:sym typeface="Arial"/>
              </a:rPr>
              <a:t> Libya, Yemen, Syria</a:t>
            </a:r>
            <a:endParaRPr b="0" sz="13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chemeClr val="accent5"/>
              </a:solidFill>
            </a:endParaRPr>
          </a:p>
        </p:txBody>
      </p:sp>
      <p:pic>
        <p:nvPicPr>
          <p:cNvPr id="139" name="Google Shape;139;p19" title="Screenshot 2025-10-10 at 1.35.5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6025" y="0"/>
            <a:ext cx="54479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/>
          <p:nvPr/>
        </p:nvSpPr>
        <p:spPr>
          <a:xfrm>
            <a:off x="455175" y="1201650"/>
            <a:ext cx="30000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Protests escalated into </a:t>
            </a:r>
            <a:r>
              <a:rPr b="1" lang="en" sz="1100">
                <a:solidFill>
                  <a:schemeClr val="dk2"/>
                </a:solidFill>
              </a:rPr>
              <a:t>civil war</a:t>
            </a:r>
            <a:r>
              <a:rPr lang="en" sz="1100">
                <a:solidFill>
                  <a:schemeClr val="dk2"/>
                </a:solidFill>
              </a:rPr>
              <a:t> against dictator </a:t>
            </a:r>
            <a:r>
              <a:rPr b="1" lang="en" sz="1100">
                <a:solidFill>
                  <a:schemeClr val="dk2"/>
                </a:solidFill>
              </a:rPr>
              <a:t>Muammar Gaddafi</a:t>
            </a:r>
            <a:br>
              <a:rPr b="1" lang="en" sz="1100">
                <a:solidFill>
                  <a:schemeClr val="dk2"/>
                </a:solidFill>
              </a:rPr>
            </a:br>
            <a:endParaRPr b="1"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After 42 years in power, </a:t>
            </a:r>
            <a:r>
              <a:rPr b="1" lang="en" sz="1100">
                <a:solidFill>
                  <a:schemeClr val="dk2"/>
                </a:solidFill>
              </a:rPr>
              <a:t>Gaddafi was overthrown in 2011</a:t>
            </a:r>
            <a:endParaRPr b="1"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</a:rPr>
              <a:t>My Dad was able to return home in 2012 after living in exile in </a:t>
            </a:r>
            <a:r>
              <a:rPr b="1" lang="en" sz="1100">
                <a:solidFill>
                  <a:schemeClr val="dk2"/>
                </a:solidFill>
              </a:rPr>
              <a:t>the</a:t>
            </a:r>
            <a:r>
              <a:rPr b="1" lang="en" sz="1100">
                <a:solidFill>
                  <a:schemeClr val="dk2"/>
                </a:solidFill>
              </a:rPr>
              <a:t> US for 37 years</a:t>
            </a:r>
            <a:endParaRPr b="1"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dk2"/>
              </a:solidFill>
            </a:endParaRPr>
          </a:p>
        </p:txBody>
      </p:sp>
      <p:pic>
        <p:nvPicPr>
          <p:cNvPr id="145" name="Google Shape;145;p20" title="Screenshot 2025-10-10 at 1.43.3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5350" y="789338"/>
            <a:ext cx="5384025" cy="3564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idx="1" type="body"/>
          </p:nvPr>
        </p:nvSpPr>
        <p:spPr>
          <a:xfrm>
            <a:off x="4441300" y="152400"/>
            <a:ext cx="4033800" cy="318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Showed how </a:t>
            </a:r>
            <a:r>
              <a:rPr b="1" lang="en" sz="1100">
                <a:latin typeface="Arial"/>
                <a:ea typeface="Arial"/>
                <a:cs typeface="Arial"/>
                <a:sym typeface="Arial"/>
              </a:rPr>
              <a:t>digital networks can empower people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 and challenge existing systems</a:t>
            </a:r>
            <a:br>
              <a:rPr lang="en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Proved that </a:t>
            </a: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technology isn’t neutral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 — it shapes politics, society, and history</a:t>
            </a:r>
            <a:br>
              <a:rPr lang="en" sz="1100">
                <a:latin typeface="Arial"/>
                <a:ea typeface="Arial"/>
                <a:cs typeface="Arial"/>
                <a:sym typeface="Arial"/>
              </a:rPr>
            </a:b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Inspired later movements like </a:t>
            </a:r>
            <a:r>
              <a:rPr b="1" lang="en" sz="1100">
                <a:latin typeface="Arial"/>
                <a:ea typeface="Arial"/>
                <a:cs typeface="Arial"/>
                <a:sym typeface="Arial"/>
              </a:rPr>
              <a:t>#BlackLivesMatter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lang="en" sz="1100">
                <a:latin typeface="Arial"/>
                <a:ea typeface="Arial"/>
                <a:cs typeface="Arial"/>
                <a:sym typeface="Arial"/>
              </a:rPr>
              <a:t>#MeToo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800"/>
          </a:p>
        </p:txBody>
      </p:sp>
      <p:pic>
        <p:nvPicPr>
          <p:cNvPr id="151" name="Google Shape;151;p21" title="lepti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721770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 title="20220508_18213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4175" y="2571750"/>
            <a:ext cx="3246950" cy="243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