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05" r:id="rId3"/>
    <p:sldId id="259" r:id="rId4"/>
    <p:sldId id="260" r:id="rId5"/>
    <p:sldId id="262" r:id="rId6"/>
    <p:sldId id="299" r:id="rId7"/>
    <p:sldId id="292" r:id="rId8"/>
    <p:sldId id="306" r:id="rId9"/>
    <p:sldId id="261" r:id="rId10"/>
    <p:sldId id="265" r:id="rId11"/>
    <p:sldId id="296" r:id="rId12"/>
    <p:sldId id="297" r:id="rId13"/>
    <p:sldId id="300" r:id="rId14"/>
    <p:sldId id="301" r:id="rId15"/>
    <p:sldId id="302" r:id="rId16"/>
    <p:sldId id="303" r:id="rId17"/>
    <p:sldId id="304" r:id="rId18"/>
    <p:sldId id="298" r:id="rId19"/>
    <p:sldId id="29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649" autoAdjust="0"/>
  </p:normalViewPr>
  <p:slideViewPr>
    <p:cSldViewPr>
      <p:cViewPr varScale="1">
        <p:scale>
          <a:sx n="76" d="100"/>
          <a:sy n="76" d="100"/>
        </p:scale>
        <p:origin x="13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89BCB-6F56-4B06-9B17-6D10493BBE4C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8C484-3ACD-47D9-AE52-B816F12BE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42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BAA2A-254F-4A54-8559-796F0BF3CBFF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5D638-D644-484B-94FC-67F8B079B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62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Knowledg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Universe" TargetMode="External"/><Relationship Id="rId5" Type="http://schemas.openxmlformats.org/officeDocument/2006/relationships/hyperlink" Target="https://en.wikipedia.org/wiki/Predictions" TargetMode="External"/><Relationship Id="rId4" Type="http://schemas.openxmlformats.org/officeDocument/2006/relationships/hyperlink" Target="https://en.wikipedia.org/wiki/Explanation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is</a:t>
            </a:r>
            <a:r>
              <a:rPr lang="en-US" baseline="0" dirty="0" smtClean="0"/>
              <a:t> Science? What do you think Computational Science is? What is a Model?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Science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 systematic enterprise that builds and organizes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knowledge in the form of testable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explanations and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predictions about the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universe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Modeling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the activity of representing something using existing knowledge.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5D638-D644-484B-94FC-67F8B079B3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77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81BB8A-FCCF-4DD1-906F-C252A548BD6E}" type="slidenum">
              <a:rPr lang="en-US" altLang="en-US" sz="1200" baseline="0"/>
              <a:pPr/>
              <a:t>11</a:t>
            </a:fld>
            <a:endParaRPr lang="en-US" altLang="en-US" sz="1200" baseline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687632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81BB8A-FCCF-4DD1-906F-C252A548BD6E}" type="slidenum">
              <a:rPr lang="en-US" altLang="en-US" sz="1200" baseline="0"/>
              <a:pPr/>
              <a:t>12</a:t>
            </a:fld>
            <a:endParaRPr lang="en-US" altLang="en-US" sz="1200" baseline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687632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81BB8A-FCCF-4DD1-906F-C252A548BD6E}" type="slidenum">
              <a:rPr lang="en-US" altLang="en-US" sz="1200" baseline="0"/>
              <a:pPr/>
              <a:t>13</a:t>
            </a:fld>
            <a:endParaRPr lang="en-US" altLang="en-US" sz="1200" baseline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687632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81BB8A-FCCF-4DD1-906F-C252A548BD6E}" type="slidenum">
              <a:rPr lang="en-US" altLang="en-US" sz="1200" baseline="0"/>
              <a:pPr/>
              <a:t>14</a:t>
            </a:fld>
            <a:endParaRPr lang="en-US" altLang="en-US" sz="1200" baseline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687632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81BB8A-FCCF-4DD1-906F-C252A548BD6E}" type="slidenum">
              <a:rPr lang="en-US" altLang="en-US" sz="1200" baseline="0"/>
              <a:pPr/>
              <a:t>15</a:t>
            </a:fld>
            <a:endParaRPr lang="en-US" altLang="en-US" sz="1200" baseline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687632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81BB8A-FCCF-4DD1-906F-C252A548BD6E}" type="slidenum">
              <a:rPr lang="en-US" altLang="en-US" sz="1200" baseline="0"/>
              <a:pPr/>
              <a:t>16</a:t>
            </a:fld>
            <a:endParaRPr lang="en-US" altLang="en-US" sz="1200" baseline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687632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81BB8A-FCCF-4DD1-906F-C252A548BD6E}" type="slidenum">
              <a:rPr lang="en-US" altLang="en-US" sz="1200" baseline="0"/>
              <a:pPr/>
              <a:t>17</a:t>
            </a:fld>
            <a:endParaRPr lang="en-US" altLang="en-US" sz="1200" baseline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687632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81BB8A-FCCF-4DD1-906F-C252A548BD6E}" type="slidenum">
              <a:rPr lang="en-US" altLang="en-US" sz="1200" baseline="0"/>
              <a:pPr/>
              <a:t>18</a:t>
            </a:fld>
            <a:endParaRPr lang="en-US" altLang="en-US" sz="1200" baseline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Seismology</a:t>
            </a:r>
            <a:r>
              <a:rPr lang="en-US" altLang="en-US" sz="1400" dirty="0" smtClean="0"/>
              <a:t>: oil exploration, earthquake prediction (Parallel computation reduced compute time from weeks to hours)</a:t>
            </a:r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Global ocean/ climate modeling</a:t>
            </a:r>
            <a:r>
              <a:rPr lang="en-US" altLang="en-US" sz="1400" dirty="0" smtClean="0"/>
              <a:t>: global warming, weather prediction </a:t>
            </a:r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Economics</a:t>
            </a:r>
            <a:r>
              <a:rPr lang="en-US" altLang="en-US" sz="1400" dirty="0" smtClean="0"/>
              <a:t>: growth of a local or national economy (Agent-based modeling), management of resources, analysis of tax strategies</a:t>
            </a:r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Environmental</a:t>
            </a:r>
            <a:r>
              <a:rPr lang="en-US" altLang="en-US" sz="1400" dirty="0" smtClean="0"/>
              <a:t>: utilization of resources, population modeling, insect control</a:t>
            </a:r>
            <a:endParaRPr lang="en-US" altLang="en-US" sz="1400" u="sng" dirty="0" smtClean="0"/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Materials research:</a:t>
            </a:r>
            <a:r>
              <a:rPr lang="en-US" altLang="en-US" sz="1400" dirty="0" smtClean="0"/>
              <a:t> design of new materials, smart materials; shape driven by temperature materials; materials aging issues (Stockpile stewardship)</a:t>
            </a:r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Drug design</a:t>
            </a:r>
            <a:r>
              <a:rPr lang="en-US" altLang="en-US" sz="1400" dirty="0" smtClean="0"/>
              <a:t>: design of anti-cancer drugs, etc.</a:t>
            </a:r>
            <a:endParaRPr lang="en-US" altLang="en-US" sz="1400" u="sng" dirty="0" smtClean="0"/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Manufacturing:</a:t>
            </a:r>
            <a:r>
              <a:rPr lang="en-US" altLang="en-US" sz="1400" dirty="0" smtClean="0"/>
              <a:t> optimization of manufacturing processes,</a:t>
            </a:r>
            <a:r>
              <a:rPr lang="en-US" altLang="en-US" sz="1400" u="sng" dirty="0" smtClean="0"/>
              <a:t> automation</a:t>
            </a:r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Medicine</a:t>
            </a:r>
            <a:r>
              <a:rPr lang="en-US" altLang="en-US" sz="1400" dirty="0" smtClean="0"/>
              <a:t>:  Medical imaging, MRIs</a:t>
            </a:r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Human genome</a:t>
            </a:r>
            <a:r>
              <a:rPr lang="en-US" altLang="en-US" sz="1400" dirty="0" smtClean="0"/>
              <a:t>: applications to understanding and treating disease</a:t>
            </a:r>
            <a:endParaRPr lang="en-US" altLang="en-US" b="1" dirty="0" smtClean="0"/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687632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3FDC09-15C5-4FC8-B692-05F219FD8FF5}" type="slidenum">
              <a:rPr lang="en-US" altLang="en-US" sz="1200" baseline="0"/>
              <a:pPr/>
              <a:t>2</a:t>
            </a:fld>
            <a:endParaRPr lang="en-US" altLang="en-US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 b="1" smtClean="0"/>
              <a:t>Science?</a:t>
            </a:r>
          </a:p>
          <a:p>
            <a:pPr eaLnBrk="1" hangingPunct="1">
              <a:buFontTx/>
              <a:buChar char="•"/>
            </a:pPr>
            <a:r>
              <a:rPr lang="en-US" altLang="en-US" b="1" smtClean="0"/>
              <a:t>Computational Science is a multidisciplinary activity, brings together people from a variety of disciplines.</a:t>
            </a:r>
            <a:r>
              <a:rPr lang="en-US" altLang="en-US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120326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632D78-70FA-4D26-9683-AE8BE8CFA29C}" type="slidenum">
              <a:rPr lang="en-US" altLang="en-US" sz="1200" baseline="0"/>
              <a:pPr/>
              <a:t>3</a:t>
            </a:fld>
            <a:endParaRPr lang="en-US" altLang="en-US" sz="1200" baseline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Validation, Can’t</a:t>
            </a:r>
            <a:r>
              <a:rPr lang="en-US" altLang="en-US" b="1" baseline="0" dirty="0" smtClean="0"/>
              <a:t> do computational Science in a vacuum. Why? Experimentation to validate your model.</a:t>
            </a:r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127916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3073BB-762E-446E-AC8F-361B815D4EB9}" type="slidenum">
              <a:rPr lang="en-US" altLang="en-US" sz="1200" baseline="0"/>
              <a:pPr/>
              <a:t>4</a:t>
            </a:fld>
            <a:endParaRPr lang="en-US" altLang="en-US" sz="1200" baseline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Video</a:t>
            </a:r>
            <a:r>
              <a:rPr lang="en-US" altLang="en-US" baseline="0" dirty="0" smtClean="0"/>
              <a:t> of Burnt Frost. Graphics that show a “what if” simulation. Talk about fish and plankton</a:t>
            </a:r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74651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D15CF0A-0CCA-40D3-AA1B-11BA8A6ABE1A}" type="slidenum">
              <a:rPr lang="en-US" altLang="en-US" sz="1200" baseline="0"/>
              <a:pPr/>
              <a:t>5</a:t>
            </a:fld>
            <a:endParaRPr lang="en-US" altLang="en-US" sz="1200" baseline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 dirty="0" smtClean="0">
                <a:solidFill>
                  <a:srgbClr val="000000"/>
                </a:solidFill>
                <a:latin typeface="Geneva"/>
                <a:cs typeface="Times New Roman" panose="02020603050405020304" pitchFamily="18" charset="0"/>
              </a:rPr>
              <a:t>!00% digitally designed using 3D computer modeling. </a:t>
            </a:r>
          </a:p>
          <a:p>
            <a:pPr eaLnBrk="1" hangingPunct="1"/>
            <a:r>
              <a:rPr lang="en-US" altLang="en-US" b="1" dirty="0" smtClean="0">
                <a:solidFill>
                  <a:srgbClr val="000000"/>
                </a:solidFill>
                <a:latin typeface="Geneva"/>
                <a:cs typeface="Times New Roman" panose="02020603050405020304" pitchFamily="18" charset="0"/>
              </a:rPr>
              <a:t>Bottom line: Reduced cost/Reduced time to market.</a:t>
            </a:r>
          </a:p>
        </p:txBody>
      </p:sp>
    </p:spTree>
    <p:extLst>
      <p:ext uri="{BB962C8B-B14F-4D97-AF65-F5344CB8AC3E}">
        <p14:creationId xmlns:p14="http://schemas.microsoft.com/office/powerpoint/2010/main" val="3484757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3073BB-762E-446E-AC8F-361B815D4EB9}" type="slidenum">
              <a:rPr lang="en-US" altLang="en-US" sz="1200" baseline="0"/>
              <a:pPr/>
              <a:t>6</a:t>
            </a:fld>
            <a:endParaRPr lang="en-US" altLang="en-US" sz="1200" baseline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Boeing 787 Dreamliner.</a:t>
            </a:r>
            <a:r>
              <a:rPr lang="en-US" altLang="en-US" baseline="0" dirty="0" smtClean="0"/>
              <a:t> Testing wing flexibility by raising them 25 feet, imposing 50% more load than expected during a plane’s lifetime. Demonstrates safety of design, and must be done for certification. Do you think they want to do this more than once? More information: http://</a:t>
            </a:r>
            <a:r>
              <a:rPr lang="en-US" altLang="en-US" baseline="0" dirty="0" err="1" smtClean="0"/>
              <a:t>www.wired.com</a:t>
            </a:r>
            <a:r>
              <a:rPr lang="en-US" altLang="en-US" baseline="0" dirty="0" smtClean="0"/>
              <a:t>/2010/03/boeing-787-passes-incredible-wing-flex-test/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74651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81BB8A-FCCF-4DD1-906F-C252A548BD6E}" type="slidenum">
              <a:rPr lang="en-US" altLang="en-US" sz="1200" baseline="0"/>
              <a:pPr/>
              <a:t>7</a:t>
            </a:fld>
            <a:endParaRPr lang="en-US" altLang="en-US" sz="1200" baseline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Can show burnt frost video here, if deemed entertaining enough.</a:t>
            </a:r>
          </a:p>
        </p:txBody>
      </p:sp>
    </p:spTree>
    <p:extLst>
      <p:ext uri="{BB962C8B-B14F-4D97-AF65-F5344CB8AC3E}">
        <p14:creationId xmlns:p14="http://schemas.microsoft.com/office/powerpoint/2010/main" val="2687632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81BB8A-FCCF-4DD1-906F-C252A548BD6E}" type="slidenum">
              <a:rPr lang="en-US" altLang="en-US" sz="1200" baseline="0"/>
              <a:pPr/>
              <a:t>8</a:t>
            </a:fld>
            <a:endParaRPr lang="en-US" altLang="en-US" sz="1200" baseline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Can show burnt frost video here, if deemed entertaining enough.</a:t>
            </a:r>
          </a:p>
        </p:txBody>
      </p:sp>
    </p:spTree>
    <p:extLst>
      <p:ext uri="{BB962C8B-B14F-4D97-AF65-F5344CB8AC3E}">
        <p14:creationId xmlns:p14="http://schemas.microsoft.com/office/powerpoint/2010/main" val="1593399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81BB8A-FCCF-4DD1-906F-C252A548BD6E}" type="slidenum">
              <a:rPr lang="en-US" altLang="en-US" sz="1200" baseline="0"/>
              <a:pPr/>
              <a:t>9</a:t>
            </a:fld>
            <a:endParaRPr lang="en-US" altLang="en-US" sz="1200" baseline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Seismology</a:t>
            </a:r>
            <a:r>
              <a:rPr lang="en-US" altLang="en-US" sz="1400" dirty="0" smtClean="0"/>
              <a:t>: oil exploration, earthquake prediction (Parallel computation reduced compute time from weeks to hours)</a:t>
            </a:r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Global ocean/ climate modeling</a:t>
            </a:r>
            <a:r>
              <a:rPr lang="en-US" altLang="en-US" sz="1400" dirty="0" smtClean="0"/>
              <a:t>: global warming, weather prediction </a:t>
            </a:r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Economics</a:t>
            </a:r>
            <a:r>
              <a:rPr lang="en-US" altLang="en-US" sz="1400" dirty="0" smtClean="0"/>
              <a:t>: growth of a local or national economy (Agent-based modeling), management of resources, analysis of tax strategies</a:t>
            </a:r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Environmental</a:t>
            </a:r>
            <a:r>
              <a:rPr lang="en-US" altLang="en-US" sz="1400" dirty="0" smtClean="0"/>
              <a:t>: utilization of resources, population modeling, insect control</a:t>
            </a:r>
            <a:endParaRPr lang="en-US" altLang="en-US" sz="1400" u="sng" dirty="0" smtClean="0"/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Materials research:</a:t>
            </a:r>
            <a:r>
              <a:rPr lang="en-US" altLang="en-US" sz="1400" dirty="0" smtClean="0"/>
              <a:t> design of new materials, smart materials; shape driven by temperature materials; materials aging issues (Stockpile stewardship)</a:t>
            </a:r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Drug design</a:t>
            </a:r>
            <a:r>
              <a:rPr lang="en-US" altLang="en-US" sz="1400" dirty="0" smtClean="0"/>
              <a:t>: design of anti-cancer drugs, etc.</a:t>
            </a:r>
            <a:endParaRPr lang="en-US" altLang="en-US" sz="1400" u="sng" dirty="0" smtClean="0"/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Manufacturing:</a:t>
            </a:r>
            <a:r>
              <a:rPr lang="en-US" altLang="en-US" sz="1400" dirty="0" smtClean="0"/>
              <a:t> optimization of manufacturing processes,</a:t>
            </a:r>
            <a:r>
              <a:rPr lang="en-US" altLang="en-US" sz="1400" u="sng" dirty="0" smtClean="0"/>
              <a:t> automation</a:t>
            </a:r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Medicine</a:t>
            </a:r>
            <a:r>
              <a:rPr lang="en-US" altLang="en-US" sz="1400" dirty="0" smtClean="0"/>
              <a:t>:  Medical imaging, MRIs</a:t>
            </a:r>
          </a:p>
          <a:p>
            <a:pPr eaLnBrk="1" hangingPunct="1">
              <a:buFontTx/>
              <a:buChar char="•"/>
            </a:pPr>
            <a:r>
              <a:rPr lang="en-US" altLang="en-US" sz="1400" u="sng" dirty="0" smtClean="0"/>
              <a:t>Human genome</a:t>
            </a:r>
            <a:r>
              <a:rPr lang="en-US" altLang="en-US" sz="1400" dirty="0" smtClean="0"/>
              <a:t>: applications to understanding and treating disease</a:t>
            </a:r>
            <a:endParaRPr lang="en-US" altLang="en-US" b="1" dirty="0" smtClean="0"/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68763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 2015 © consult@supercomputingchallenge.org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Supercomputing Around Us: Sensors and Data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FF6-45A8-4E75-B09B-0EE08CB343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02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 2015 © consult@supercomputingchallenge.org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Supercomputing Around Us: Sensors and Data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FF6-45A8-4E75-B09B-0EE08CB34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88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724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76700"/>
            <a:ext cx="77724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2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855ED-3554-45DD-A3F5-4970ADB55E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031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 2015 © consult@supercomputingchallenge.org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Supercomputing Around Us: Sensors and Data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FF6-45A8-4E75-B09B-0EE08CB34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93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 2015 © consult@supercomputingchallenge.org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Supercomputing Around Us: Sensors and Data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FF6-45A8-4E75-B09B-0EE08CB34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27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 2015 © consult@supercomputingchallenge.org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Supercomputing Around Us: Sensors and Data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FF6-45A8-4E75-B09B-0EE08CB34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58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 2015 © consult@supercomputingchallenge.org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Supercomputing Around Us: Sensors and Data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FF6-45A8-4E75-B09B-0EE08CB34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72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 2015 © consult@supercomputingchallenge.org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Supercomputing Around Us: Sensors and Data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FF6-45A8-4E75-B09B-0EE08CB34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65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 2015 © consult@supercomputingchallenge.org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Supercomputing Around Us: Sensors and Data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FF6-45A8-4E75-B09B-0EE08CB34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25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 2015 © consult@supercomputingchallenge.org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Supercomputing Around Us: Sensors and Data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FF6-45A8-4E75-B09B-0EE08CB34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78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 2015 © consult@supercomputingchallenge.org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Supercomputing Around Us: Sensors and Data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FF6-45A8-4E75-B09B-0EE08CB34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68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17744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6232525"/>
            <a:ext cx="1828800" cy="625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Oct 2015 © consult@supercomputingchallenge.org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Supercomputing Around Us: Sensors and Data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10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1AEFF6-45A8-4E75-B09B-0EE08CB343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324600"/>
            <a:ext cx="118872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745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2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hyperlink" Target="http://www.boeing.com/commercial/777family/index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 2015 © consult@supercomputingchallenge.org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Supercomputing Around Us: Sensors and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FF6-45A8-4E75-B09B-0EE08CB3434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23161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Science and Mathematical Modeling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6962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Computational Science Cycle</a:t>
            </a:r>
          </a:p>
        </p:txBody>
      </p:sp>
      <p:pic>
        <p:nvPicPr>
          <p:cNvPr id="21507" name="Picture 3" descr="Problem Cycle Comple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7391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1000" y="457200"/>
            <a:ext cx="8458200" cy="5476240"/>
            <a:chOff x="0" y="457200"/>
            <a:chExt cx="9144000" cy="6400800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0" y="838200"/>
              <a:ext cx="2971800" cy="28575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2971800" y="457200"/>
              <a:ext cx="3276600" cy="34290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6286500" y="971550"/>
              <a:ext cx="2628900" cy="25146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6324600" y="3962400"/>
              <a:ext cx="2819400" cy="28384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2667000" y="3886200"/>
              <a:ext cx="3657600" cy="29718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0" y="3962400"/>
              <a:ext cx="2667000" cy="28765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400300" y="1771650"/>
              <a:ext cx="1143000" cy="9144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Research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&amp;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Simplify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886200" y="514350"/>
              <a:ext cx="1714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2. Develop an idea  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   for a Working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858000" y="1200150"/>
              <a:ext cx="17145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3. Select Mathematical   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    or Agent-based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5600700" y="1771650"/>
              <a:ext cx="1143000" cy="9144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Represent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&amp;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Explain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624649" y="2861953"/>
              <a:ext cx="2089322" cy="890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SzTx/>
                <a:buNone/>
              </a:pPr>
              <a:r>
                <a:rPr lang="en-GB" altLang="en-US" sz="1200" dirty="0" smtClean="0">
                  <a:solidFill>
                    <a:srgbClr val="00264C"/>
                  </a:solidFill>
                  <a:cs typeface="Times New Roman" panose="02020603050405020304" pitchFamily="18" charset="0"/>
                </a:rPr>
                <a:t>(If </a:t>
              </a: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no data could be collected </a:t>
              </a:r>
              <a:r>
                <a:rPr lang="en-GB" altLang="en-US" sz="1200" dirty="0" smtClean="0">
                  <a:solidFill>
                    <a:srgbClr val="00264C"/>
                  </a:solidFill>
                  <a:cs typeface="Times New Roman" panose="02020603050405020304" pitchFamily="18" charset="0"/>
                </a:rPr>
                <a:t>from </a:t>
              </a: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a model like this, go </a:t>
              </a:r>
              <a:r>
                <a:rPr lang="en-GB" altLang="en-US" sz="1200" dirty="0" smtClean="0">
                  <a:solidFill>
                    <a:srgbClr val="00264C"/>
                  </a:solidFill>
                  <a:cs typeface="Times New Roman" panose="02020603050405020304" pitchFamily="18" charset="0"/>
                </a:rPr>
                <a:t>back </a:t>
              </a: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to step </a:t>
              </a:r>
              <a:r>
                <a:rPr lang="en-GB" altLang="en-US" sz="1200" dirty="0" smtClean="0">
                  <a:solidFill>
                    <a:srgbClr val="00264C"/>
                  </a:solidFill>
                  <a:cs typeface="Times New Roman" panose="02020603050405020304" pitchFamily="18" charset="0"/>
                </a:rPr>
                <a:t>1.)</a:t>
              </a: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5829300" y="5200650"/>
              <a:ext cx="1143000" cy="8001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Setup the Experiments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6858000" y="4171950"/>
              <a:ext cx="20574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4. Design &amp; Implement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    the Computational Model.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3295135" y="4186052"/>
              <a:ext cx="240030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5. Run the Computational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2059459" y="5165766"/>
              <a:ext cx="1028701" cy="8001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Produce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Data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647699" y="4191000"/>
              <a:ext cx="1823651" cy="452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6. </a:t>
              </a:r>
              <a:r>
                <a:rPr lang="en-GB" altLang="en-US" sz="1200" dirty="0" err="1" smtClean="0">
                  <a:solidFill>
                    <a:srgbClr val="00264C"/>
                  </a:solidFill>
                  <a:cs typeface="Times New Roman" panose="02020603050405020304" pitchFamily="18" charset="0"/>
                </a:rPr>
                <a:t>Analyze</a:t>
              </a:r>
              <a:r>
                <a:rPr lang="en-GB" altLang="en-US" sz="1200" dirty="0" smtClean="0">
                  <a:solidFill>
                    <a:srgbClr val="00264C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the Data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329514" y="5853051"/>
              <a:ext cx="1943101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SzTx/>
                <a:buNone/>
              </a:pPr>
              <a:r>
                <a:rPr lang="en-GB" altLang="en-US" sz="1200" dirty="0" smtClean="0">
                  <a:solidFill>
                    <a:srgbClr val="00264C"/>
                  </a:solidFill>
                  <a:cs typeface="Times New Roman" panose="02020603050405020304" pitchFamily="18" charset="0"/>
                </a:rPr>
                <a:t>(If </a:t>
              </a: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the data doesn’t make </a:t>
              </a:r>
              <a:r>
                <a:rPr lang="en-GB" altLang="en-US" sz="1200" dirty="0" smtClean="0">
                  <a:solidFill>
                    <a:srgbClr val="00264C"/>
                  </a:solidFill>
                  <a:cs typeface="Times New Roman" panose="02020603050405020304" pitchFamily="18" charset="0"/>
                </a:rPr>
                <a:t>sense</a:t>
              </a: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, go back to </a:t>
              </a:r>
              <a:r>
                <a:rPr lang="en-GB" altLang="en-US" sz="1200" dirty="0" smtClean="0">
                  <a:solidFill>
                    <a:srgbClr val="00264C"/>
                  </a:solidFill>
                  <a:cs typeface="Times New Roman" panose="02020603050405020304" pitchFamily="18" charset="0"/>
                </a:rPr>
                <a:t>step 4.)</a:t>
              </a: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6789008" y="2532413"/>
              <a:ext cx="194310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(</a:t>
              </a:r>
              <a:r>
                <a:rPr lang="en-GB" altLang="en-US" sz="1200" dirty="0" smtClean="0">
                  <a:solidFill>
                    <a:srgbClr val="00264C"/>
                  </a:solidFill>
                  <a:cs typeface="Times New Roman" panose="02020603050405020304" pitchFamily="18" charset="0"/>
                </a:rPr>
                <a:t>If </a:t>
              </a: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you cannot talk </a:t>
              </a:r>
              <a:r>
                <a:rPr lang="en-GB" altLang="en-US" sz="1200" dirty="0" smtClean="0">
                  <a:solidFill>
                    <a:srgbClr val="00264C"/>
                  </a:solidFill>
                  <a:cs typeface="Times New Roman" panose="02020603050405020304" pitchFamily="18" charset="0"/>
                </a:rPr>
                <a:t>about your </a:t>
              </a: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model, do not </a:t>
              </a:r>
              <a:r>
                <a:rPr lang="en-GB" altLang="en-US" sz="1200" dirty="0" smtClean="0">
                  <a:solidFill>
                    <a:srgbClr val="00264C"/>
                  </a:solidFill>
                  <a:cs typeface="Times New Roman" panose="02020603050405020304" pitchFamily="18" charset="0"/>
                </a:rPr>
                <a:t>move on </a:t>
              </a: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to the next step</a:t>
              </a:r>
              <a:r>
                <a:rPr lang="en-GB" altLang="en-US" sz="1200" dirty="0" smtClean="0">
                  <a:solidFill>
                    <a:srgbClr val="00264C"/>
                  </a:solidFill>
                  <a:cs typeface="Times New Roman" panose="02020603050405020304" pitchFamily="18" charset="0"/>
                </a:rPr>
                <a:t>.)</a:t>
              </a: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 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42900" y="3486150"/>
              <a:ext cx="1485900" cy="6858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Does the data describe the real world phenomena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838200" y="990600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400" dirty="0" smtClean="0">
                <a:solidFill>
                  <a:srgbClr val="002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altLang="en-US" sz="1400" dirty="0">
                <a:solidFill>
                  <a:srgbClr val="002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a Real World Problem: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7315200" y="2895600"/>
            <a:ext cx="1257300" cy="685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90000" tIns="46800" rIns="90000" bIns="46800"/>
          <a:lstStyle>
            <a:lvl1pPr>
              <a:spcBef>
                <a:spcPct val="20000"/>
              </a:spcBef>
              <a:buSzPct val="8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Translate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Into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Code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200" dirty="0">
              <a:solidFill>
                <a:srgbClr val="00264C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078" y="381238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Design a building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8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1000" y="457200"/>
            <a:ext cx="8458200" cy="5476240"/>
            <a:chOff x="0" y="457200"/>
            <a:chExt cx="9144000" cy="6400800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0" y="838200"/>
              <a:ext cx="2971800" cy="28575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2971800" y="457200"/>
              <a:ext cx="3276600" cy="34290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6286500" y="971550"/>
              <a:ext cx="2628900" cy="25146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6324600" y="3962400"/>
              <a:ext cx="2819400" cy="28384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2667000" y="3886200"/>
              <a:ext cx="3657600" cy="29718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0" y="3962400"/>
              <a:ext cx="2667000" cy="28765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400300" y="1771650"/>
              <a:ext cx="1143000" cy="9144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Research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&amp;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Simplify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886200" y="514350"/>
              <a:ext cx="1714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2. Develop an idea  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   for a Working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858000" y="1200150"/>
              <a:ext cx="17145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3. Select Mathematical   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    or Agent-based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5600700" y="1771650"/>
              <a:ext cx="1143000" cy="9144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Represent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&amp;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Explain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5829300" y="5200650"/>
              <a:ext cx="1143000" cy="8001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Setup the Experiments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6858000" y="4171950"/>
              <a:ext cx="20574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4. Design &amp; Implement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    the Computational Model.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3295135" y="4186052"/>
              <a:ext cx="240030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5. Run the Computational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2059459" y="5165766"/>
              <a:ext cx="1028701" cy="8001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Produce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Data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647699" y="4190998"/>
              <a:ext cx="1741272" cy="541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6. </a:t>
              </a:r>
              <a:r>
                <a:rPr lang="en-GB" altLang="en-US" sz="1200" dirty="0" err="1">
                  <a:solidFill>
                    <a:srgbClr val="00264C"/>
                  </a:solidFill>
                  <a:cs typeface="Times New Roman" panose="02020603050405020304" pitchFamily="18" charset="0"/>
                </a:rPr>
                <a:t>Analyze</a:t>
              </a: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 the Data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164757" y="5432961"/>
              <a:ext cx="1943101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6837405" y="2315688"/>
              <a:ext cx="194310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42900" y="3486150"/>
              <a:ext cx="1485900" cy="6858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Does the data describe the real world phenomena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838200" y="990600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400" dirty="0" smtClean="0">
                <a:solidFill>
                  <a:srgbClr val="002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altLang="en-US" sz="1400" dirty="0">
                <a:solidFill>
                  <a:srgbClr val="002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a Real World Problem: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7315200" y="2895600"/>
            <a:ext cx="1257300" cy="685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90000" tIns="46800" rIns="90000" bIns="46800"/>
          <a:lstStyle>
            <a:lvl1pPr>
              <a:spcBef>
                <a:spcPct val="20000"/>
              </a:spcBef>
              <a:buSzPct val="8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Translate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Into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Code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200" dirty="0">
              <a:solidFill>
                <a:srgbClr val="00264C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5240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How to design a building so people can escape in case of a fire.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560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1000" y="457200"/>
            <a:ext cx="8458200" cy="5476240"/>
            <a:chOff x="0" y="457200"/>
            <a:chExt cx="9144000" cy="6400800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0" y="838200"/>
              <a:ext cx="2971800" cy="28575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2971800" y="457200"/>
              <a:ext cx="3276600" cy="34290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6286500" y="971550"/>
              <a:ext cx="2628900" cy="25146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6324600" y="3962400"/>
              <a:ext cx="2819400" cy="28384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2667000" y="3886200"/>
              <a:ext cx="3657600" cy="29718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0" y="3962400"/>
              <a:ext cx="2667000" cy="28765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400300" y="1771650"/>
              <a:ext cx="1143000" cy="9144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Research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&amp;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Simplify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886200" y="514350"/>
              <a:ext cx="1714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2. Develop an idea  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   for a Working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858000" y="1200150"/>
              <a:ext cx="17145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3. Select Mathematical   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    or Agent-based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5600700" y="1771650"/>
              <a:ext cx="1143000" cy="9144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Represent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&amp;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Explain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5829300" y="5200650"/>
              <a:ext cx="1143000" cy="8001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Setup the Experiments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6858000" y="4171950"/>
              <a:ext cx="20574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4. Design &amp; Implement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    the Computational Model.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3295135" y="4186052"/>
              <a:ext cx="240030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5. Run the Computational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2059459" y="5165766"/>
              <a:ext cx="1028701" cy="8001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Produce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Data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647699" y="4190998"/>
              <a:ext cx="1741272" cy="541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6. </a:t>
              </a:r>
              <a:r>
                <a:rPr lang="en-GB" altLang="en-US" sz="1200" dirty="0" err="1">
                  <a:solidFill>
                    <a:srgbClr val="00264C"/>
                  </a:solidFill>
                  <a:cs typeface="Times New Roman" panose="02020603050405020304" pitchFamily="18" charset="0"/>
                </a:rPr>
                <a:t>Analyze</a:t>
              </a: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 the Data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164757" y="5432961"/>
              <a:ext cx="1943101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6837405" y="2315688"/>
              <a:ext cx="194310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42900" y="3486150"/>
              <a:ext cx="1485900" cy="6858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Does the data describe the real world phenomena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838200" y="990600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400" dirty="0" smtClean="0">
                <a:solidFill>
                  <a:srgbClr val="002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altLang="en-US" sz="1400" dirty="0">
                <a:solidFill>
                  <a:srgbClr val="002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a Real World Problem: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7315200" y="2895600"/>
            <a:ext cx="1257300" cy="685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90000" tIns="46800" rIns="90000" bIns="46800"/>
          <a:lstStyle>
            <a:lvl1pPr>
              <a:spcBef>
                <a:spcPct val="20000"/>
              </a:spcBef>
              <a:buSzPct val="8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Translate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Into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Code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200" dirty="0">
              <a:solidFill>
                <a:srgbClr val="00264C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5240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How to design a building so people can escape in case of a fire.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7600" y="1066800"/>
            <a:ext cx="205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What needs to be represented? The floor plan, the peoples’ behavior, the fire’s behavior, obstacles.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75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1000" y="457200"/>
            <a:ext cx="8458200" cy="5476240"/>
            <a:chOff x="0" y="457200"/>
            <a:chExt cx="9144000" cy="6400800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0" y="838200"/>
              <a:ext cx="2971800" cy="28575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2971800" y="457200"/>
              <a:ext cx="3276600" cy="34290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6286500" y="971550"/>
              <a:ext cx="2628900" cy="25146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6324600" y="3962400"/>
              <a:ext cx="2819400" cy="28384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2667000" y="3886200"/>
              <a:ext cx="3657600" cy="29718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0" y="3962400"/>
              <a:ext cx="2667000" cy="28765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400300" y="1771650"/>
              <a:ext cx="1143000" cy="9144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Research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&amp;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Simplify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886200" y="514350"/>
              <a:ext cx="1714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2. Develop an idea  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   for a Working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858000" y="1200150"/>
              <a:ext cx="17145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3. Select Mathematical   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    or Agent-based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5600700" y="1771650"/>
              <a:ext cx="1143000" cy="9144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Represent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&amp;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Explain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5829300" y="5200650"/>
              <a:ext cx="1143000" cy="8001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Setup the Experiments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6858000" y="4171950"/>
              <a:ext cx="20574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4. Design &amp; Implement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    the Computational Model.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3295135" y="4186052"/>
              <a:ext cx="240030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5. Run the Computational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2059459" y="5165766"/>
              <a:ext cx="1028701" cy="8001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Produce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Data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647699" y="4190998"/>
              <a:ext cx="1741272" cy="541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6. </a:t>
              </a:r>
              <a:r>
                <a:rPr lang="en-GB" altLang="en-US" sz="1200" dirty="0" err="1">
                  <a:solidFill>
                    <a:srgbClr val="00264C"/>
                  </a:solidFill>
                  <a:cs typeface="Times New Roman" panose="02020603050405020304" pitchFamily="18" charset="0"/>
                </a:rPr>
                <a:t>Analyze</a:t>
              </a: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 the Data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164757" y="5432961"/>
              <a:ext cx="1943101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6837405" y="2315688"/>
              <a:ext cx="194310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42900" y="3486150"/>
              <a:ext cx="1485900" cy="6858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Does the data describe the real world phenomena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838200" y="990600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400" dirty="0" smtClean="0">
                <a:solidFill>
                  <a:srgbClr val="002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altLang="en-US" sz="1400" dirty="0">
                <a:solidFill>
                  <a:srgbClr val="002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a Real World Problem: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7315200" y="2895600"/>
            <a:ext cx="1257300" cy="685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90000" tIns="46800" rIns="90000" bIns="46800"/>
          <a:lstStyle>
            <a:lvl1pPr>
              <a:spcBef>
                <a:spcPct val="20000"/>
              </a:spcBef>
              <a:buSzPct val="8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Translate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Into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Code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200" dirty="0">
              <a:solidFill>
                <a:srgbClr val="00264C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5240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How to design a building so people can escape in case of a fire.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7600" y="1066800"/>
            <a:ext cx="205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What needs to be represented? The floor plan, the peoples’ behavior, the fire’s behavior, obstacles.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5600" y="1676401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Use agent-based to model people and things.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75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1000" y="457200"/>
            <a:ext cx="8458200" cy="5476240"/>
            <a:chOff x="0" y="457200"/>
            <a:chExt cx="9144000" cy="6400800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0" y="838200"/>
              <a:ext cx="2971800" cy="28575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2971800" y="457200"/>
              <a:ext cx="3276600" cy="34290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6286500" y="971550"/>
              <a:ext cx="2628900" cy="25146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6324600" y="3962400"/>
              <a:ext cx="2819400" cy="28384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2667000" y="3886200"/>
              <a:ext cx="3657600" cy="29718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0" y="3962400"/>
              <a:ext cx="2667000" cy="28765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400300" y="1771650"/>
              <a:ext cx="1143000" cy="9144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Research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&amp;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Simplify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886200" y="514350"/>
              <a:ext cx="1714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2. Develop an idea  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   for a Working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858000" y="1200150"/>
              <a:ext cx="17145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3. Select Mathematical   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    or Agent-based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5600700" y="1771650"/>
              <a:ext cx="1143000" cy="9144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Represent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&amp;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Explain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5829300" y="5200650"/>
              <a:ext cx="1143000" cy="8001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Setup the Experiments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6858000" y="4171950"/>
              <a:ext cx="20574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4. Design &amp; Implement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    the Computational Model.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3295135" y="4186052"/>
              <a:ext cx="240030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5. Run the Computational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2059459" y="5165766"/>
              <a:ext cx="1028701" cy="8001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Produce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Data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647699" y="4190998"/>
              <a:ext cx="1741272" cy="541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6. </a:t>
              </a:r>
              <a:r>
                <a:rPr lang="en-GB" altLang="en-US" sz="1200" dirty="0" err="1">
                  <a:solidFill>
                    <a:srgbClr val="00264C"/>
                  </a:solidFill>
                  <a:cs typeface="Times New Roman" panose="02020603050405020304" pitchFamily="18" charset="0"/>
                </a:rPr>
                <a:t>Analyze</a:t>
              </a: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 the Data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164757" y="5432961"/>
              <a:ext cx="1943101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6837405" y="2315688"/>
              <a:ext cx="194310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42900" y="3486150"/>
              <a:ext cx="1485900" cy="6858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Does the data describe the real world phenomena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838200" y="990600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400" dirty="0" smtClean="0">
                <a:solidFill>
                  <a:srgbClr val="002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altLang="en-US" sz="1400" dirty="0">
                <a:solidFill>
                  <a:srgbClr val="002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a Real World Problem: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7315200" y="2895600"/>
            <a:ext cx="1257300" cy="685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90000" tIns="46800" rIns="90000" bIns="46800"/>
          <a:lstStyle>
            <a:lvl1pPr>
              <a:spcBef>
                <a:spcPct val="20000"/>
              </a:spcBef>
              <a:buSzPct val="8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Translate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Into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Code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200" dirty="0">
              <a:solidFill>
                <a:srgbClr val="00264C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5240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How to design a building so people can escape in case of a fire.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7600" y="1066800"/>
            <a:ext cx="205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What needs to be represented? The floor plan, the peoples’ behavior, the fire’s behavior, obstacles.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5600" y="1676401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Use agent-based to model people and things.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8000" y="44196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Combine steps #3 and #4, add detail, write a program!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75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1000" y="457200"/>
            <a:ext cx="8458200" cy="5476240"/>
            <a:chOff x="0" y="457200"/>
            <a:chExt cx="9144000" cy="6400800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0" y="838200"/>
              <a:ext cx="2971800" cy="28575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2971800" y="457200"/>
              <a:ext cx="3276600" cy="34290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6286500" y="971550"/>
              <a:ext cx="2628900" cy="25146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6324600" y="3962400"/>
              <a:ext cx="2819400" cy="28384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2667000" y="3886200"/>
              <a:ext cx="3657600" cy="29718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0" y="3962400"/>
              <a:ext cx="2667000" cy="28765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400300" y="1771650"/>
              <a:ext cx="1143000" cy="9144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Research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&amp;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Simplify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886200" y="514350"/>
              <a:ext cx="1714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2. Develop an idea  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   for a Working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858000" y="1200150"/>
              <a:ext cx="17145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3. Select Mathematical   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    or Agent-based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5600700" y="1771650"/>
              <a:ext cx="1143000" cy="9144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Represent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&amp;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Explain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5829300" y="5200650"/>
              <a:ext cx="1143000" cy="8001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Setup the Experiments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6858000" y="4171950"/>
              <a:ext cx="20574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4. Design &amp; Implement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    the Computational Model.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3295135" y="4186052"/>
              <a:ext cx="240030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5. Run the Computational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2059459" y="5165766"/>
              <a:ext cx="1028701" cy="8001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Produce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Data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647699" y="4190998"/>
              <a:ext cx="1741272" cy="541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6. </a:t>
              </a:r>
              <a:r>
                <a:rPr lang="en-GB" altLang="en-US" sz="1200" dirty="0" err="1">
                  <a:solidFill>
                    <a:srgbClr val="00264C"/>
                  </a:solidFill>
                  <a:cs typeface="Times New Roman" panose="02020603050405020304" pitchFamily="18" charset="0"/>
                </a:rPr>
                <a:t>Analyze</a:t>
              </a: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 the Data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164757" y="5432961"/>
              <a:ext cx="1943101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6837405" y="2315688"/>
              <a:ext cx="194310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42900" y="3486150"/>
              <a:ext cx="1485900" cy="6858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Does the data describe the real world phenomena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838200" y="990600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400" dirty="0" smtClean="0">
                <a:solidFill>
                  <a:srgbClr val="002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altLang="en-US" sz="1400" dirty="0">
                <a:solidFill>
                  <a:srgbClr val="002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a Real World Problem: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7315200" y="2895600"/>
            <a:ext cx="1257300" cy="685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90000" tIns="46800" rIns="90000" bIns="46800"/>
          <a:lstStyle>
            <a:lvl1pPr>
              <a:spcBef>
                <a:spcPct val="20000"/>
              </a:spcBef>
              <a:buSzPct val="8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Translate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Into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Code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200" dirty="0">
              <a:solidFill>
                <a:srgbClr val="00264C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5240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How to design a building so people can escape in case of a fire.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7600" y="1066800"/>
            <a:ext cx="205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What needs to be represented? The floor plan, the peoples’ behavior, the fire’s behavior, obstacles.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5600" y="1676401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Use agent-based to model people and things.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8000" y="44196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Combine steps #3 and #4, add detail, write a program!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05200" y="3962400"/>
            <a:ext cx="2209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Select the number of exits, people, obstacles, time limit, repetition. Increase the number of exits, run again. 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75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1000" y="457200"/>
            <a:ext cx="8458200" cy="5476240"/>
            <a:chOff x="0" y="457200"/>
            <a:chExt cx="9144000" cy="6400800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0" y="838200"/>
              <a:ext cx="2971800" cy="28575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2971800" y="457200"/>
              <a:ext cx="3276600" cy="34290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6286500" y="971550"/>
              <a:ext cx="2628900" cy="25146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6324600" y="3962400"/>
              <a:ext cx="2819400" cy="28384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2667000" y="3886200"/>
              <a:ext cx="3657600" cy="29718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0" y="3962400"/>
              <a:ext cx="2667000" cy="287655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400300" y="1771650"/>
              <a:ext cx="1143000" cy="9144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Research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&amp;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Simplify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886200" y="514350"/>
              <a:ext cx="1714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2. Develop an idea  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   for a Working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858000" y="1200150"/>
              <a:ext cx="17145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3. Select Mathematical   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    or Agent-based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5600700" y="1771650"/>
              <a:ext cx="1143000" cy="9144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Represent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&amp;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Explain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5829300" y="5200650"/>
              <a:ext cx="1143000" cy="8001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Setup the Experiments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6858000" y="4171950"/>
              <a:ext cx="20574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4. Design &amp; Implement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>
                  <a:solidFill>
                    <a:srgbClr val="00264C"/>
                  </a:solidFill>
                  <a:cs typeface="Times New Roman" panose="02020603050405020304" pitchFamily="18" charset="0"/>
                </a:rPr>
                <a:t>    the Computational Model.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3295135" y="4186052"/>
              <a:ext cx="240030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5. Run the Computational Model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2059459" y="5165766"/>
              <a:ext cx="1028701" cy="8001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Produce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Data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647699" y="4190998"/>
              <a:ext cx="1741272" cy="541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6. </a:t>
              </a:r>
              <a:r>
                <a:rPr lang="en-GB" altLang="en-US" sz="1200" dirty="0" err="1">
                  <a:solidFill>
                    <a:srgbClr val="00264C"/>
                  </a:solidFill>
                  <a:cs typeface="Times New Roman" panose="02020603050405020304" pitchFamily="18" charset="0"/>
                </a:rPr>
                <a:t>Analyze</a:t>
              </a: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 the Data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164757" y="5432961"/>
              <a:ext cx="1943101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6837405" y="2315688"/>
              <a:ext cx="194310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42900" y="3486150"/>
              <a:ext cx="1485900" cy="6858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90000" tIns="46800" rIns="90000" bIns="46800"/>
            <a:lstStyle>
              <a:lvl1pPr>
                <a:spcBef>
                  <a:spcPct val="20000"/>
                </a:spcBef>
                <a:buSzPct val="85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200" dirty="0">
                  <a:solidFill>
                    <a:srgbClr val="00264C"/>
                  </a:solidFill>
                  <a:cs typeface="Times New Roman" panose="02020603050405020304" pitchFamily="18" charset="0"/>
                </a:rPr>
                <a:t>Does the data describe the real world phenomena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838200" y="990600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400" dirty="0" smtClean="0">
                <a:solidFill>
                  <a:srgbClr val="002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altLang="en-US" sz="1400" dirty="0">
                <a:solidFill>
                  <a:srgbClr val="002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a Real World Problem: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7315200" y="2895600"/>
            <a:ext cx="1257300" cy="685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90000" tIns="46800" rIns="90000" bIns="46800"/>
          <a:lstStyle>
            <a:lvl1pPr>
              <a:spcBef>
                <a:spcPct val="20000"/>
              </a:spcBef>
              <a:buSzPct val="8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Translate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Into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 dirty="0">
                <a:solidFill>
                  <a:srgbClr val="00264C"/>
                </a:solidFill>
                <a:cs typeface="Times New Roman" panose="02020603050405020304" pitchFamily="18" charset="0"/>
              </a:rPr>
              <a:t>Code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200" dirty="0">
              <a:solidFill>
                <a:srgbClr val="00264C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5240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How to design a building so people can escape in case of a fire.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7600" y="1066800"/>
            <a:ext cx="205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What needs to be represented? The floor plan, the peoples’ behavior, the fire’s behavior, obstacles.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5600" y="1676401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Use agent-based to model people and things.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8000" y="44196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Combine steps #3 and #4, add detail, write a program!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05200" y="3962400"/>
            <a:ext cx="2209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Select the number of exits, people, obstacles, time limit, repetition. Increase the number of exits, run again. 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2000" y="3810000"/>
            <a:ext cx="182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“Our data shows that 100 people can exit the building safely when there are at least 7 exits. For each exit below 7, 15% of the people were unable to exit.</a:t>
            </a:r>
            <a:endParaRPr lang="en-US" sz="1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75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Summary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685800" y="1371600"/>
            <a:ext cx="79248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Char char="-"/>
            </a:pPr>
            <a:r>
              <a:rPr lang="en-US" altLang="en-US" dirty="0" smtClean="0"/>
              <a:t>Modeling is an important component of doing science today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altLang="en-US" dirty="0" smtClean="0"/>
              <a:t>Modeling helps answer hard-to-answer questions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altLang="en-US" dirty="0" smtClean="0"/>
              <a:t>Use it to ask questions before and after a scientific experiment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altLang="en-US" dirty="0" smtClean="0"/>
              <a:t>The computational cycle: The scientific method of computational science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altLang="en-US" dirty="0" smtClean="0"/>
              <a:t>It is the key to a successful project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dirty="0" smtClean="0"/>
          </a:p>
          <a:p>
            <a:pPr>
              <a:lnSpc>
                <a:spcPct val="90000"/>
              </a:lnSpc>
              <a:buFontTx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560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 2015 © consult@supercomputingchallenge.org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Supercomputing Around Us: Sensors and Data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EFF6-45A8-4E75-B09B-0EE08CB34343}" type="slidenum">
              <a:rPr lang="en-US" smtClean="0"/>
              <a:t>19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/>
              <a:t>Implementation Approach:</a:t>
            </a:r>
            <a:br>
              <a:rPr lang="en-US" altLang="en-US" b="1" dirty="0"/>
            </a:br>
            <a:r>
              <a:rPr lang="en-US" altLang="en-US" b="1" dirty="0"/>
              <a:t>Technical Application</a:t>
            </a:r>
            <a:endParaRPr lang="en-US" dirty="0"/>
          </a:p>
        </p:txBody>
      </p:sp>
      <p:grpSp>
        <p:nvGrpSpPr>
          <p:cNvPr id="9" name="Group 246"/>
          <p:cNvGrpSpPr>
            <a:grpSpLocks/>
          </p:cNvGrpSpPr>
          <p:nvPr/>
        </p:nvGrpSpPr>
        <p:grpSpPr bwMode="auto">
          <a:xfrm>
            <a:off x="1981200" y="1447800"/>
            <a:ext cx="4991100" cy="4419600"/>
            <a:chOff x="1569" y="1035"/>
            <a:chExt cx="3144" cy="3471"/>
          </a:xfrm>
        </p:grpSpPr>
        <p:sp>
          <p:nvSpPr>
            <p:cNvPr id="10" name="Freeform 247"/>
            <p:cNvSpPr>
              <a:spLocks/>
            </p:cNvSpPr>
            <p:nvPr/>
          </p:nvSpPr>
          <p:spPr bwMode="auto">
            <a:xfrm>
              <a:off x="1654" y="2516"/>
              <a:ext cx="2973" cy="1990"/>
            </a:xfrm>
            <a:custGeom>
              <a:avLst/>
              <a:gdLst>
                <a:gd name="T0" fmla="*/ 0 w 5947"/>
                <a:gd name="T1" fmla="*/ 26 h 3981"/>
                <a:gd name="T2" fmla="*/ 42 w 5947"/>
                <a:gd name="T3" fmla="*/ 0 h 3981"/>
                <a:gd name="T4" fmla="*/ 92 w 5947"/>
                <a:gd name="T5" fmla="*/ 32 h 3981"/>
                <a:gd name="T6" fmla="*/ 50 w 5947"/>
                <a:gd name="T7" fmla="*/ 62 h 3981"/>
                <a:gd name="T8" fmla="*/ 0 w 5947"/>
                <a:gd name="T9" fmla="*/ 26 h 39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47"/>
                <a:gd name="T16" fmla="*/ 0 h 3981"/>
                <a:gd name="T17" fmla="*/ 5947 w 5947"/>
                <a:gd name="T18" fmla="*/ 3981 h 39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47" h="3981">
                  <a:moveTo>
                    <a:pt x="0" y="1710"/>
                  </a:moveTo>
                  <a:lnTo>
                    <a:pt x="2703" y="0"/>
                  </a:lnTo>
                  <a:lnTo>
                    <a:pt x="5947" y="2071"/>
                  </a:lnTo>
                  <a:lnTo>
                    <a:pt x="3244" y="3981"/>
                  </a:lnTo>
                  <a:lnTo>
                    <a:pt x="0" y="171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48"/>
            <p:cNvSpPr>
              <a:spLocks/>
            </p:cNvSpPr>
            <p:nvPr/>
          </p:nvSpPr>
          <p:spPr bwMode="auto">
            <a:xfrm>
              <a:off x="1569" y="1035"/>
              <a:ext cx="1436" cy="2336"/>
            </a:xfrm>
            <a:custGeom>
              <a:avLst/>
              <a:gdLst>
                <a:gd name="T0" fmla="*/ 3 w 2872"/>
                <a:gd name="T1" fmla="*/ 73 h 4671"/>
                <a:gd name="T2" fmla="*/ 0 w 2872"/>
                <a:gd name="T3" fmla="*/ 26 h 4671"/>
                <a:gd name="T4" fmla="*/ 45 w 2872"/>
                <a:gd name="T5" fmla="*/ 0 h 4671"/>
                <a:gd name="T6" fmla="*/ 45 w 2872"/>
                <a:gd name="T7" fmla="*/ 47 h 4671"/>
                <a:gd name="T8" fmla="*/ 3 w 2872"/>
                <a:gd name="T9" fmla="*/ 73 h 46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72"/>
                <a:gd name="T16" fmla="*/ 0 h 4671"/>
                <a:gd name="T17" fmla="*/ 2872 w 2872"/>
                <a:gd name="T18" fmla="*/ 4671 h 46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72" h="4671">
                  <a:moveTo>
                    <a:pt x="169" y="4671"/>
                  </a:moveTo>
                  <a:lnTo>
                    <a:pt x="0" y="1664"/>
                  </a:lnTo>
                  <a:lnTo>
                    <a:pt x="2859" y="0"/>
                  </a:lnTo>
                  <a:lnTo>
                    <a:pt x="2872" y="2961"/>
                  </a:lnTo>
                  <a:lnTo>
                    <a:pt x="169" y="467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49"/>
            <p:cNvSpPr>
              <a:spLocks/>
            </p:cNvSpPr>
            <p:nvPr/>
          </p:nvSpPr>
          <p:spPr bwMode="auto">
            <a:xfrm>
              <a:off x="2998" y="1035"/>
              <a:ext cx="1715" cy="2516"/>
            </a:xfrm>
            <a:custGeom>
              <a:avLst/>
              <a:gdLst>
                <a:gd name="T0" fmla="*/ 1 w 3430"/>
                <a:gd name="T1" fmla="*/ 47 h 5032"/>
                <a:gd name="T2" fmla="*/ 0 w 3430"/>
                <a:gd name="T3" fmla="*/ 0 h 5032"/>
                <a:gd name="T4" fmla="*/ 54 w 3430"/>
                <a:gd name="T5" fmla="*/ 32 h 5032"/>
                <a:gd name="T6" fmla="*/ 51 w 3430"/>
                <a:gd name="T7" fmla="*/ 79 h 5032"/>
                <a:gd name="T8" fmla="*/ 1 w 3430"/>
                <a:gd name="T9" fmla="*/ 47 h 50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30"/>
                <a:gd name="T16" fmla="*/ 0 h 5032"/>
                <a:gd name="T17" fmla="*/ 3430 w 3430"/>
                <a:gd name="T18" fmla="*/ 5032 h 50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30" h="5032">
                  <a:moveTo>
                    <a:pt x="13" y="2961"/>
                  </a:moveTo>
                  <a:lnTo>
                    <a:pt x="0" y="0"/>
                  </a:lnTo>
                  <a:lnTo>
                    <a:pt x="3430" y="2017"/>
                  </a:lnTo>
                  <a:lnTo>
                    <a:pt x="3257" y="5032"/>
                  </a:lnTo>
                  <a:lnTo>
                    <a:pt x="13" y="296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50"/>
            <p:cNvSpPr>
              <a:spLocks/>
            </p:cNvSpPr>
            <p:nvPr/>
          </p:nvSpPr>
          <p:spPr bwMode="auto">
            <a:xfrm>
              <a:off x="1654" y="2516"/>
              <a:ext cx="2973" cy="1035"/>
            </a:xfrm>
            <a:custGeom>
              <a:avLst/>
              <a:gdLst>
                <a:gd name="T0" fmla="*/ 0 w 3098"/>
                <a:gd name="T1" fmla="*/ 694 h 1079"/>
                <a:gd name="T2" fmla="*/ 1100 w 3098"/>
                <a:gd name="T3" fmla="*/ 0 h 1079"/>
                <a:gd name="T4" fmla="*/ 2420 w 3098"/>
                <a:gd name="T5" fmla="*/ 841 h 1079"/>
                <a:gd name="T6" fmla="*/ 0 60000 65536"/>
                <a:gd name="T7" fmla="*/ 0 60000 65536"/>
                <a:gd name="T8" fmla="*/ 0 60000 65536"/>
                <a:gd name="T9" fmla="*/ 0 w 3098"/>
                <a:gd name="T10" fmla="*/ 0 h 1079"/>
                <a:gd name="T11" fmla="*/ 3098 w 3098"/>
                <a:gd name="T12" fmla="*/ 1079 h 10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98" h="1079">
                  <a:moveTo>
                    <a:pt x="0" y="891"/>
                  </a:moveTo>
                  <a:lnTo>
                    <a:pt x="1408" y="0"/>
                  </a:lnTo>
                  <a:lnTo>
                    <a:pt x="3098" y="107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1"/>
            <p:cNvSpPr>
              <a:spLocks/>
            </p:cNvSpPr>
            <p:nvPr/>
          </p:nvSpPr>
          <p:spPr bwMode="auto">
            <a:xfrm>
              <a:off x="1569" y="1035"/>
              <a:ext cx="3144" cy="1008"/>
            </a:xfrm>
            <a:custGeom>
              <a:avLst/>
              <a:gdLst>
                <a:gd name="T0" fmla="*/ 0 w 3276"/>
                <a:gd name="T1" fmla="*/ 675 h 1051"/>
                <a:gd name="T2" fmla="*/ 1163 w 3276"/>
                <a:gd name="T3" fmla="*/ 0 h 1051"/>
                <a:gd name="T4" fmla="*/ 2559 w 3276"/>
                <a:gd name="T5" fmla="*/ 818 h 1051"/>
                <a:gd name="T6" fmla="*/ 0 60000 65536"/>
                <a:gd name="T7" fmla="*/ 0 60000 65536"/>
                <a:gd name="T8" fmla="*/ 0 60000 65536"/>
                <a:gd name="T9" fmla="*/ 0 w 3276"/>
                <a:gd name="T10" fmla="*/ 0 h 1051"/>
                <a:gd name="T11" fmla="*/ 3276 w 3276"/>
                <a:gd name="T12" fmla="*/ 1051 h 10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76" h="1051">
                  <a:moveTo>
                    <a:pt x="0" y="867"/>
                  </a:moveTo>
                  <a:lnTo>
                    <a:pt x="1489" y="0"/>
                  </a:lnTo>
                  <a:lnTo>
                    <a:pt x="3276" y="105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52"/>
            <p:cNvSpPr>
              <a:spLocks/>
            </p:cNvSpPr>
            <p:nvPr/>
          </p:nvSpPr>
          <p:spPr bwMode="auto">
            <a:xfrm>
              <a:off x="1654" y="2516"/>
              <a:ext cx="2973" cy="1990"/>
            </a:xfrm>
            <a:custGeom>
              <a:avLst/>
              <a:gdLst>
                <a:gd name="T0" fmla="*/ 92 w 5947"/>
                <a:gd name="T1" fmla="*/ 32 h 3981"/>
                <a:gd name="T2" fmla="*/ 50 w 5947"/>
                <a:gd name="T3" fmla="*/ 62 h 3981"/>
                <a:gd name="T4" fmla="*/ 0 w 5947"/>
                <a:gd name="T5" fmla="*/ 26 h 3981"/>
                <a:gd name="T6" fmla="*/ 42 w 5947"/>
                <a:gd name="T7" fmla="*/ 0 h 3981"/>
                <a:gd name="T8" fmla="*/ 92 w 5947"/>
                <a:gd name="T9" fmla="*/ 32 h 39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47"/>
                <a:gd name="T16" fmla="*/ 0 h 3981"/>
                <a:gd name="T17" fmla="*/ 5947 w 5947"/>
                <a:gd name="T18" fmla="*/ 3981 h 39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47" h="3981">
                  <a:moveTo>
                    <a:pt x="5947" y="2071"/>
                  </a:moveTo>
                  <a:lnTo>
                    <a:pt x="3244" y="3981"/>
                  </a:lnTo>
                  <a:lnTo>
                    <a:pt x="0" y="1710"/>
                  </a:lnTo>
                  <a:lnTo>
                    <a:pt x="2703" y="0"/>
                  </a:lnTo>
                  <a:lnTo>
                    <a:pt x="5947" y="2071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53"/>
            <p:cNvSpPr>
              <a:spLocks/>
            </p:cNvSpPr>
            <p:nvPr/>
          </p:nvSpPr>
          <p:spPr bwMode="auto">
            <a:xfrm>
              <a:off x="1569" y="1035"/>
              <a:ext cx="1436" cy="2336"/>
            </a:xfrm>
            <a:custGeom>
              <a:avLst/>
              <a:gdLst>
                <a:gd name="T0" fmla="*/ 3 w 2872"/>
                <a:gd name="T1" fmla="*/ 73 h 4671"/>
                <a:gd name="T2" fmla="*/ 0 w 2872"/>
                <a:gd name="T3" fmla="*/ 26 h 4671"/>
                <a:gd name="T4" fmla="*/ 45 w 2872"/>
                <a:gd name="T5" fmla="*/ 0 h 4671"/>
                <a:gd name="T6" fmla="*/ 45 w 2872"/>
                <a:gd name="T7" fmla="*/ 47 h 4671"/>
                <a:gd name="T8" fmla="*/ 3 w 2872"/>
                <a:gd name="T9" fmla="*/ 73 h 46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72"/>
                <a:gd name="T16" fmla="*/ 0 h 4671"/>
                <a:gd name="T17" fmla="*/ 2872 w 2872"/>
                <a:gd name="T18" fmla="*/ 4671 h 46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72" h="4671">
                  <a:moveTo>
                    <a:pt x="169" y="4671"/>
                  </a:moveTo>
                  <a:lnTo>
                    <a:pt x="0" y="1664"/>
                  </a:lnTo>
                  <a:lnTo>
                    <a:pt x="2859" y="0"/>
                  </a:lnTo>
                  <a:lnTo>
                    <a:pt x="2872" y="2961"/>
                  </a:lnTo>
                  <a:lnTo>
                    <a:pt x="169" y="4671"/>
                  </a:lnTo>
                  <a:close/>
                </a:path>
              </a:pathLst>
            </a:custGeom>
            <a:noFill/>
            <a:ln w="127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54"/>
            <p:cNvSpPr>
              <a:spLocks/>
            </p:cNvSpPr>
            <p:nvPr/>
          </p:nvSpPr>
          <p:spPr bwMode="auto">
            <a:xfrm>
              <a:off x="2998" y="1035"/>
              <a:ext cx="1715" cy="2516"/>
            </a:xfrm>
            <a:custGeom>
              <a:avLst/>
              <a:gdLst>
                <a:gd name="T0" fmla="*/ 1 w 3430"/>
                <a:gd name="T1" fmla="*/ 47 h 5032"/>
                <a:gd name="T2" fmla="*/ 0 w 3430"/>
                <a:gd name="T3" fmla="*/ 0 h 5032"/>
                <a:gd name="T4" fmla="*/ 54 w 3430"/>
                <a:gd name="T5" fmla="*/ 32 h 5032"/>
                <a:gd name="T6" fmla="*/ 51 w 3430"/>
                <a:gd name="T7" fmla="*/ 79 h 5032"/>
                <a:gd name="T8" fmla="*/ 1 w 3430"/>
                <a:gd name="T9" fmla="*/ 47 h 50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30"/>
                <a:gd name="T16" fmla="*/ 0 h 5032"/>
                <a:gd name="T17" fmla="*/ 3430 w 3430"/>
                <a:gd name="T18" fmla="*/ 5032 h 50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30" h="5032">
                  <a:moveTo>
                    <a:pt x="13" y="2961"/>
                  </a:moveTo>
                  <a:lnTo>
                    <a:pt x="0" y="0"/>
                  </a:lnTo>
                  <a:lnTo>
                    <a:pt x="3430" y="2017"/>
                  </a:lnTo>
                  <a:lnTo>
                    <a:pt x="3257" y="5032"/>
                  </a:lnTo>
                  <a:lnTo>
                    <a:pt x="13" y="2961"/>
                  </a:lnTo>
                  <a:close/>
                </a:path>
              </a:pathLst>
            </a:custGeom>
            <a:noFill/>
            <a:ln w="127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55"/>
            <p:cNvSpPr>
              <a:spLocks noChangeShapeType="1"/>
            </p:cNvSpPr>
            <p:nvPr/>
          </p:nvSpPr>
          <p:spPr bwMode="auto">
            <a:xfrm>
              <a:off x="1654" y="3371"/>
              <a:ext cx="1622" cy="11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56"/>
            <p:cNvSpPr>
              <a:spLocks noChangeShapeType="1"/>
            </p:cNvSpPr>
            <p:nvPr/>
          </p:nvSpPr>
          <p:spPr bwMode="auto">
            <a:xfrm flipH="1">
              <a:off x="3276" y="3551"/>
              <a:ext cx="1351" cy="95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57"/>
            <p:cNvSpPr>
              <a:spLocks/>
            </p:cNvSpPr>
            <p:nvPr/>
          </p:nvSpPr>
          <p:spPr bwMode="auto">
            <a:xfrm>
              <a:off x="3079" y="1244"/>
              <a:ext cx="388" cy="230"/>
            </a:xfrm>
            <a:custGeom>
              <a:avLst/>
              <a:gdLst>
                <a:gd name="T0" fmla="*/ 0 w 775"/>
                <a:gd name="T1" fmla="*/ 2 h 461"/>
                <a:gd name="T2" fmla="*/ 4 w 775"/>
                <a:gd name="T3" fmla="*/ 0 h 461"/>
                <a:gd name="T4" fmla="*/ 13 w 775"/>
                <a:gd name="T5" fmla="*/ 5 h 461"/>
                <a:gd name="T6" fmla="*/ 9 w 775"/>
                <a:gd name="T7" fmla="*/ 7 h 461"/>
                <a:gd name="T8" fmla="*/ 0 w 775"/>
                <a:gd name="T9" fmla="*/ 2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5"/>
                <a:gd name="T16" fmla="*/ 0 h 461"/>
                <a:gd name="T17" fmla="*/ 775 w 775"/>
                <a:gd name="T18" fmla="*/ 461 h 4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5" h="461">
                  <a:moveTo>
                    <a:pt x="0" y="131"/>
                  </a:moveTo>
                  <a:lnTo>
                    <a:pt x="219" y="0"/>
                  </a:lnTo>
                  <a:lnTo>
                    <a:pt x="775" y="328"/>
                  </a:lnTo>
                  <a:lnTo>
                    <a:pt x="555" y="46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7373B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58"/>
            <p:cNvSpPr>
              <a:spLocks/>
            </p:cNvSpPr>
            <p:nvPr/>
          </p:nvSpPr>
          <p:spPr bwMode="auto">
            <a:xfrm>
              <a:off x="3356" y="1408"/>
              <a:ext cx="379" cy="854"/>
            </a:xfrm>
            <a:custGeom>
              <a:avLst/>
              <a:gdLst>
                <a:gd name="T0" fmla="*/ 0 w 758"/>
                <a:gd name="T1" fmla="*/ 2 h 1709"/>
                <a:gd name="T2" fmla="*/ 4 w 758"/>
                <a:gd name="T3" fmla="*/ 0 h 1709"/>
                <a:gd name="T4" fmla="*/ 12 w 758"/>
                <a:gd name="T5" fmla="*/ 24 h 1709"/>
                <a:gd name="T6" fmla="*/ 9 w 758"/>
                <a:gd name="T7" fmla="*/ 26 h 1709"/>
                <a:gd name="T8" fmla="*/ 0 w 758"/>
                <a:gd name="T9" fmla="*/ 2 h 17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8"/>
                <a:gd name="T16" fmla="*/ 0 h 1709"/>
                <a:gd name="T17" fmla="*/ 758 w 758"/>
                <a:gd name="T18" fmla="*/ 1709 h 17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8" h="1709">
                  <a:moveTo>
                    <a:pt x="0" y="133"/>
                  </a:moveTo>
                  <a:lnTo>
                    <a:pt x="220" y="0"/>
                  </a:lnTo>
                  <a:lnTo>
                    <a:pt x="758" y="1570"/>
                  </a:lnTo>
                  <a:lnTo>
                    <a:pt x="543" y="1709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7373B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59"/>
            <p:cNvSpPr>
              <a:spLocks/>
            </p:cNvSpPr>
            <p:nvPr/>
          </p:nvSpPr>
          <p:spPr bwMode="auto">
            <a:xfrm>
              <a:off x="3628" y="2193"/>
              <a:ext cx="370" cy="837"/>
            </a:xfrm>
            <a:custGeom>
              <a:avLst/>
              <a:gdLst>
                <a:gd name="T0" fmla="*/ 0 w 741"/>
                <a:gd name="T1" fmla="*/ 3 h 1674"/>
                <a:gd name="T2" fmla="*/ 3 w 741"/>
                <a:gd name="T3" fmla="*/ 0 h 1674"/>
                <a:gd name="T4" fmla="*/ 11 w 741"/>
                <a:gd name="T5" fmla="*/ 24 h 1674"/>
                <a:gd name="T6" fmla="*/ 8 w 741"/>
                <a:gd name="T7" fmla="*/ 27 h 1674"/>
                <a:gd name="T8" fmla="*/ 0 w 741"/>
                <a:gd name="T9" fmla="*/ 3 h 1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1"/>
                <a:gd name="T16" fmla="*/ 0 h 1674"/>
                <a:gd name="T17" fmla="*/ 741 w 741"/>
                <a:gd name="T18" fmla="*/ 1674 h 16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1" h="1674">
                  <a:moveTo>
                    <a:pt x="0" y="139"/>
                  </a:moveTo>
                  <a:lnTo>
                    <a:pt x="215" y="0"/>
                  </a:lnTo>
                  <a:lnTo>
                    <a:pt x="741" y="1532"/>
                  </a:lnTo>
                  <a:lnTo>
                    <a:pt x="530" y="1674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7373B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60"/>
            <p:cNvSpPr>
              <a:spLocks/>
            </p:cNvSpPr>
            <p:nvPr/>
          </p:nvSpPr>
          <p:spPr bwMode="auto">
            <a:xfrm>
              <a:off x="3893" y="2959"/>
              <a:ext cx="386" cy="250"/>
            </a:xfrm>
            <a:custGeom>
              <a:avLst/>
              <a:gdLst>
                <a:gd name="T0" fmla="*/ 0 w 771"/>
                <a:gd name="T1" fmla="*/ 3 h 499"/>
                <a:gd name="T2" fmla="*/ 4 w 771"/>
                <a:gd name="T3" fmla="*/ 0 h 499"/>
                <a:gd name="T4" fmla="*/ 13 w 771"/>
                <a:gd name="T5" fmla="*/ 6 h 499"/>
                <a:gd name="T6" fmla="*/ 9 w 771"/>
                <a:gd name="T7" fmla="*/ 8 h 499"/>
                <a:gd name="T8" fmla="*/ 0 w 771"/>
                <a:gd name="T9" fmla="*/ 3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1"/>
                <a:gd name="T16" fmla="*/ 0 h 499"/>
                <a:gd name="T17" fmla="*/ 771 w 771"/>
                <a:gd name="T18" fmla="*/ 499 h 4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1" h="499">
                  <a:moveTo>
                    <a:pt x="0" y="142"/>
                  </a:moveTo>
                  <a:lnTo>
                    <a:pt x="211" y="0"/>
                  </a:lnTo>
                  <a:lnTo>
                    <a:pt x="771" y="355"/>
                  </a:lnTo>
                  <a:lnTo>
                    <a:pt x="562" y="499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7373B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61"/>
            <p:cNvSpPr>
              <a:spLocks/>
            </p:cNvSpPr>
            <p:nvPr/>
          </p:nvSpPr>
          <p:spPr bwMode="auto">
            <a:xfrm>
              <a:off x="4174" y="3137"/>
              <a:ext cx="392" cy="254"/>
            </a:xfrm>
            <a:custGeom>
              <a:avLst/>
              <a:gdLst>
                <a:gd name="T0" fmla="*/ 0 w 783"/>
                <a:gd name="T1" fmla="*/ 2 h 509"/>
                <a:gd name="T2" fmla="*/ 4 w 783"/>
                <a:gd name="T3" fmla="*/ 0 h 509"/>
                <a:gd name="T4" fmla="*/ 13 w 783"/>
                <a:gd name="T5" fmla="*/ 5 h 509"/>
                <a:gd name="T6" fmla="*/ 9 w 783"/>
                <a:gd name="T7" fmla="*/ 7 h 509"/>
                <a:gd name="T8" fmla="*/ 0 w 783"/>
                <a:gd name="T9" fmla="*/ 2 h 5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509"/>
                <a:gd name="T17" fmla="*/ 783 w 783"/>
                <a:gd name="T18" fmla="*/ 509 h 5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509">
                  <a:moveTo>
                    <a:pt x="0" y="144"/>
                  </a:moveTo>
                  <a:lnTo>
                    <a:pt x="209" y="0"/>
                  </a:lnTo>
                  <a:lnTo>
                    <a:pt x="783" y="363"/>
                  </a:lnTo>
                  <a:lnTo>
                    <a:pt x="572" y="509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7373B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62"/>
            <p:cNvSpPr>
              <a:spLocks/>
            </p:cNvSpPr>
            <p:nvPr/>
          </p:nvSpPr>
          <p:spPr bwMode="auto">
            <a:xfrm>
              <a:off x="4446" y="3318"/>
              <a:ext cx="120" cy="362"/>
            </a:xfrm>
            <a:custGeom>
              <a:avLst/>
              <a:gdLst>
                <a:gd name="T0" fmla="*/ 1 w 240"/>
                <a:gd name="T1" fmla="*/ 3 h 723"/>
                <a:gd name="T2" fmla="*/ 4 w 240"/>
                <a:gd name="T3" fmla="*/ 0 h 723"/>
                <a:gd name="T4" fmla="*/ 4 w 240"/>
                <a:gd name="T5" fmla="*/ 9 h 723"/>
                <a:gd name="T6" fmla="*/ 0 w 240"/>
                <a:gd name="T7" fmla="*/ 12 h 723"/>
                <a:gd name="T8" fmla="*/ 1 w 240"/>
                <a:gd name="T9" fmla="*/ 3 h 7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723"/>
                <a:gd name="T17" fmla="*/ 240 w 240"/>
                <a:gd name="T18" fmla="*/ 723 h 7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723">
                  <a:moveTo>
                    <a:pt x="29" y="146"/>
                  </a:moveTo>
                  <a:lnTo>
                    <a:pt x="240" y="0"/>
                  </a:lnTo>
                  <a:lnTo>
                    <a:pt x="208" y="576"/>
                  </a:lnTo>
                  <a:lnTo>
                    <a:pt x="0" y="723"/>
                  </a:lnTo>
                  <a:lnTo>
                    <a:pt x="29" y="146"/>
                  </a:lnTo>
                  <a:close/>
                </a:path>
              </a:pathLst>
            </a:custGeom>
            <a:solidFill>
              <a:srgbClr val="4D4D8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3"/>
            <p:cNvSpPr>
              <a:spLocks/>
            </p:cNvSpPr>
            <p:nvPr/>
          </p:nvSpPr>
          <p:spPr bwMode="auto">
            <a:xfrm>
              <a:off x="2820" y="1309"/>
              <a:ext cx="1640" cy="2371"/>
            </a:xfrm>
            <a:custGeom>
              <a:avLst/>
              <a:gdLst>
                <a:gd name="T0" fmla="*/ 1 w 3280"/>
                <a:gd name="T1" fmla="*/ 42 h 4740"/>
                <a:gd name="T2" fmla="*/ 0 w 3280"/>
                <a:gd name="T3" fmla="*/ 33 h 4740"/>
                <a:gd name="T4" fmla="*/ 9 w 3280"/>
                <a:gd name="T5" fmla="*/ 0 h 4740"/>
                <a:gd name="T6" fmla="*/ 17 w 3280"/>
                <a:gd name="T7" fmla="*/ 6 h 4740"/>
                <a:gd name="T8" fmla="*/ 26 w 3280"/>
                <a:gd name="T9" fmla="*/ 30 h 4740"/>
                <a:gd name="T10" fmla="*/ 34 w 3280"/>
                <a:gd name="T11" fmla="*/ 54 h 4740"/>
                <a:gd name="T12" fmla="*/ 43 w 3280"/>
                <a:gd name="T13" fmla="*/ 60 h 4740"/>
                <a:gd name="T14" fmla="*/ 52 w 3280"/>
                <a:gd name="T15" fmla="*/ 66 h 4740"/>
                <a:gd name="T16" fmla="*/ 51 w 3280"/>
                <a:gd name="T17" fmla="*/ 75 h 4740"/>
                <a:gd name="T18" fmla="*/ 1 w 3280"/>
                <a:gd name="T19" fmla="*/ 42 h 47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80"/>
                <a:gd name="T31" fmla="*/ 0 h 4740"/>
                <a:gd name="T32" fmla="*/ 3280 w 3280"/>
                <a:gd name="T33" fmla="*/ 4740 h 47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80" h="4740">
                  <a:moveTo>
                    <a:pt x="5" y="2643"/>
                  </a:moveTo>
                  <a:lnTo>
                    <a:pt x="0" y="2074"/>
                  </a:lnTo>
                  <a:lnTo>
                    <a:pt x="518" y="0"/>
                  </a:lnTo>
                  <a:lnTo>
                    <a:pt x="1073" y="330"/>
                  </a:lnTo>
                  <a:lnTo>
                    <a:pt x="1616" y="1906"/>
                  </a:lnTo>
                  <a:lnTo>
                    <a:pt x="2146" y="3441"/>
                  </a:lnTo>
                  <a:lnTo>
                    <a:pt x="2708" y="3798"/>
                  </a:lnTo>
                  <a:lnTo>
                    <a:pt x="3280" y="4163"/>
                  </a:lnTo>
                  <a:lnTo>
                    <a:pt x="3251" y="4740"/>
                  </a:lnTo>
                  <a:lnTo>
                    <a:pt x="5" y="2643"/>
                  </a:lnTo>
                  <a:close/>
                </a:path>
              </a:pathLst>
            </a:custGeom>
            <a:solidFill>
              <a:srgbClr val="9999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4"/>
            <p:cNvSpPr>
              <a:spLocks/>
            </p:cNvSpPr>
            <p:nvPr/>
          </p:nvSpPr>
          <p:spPr bwMode="auto">
            <a:xfrm>
              <a:off x="2527" y="1244"/>
              <a:ext cx="387" cy="542"/>
            </a:xfrm>
            <a:custGeom>
              <a:avLst/>
              <a:gdLst>
                <a:gd name="T0" fmla="*/ 0 w 774"/>
                <a:gd name="T1" fmla="*/ 2 h 1085"/>
                <a:gd name="T2" fmla="*/ 4 w 774"/>
                <a:gd name="T3" fmla="*/ 0 h 1085"/>
                <a:gd name="T4" fmla="*/ 13 w 774"/>
                <a:gd name="T5" fmla="*/ 14 h 1085"/>
                <a:gd name="T6" fmla="*/ 9 w 774"/>
                <a:gd name="T7" fmla="*/ 16 h 1085"/>
                <a:gd name="T8" fmla="*/ 0 w 774"/>
                <a:gd name="T9" fmla="*/ 2 h 10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4"/>
                <a:gd name="T16" fmla="*/ 0 h 1085"/>
                <a:gd name="T17" fmla="*/ 774 w 774"/>
                <a:gd name="T18" fmla="*/ 1085 h 10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4" h="1085">
                  <a:moveTo>
                    <a:pt x="0" y="131"/>
                  </a:moveTo>
                  <a:lnTo>
                    <a:pt x="225" y="0"/>
                  </a:lnTo>
                  <a:lnTo>
                    <a:pt x="774" y="950"/>
                  </a:lnTo>
                  <a:lnTo>
                    <a:pt x="553" y="1085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73264D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5"/>
            <p:cNvSpPr>
              <a:spLocks/>
            </p:cNvSpPr>
            <p:nvPr/>
          </p:nvSpPr>
          <p:spPr bwMode="auto">
            <a:xfrm>
              <a:off x="2804" y="1575"/>
              <a:ext cx="385" cy="211"/>
            </a:xfrm>
            <a:custGeom>
              <a:avLst/>
              <a:gdLst>
                <a:gd name="T0" fmla="*/ 0 w 772"/>
                <a:gd name="T1" fmla="*/ 6 h 423"/>
                <a:gd name="T2" fmla="*/ 3 w 772"/>
                <a:gd name="T3" fmla="*/ 4 h 423"/>
                <a:gd name="T4" fmla="*/ 12 w 772"/>
                <a:gd name="T5" fmla="*/ 0 h 423"/>
                <a:gd name="T6" fmla="*/ 8 w 772"/>
                <a:gd name="T7" fmla="*/ 2 h 423"/>
                <a:gd name="T8" fmla="*/ 0 w 772"/>
                <a:gd name="T9" fmla="*/ 6 h 4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2"/>
                <a:gd name="T16" fmla="*/ 0 h 423"/>
                <a:gd name="T17" fmla="*/ 772 w 772"/>
                <a:gd name="T18" fmla="*/ 423 h 4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2" h="423">
                  <a:moveTo>
                    <a:pt x="0" y="423"/>
                  </a:moveTo>
                  <a:lnTo>
                    <a:pt x="221" y="288"/>
                  </a:lnTo>
                  <a:lnTo>
                    <a:pt x="772" y="0"/>
                  </a:lnTo>
                  <a:lnTo>
                    <a:pt x="547" y="137"/>
                  </a:lnTo>
                  <a:lnTo>
                    <a:pt x="0" y="423"/>
                  </a:lnTo>
                  <a:close/>
                </a:path>
              </a:pathLst>
            </a:custGeom>
            <a:solidFill>
              <a:srgbClr val="73264D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66"/>
            <p:cNvSpPr>
              <a:spLocks/>
            </p:cNvSpPr>
            <p:nvPr/>
          </p:nvSpPr>
          <p:spPr bwMode="auto">
            <a:xfrm>
              <a:off x="3077" y="1575"/>
              <a:ext cx="388" cy="861"/>
            </a:xfrm>
            <a:custGeom>
              <a:avLst/>
              <a:gdLst>
                <a:gd name="T0" fmla="*/ 0 w 776"/>
                <a:gd name="T1" fmla="*/ 3 h 1722"/>
                <a:gd name="T2" fmla="*/ 4 w 776"/>
                <a:gd name="T3" fmla="*/ 0 h 1722"/>
                <a:gd name="T4" fmla="*/ 13 w 776"/>
                <a:gd name="T5" fmla="*/ 25 h 1722"/>
                <a:gd name="T6" fmla="*/ 9 w 776"/>
                <a:gd name="T7" fmla="*/ 27 h 1722"/>
                <a:gd name="T8" fmla="*/ 0 w 776"/>
                <a:gd name="T9" fmla="*/ 3 h 17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6"/>
                <a:gd name="T16" fmla="*/ 0 h 1722"/>
                <a:gd name="T17" fmla="*/ 776 w 776"/>
                <a:gd name="T18" fmla="*/ 1722 h 17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6" h="1722">
                  <a:moveTo>
                    <a:pt x="0" y="137"/>
                  </a:moveTo>
                  <a:lnTo>
                    <a:pt x="225" y="0"/>
                  </a:lnTo>
                  <a:lnTo>
                    <a:pt x="776" y="1582"/>
                  </a:lnTo>
                  <a:lnTo>
                    <a:pt x="557" y="1722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73264D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67"/>
            <p:cNvSpPr>
              <a:spLocks/>
            </p:cNvSpPr>
            <p:nvPr/>
          </p:nvSpPr>
          <p:spPr bwMode="auto">
            <a:xfrm>
              <a:off x="3355" y="2366"/>
              <a:ext cx="385" cy="548"/>
            </a:xfrm>
            <a:custGeom>
              <a:avLst/>
              <a:gdLst>
                <a:gd name="T0" fmla="*/ 0 w 769"/>
                <a:gd name="T1" fmla="*/ 3 h 1096"/>
                <a:gd name="T2" fmla="*/ 4 w 769"/>
                <a:gd name="T3" fmla="*/ 0 h 1096"/>
                <a:gd name="T4" fmla="*/ 13 w 769"/>
                <a:gd name="T5" fmla="*/ 15 h 1096"/>
                <a:gd name="T6" fmla="*/ 9 w 769"/>
                <a:gd name="T7" fmla="*/ 18 h 1096"/>
                <a:gd name="T8" fmla="*/ 0 w 769"/>
                <a:gd name="T9" fmla="*/ 3 h 10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9"/>
                <a:gd name="T16" fmla="*/ 0 h 1096"/>
                <a:gd name="T17" fmla="*/ 769 w 769"/>
                <a:gd name="T18" fmla="*/ 1096 h 10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9" h="1096">
                  <a:moveTo>
                    <a:pt x="0" y="140"/>
                  </a:moveTo>
                  <a:lnTo>
                    <a:pt x="219" y="0"/>
                  </a:lnTo>
                  <a:lnTo>
                    <a:pt x="769" y="954"/>
                  </a:lnTo>
                  <a:lnTo>
                    <a:pt x="553" y="1096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73264D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68"/>
            <p:cNvSpPr>
              <a:spLocks/>
            </p:cNvSpPr>
            <p:nvPr/>
          </p:nvSpPr>
          <p:spPr bwMode="auto">
            <a:xfrm>
              <a:off x="3632" y="2843"/>
              <a:ext cx="383" cy="548"/>
            </a:xfrm>
            <a:custGeom>
              <a:avLst/>
              <a:gdLst>
                <a:gd name="T0" fmla="*/ 0 w 765"/>
                <a:gd name="T1" fmla="*/ 3 h 1096"/>
                <a:gd name="T2" fmla="*/ 4 w 765"/>
                <a:gd name="T3" fmla="*/ 0 h 1096"/>
                <a:gd name="T4" fmla="*/ 12 w 765"/>
                <a:gd name="T5" fmla="*/ 15 h 1096"/>
                <a:gd name="T6" fmla="*/ 9 w 765"/>
                <a:gd name="T7" fmla="*/ 18 h 1096"/>
                <a:gd name="T8" fmla="*/ 0 w 765"/>
                <a:gd name="T9" fmla="*/ 3 h 10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5"/>
                <a:gd name="T16" fmla="*/ 0 h 1096"/>
                <a:gd name="T17" fmla="*/ 765 w 765"/>
                <a:gd name="T18" fmla="*/ 1096 h 10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5" h="1096">
                  <a:moveTo>
                    <a:pt x="0" y="142"/>
                  </a:moveTo>
                  <a:lnTo>
                    <a:pt x="216" y="0"/>
                  </a:lnTo>
                  <a:lnTo>
                    <a:pt x="765" y="950"/>
                  </a:lnTo>
                  <a:lnTo>
                    <a:pt x="550" y="1096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73264D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69"/>
            <p:cNvSpPr>
              <a:spLocks/>
            </p:cNvSpPr>
            <p:nvPr/>
          </p:nvSpPr>
          <p:spPr bwMode="auto">
            <a:xfrm>
              <a:off x="3907" y="3318"/>
              <a:ext cx="394" cy="258"/>
            </a:xfrm>
            <a:custGeom>
              <a:avLst/>
              <a:gdLst>
                <a:gd name="T0" fmla="*/ 0 w 788"/>
                <a:gd name="T1" fmla="*/ 3 h 516"/>
                <a:gd name="T2" fmla="*/ 4 w 788"/>
                <a:gd name="T3" fmla="*/ 0 h 516"/>
                <a:gd name="T4" fmla="*/ 13 w 788"/>
                <a:gd name="T5" fmla="*/ 6 h 516"/>
                <a:gd name="T6" fmla="*/ 9 w 788"/>
                <a:gd name="T7" fmla="*/ 9 h 516"/>
                <a:gd name="T8" fmla="*/ 0 w 788"/>
                <a:gd name="T9" fmla="*/ 3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8"/>
                <a:gd name="T16" fmla="*/ 0 h 516"/>
                <a:gd name="T17" fmla="*/ 788 w 788"/>
                <a:gd name="T18" fmla="*/ 516 h 5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8" h="516">
                  <a:moveTo>
                    <a:pt x="0" y="146"/>
                  </a:moveTo>
                  <a:lnTo>
                    <a:pt x="215" y="0"/>
                  </a:lnTo>
                  <a:lnTo>
                    <a:pt x="788" y="368"/>
                  </a:lnTo>
                  <a:lnTo>
                    <a:pt x="573" y="516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73264D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70"/>
            <p:cNvSpPr>
              <a:spLocks/>
            </p:cNvSpPr>
            <p:nvPr/>
          </p:nvSpPr>
          <p:spPr bwMode="auto">
            <a:xfrm>
              <a:off x="4182" y="3502"/>
              <a:ext cx="119" cy="364"/>
            </a:xfrm>
            <a:custGeom>
              <a:avLst/>
              <a:gdLst>
                <a:gd name="T0" fmla="*/ 0 w 239"/>
                <a:gd name="T1" fmla="*/ 3 h 728"/>
                <a:gd name="T2" fmla="*/ 3 w 239"/>
                <a:gd name="T3" fmla="*/ 0 h 728"/>
                <a:gd name="T4" fmla="*/ 3 w 239"/>
                <a:gd name="T5" fmla="*/ 10 h 728"/>
                <a:gd name="T6" fmla="*/ 0 w 239"/>
                <a:gd name="T7" fmla="*/ 12 h 728"/>
                <a:gd name="T8" fmla="*/ 0 w 239"/>
                <a:gd name="T9" fmla="*/ 3 h 7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728"/>
                <a:gd name="T17" fmla="*/ 239 w 239"/>
                <a:gd name="T18" fmla="*/ 728 h 7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728">
                  <a:moveTo>
                    <a:pt x="24" y="148"/>
                  </a:moveTo>
                  <a:lnTo>
                    <a:pt x="239" y="0"/>
                  </a:lnTo>
                  <a:lnTo>
                    <a:pt x="214" y="578"/>
                  </a:lnTo>
                  <a:lnTo>
                    <a:pt x="0" y="728"/>
                  </a:lnTo>
                  <a:lnTo>
                    <a:pt x="24" y="148"/>
                  </a:lnTo>
                  <a:close/>
                </a:path>
              </a:pathLst>
            </a:custGeom>
            <a:solidFill>
              <a:srgbClr val="4D1A33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71"/>
            <p:cNvSpPr>
              <a:spLocks/>
            </p:cNvSpPr>
            <p:nvPr/>
          </p:nvSpPr>
          <p:spPr bwMode="auto">
            <a:xfrm>
              <a:off x="2527" y="1309"/>
              <a:ext cx="1666" cy="2557"/>
            </a:xfrm>
            <a:custGeom>
              <a:avLst/>
              <a:gdLst>
                <a:gd name="T0" fmla="*/ 1 w 3333"/>
                <a:gd name="T1" fmla="*/ 47 h 5113"/>
                <a:gd name="T2" fmla="*/ 0 w 3333"/>
                <a:gd name="T3" fmla="*/ 0 h 5113"/>
                <a:gd name="T4" fmla="*/ 8 w 3333"/>
                <a:gd name="T5" fmla="*/ 15 h 5113"/>
                <a:gd name="T6" fmla="*/ 17 w 3333"/>
                <a:gd name="T7" fmla="*/ 11 h 5113"/>
                <a:gd name="T8" fmla="*/ 25 w 3333"/>
                <a:gd name="T9" fmla="*/ 36 h 5113"/>
                <a:gd name="T10" fmla="*/ 34 w 3333"/>
                <a:gd name="T11" fmla="*/ 51 h 5113"/>
                <a:gd name="T12" fmla="*/ 43 w 3333"/>
                <a:gd name="T13" fmla="*/ 66 h 5113"/>
                <a:gd name="T14" fmla="*/ 52 w 3333"/>
                <a:gd name="T15" fmla="*/ 71 h 5113"/>
                <a:gd name="T16" fmla="*/ 51 w 3333"/>
                <a:gd name="T17" fmla="*/ 80 h 5113"/>
                <a:gd name="T18" fmla="*/ 1 w 3333"/>
                <a:gd name="T19" fmla="*/ 47 h 5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33"/>
                <a:gd name="T31" fmla="*/ 0 h 5113"/>
                <a:gd name="T32" fmla="*/ 3333 w 3333"/>
                <a:gd name="T33" fmla="*/ 5113 h 51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33" h="5113">
                  <a:moveTo>
                    <a:pt x="64" y="2977"/>
                  </a:moveTo>
                  <a:lnTo>
                    <a:pt x="0" y="0"/>
                  </a:lnTo>
                  <a:lnTo>
                    <a:pt x="553" y="954"/>
                  </a:lnTo>
                  <a:lnTo>
                    <a:pt x="1100" y="668"/>
                  </a:lnTo>
                  <a:lnTo>
                    <a:pt x="1657" y="2253"/>
                  </a:lnTo>
                  <a:lnTo>
                    <a:pt x="2210" y="3209"/>
                  </a:lnTo>
                  <a:lnTo>
                    <a:pt x="2760" y="4163"/>
                  </a:lnTo>
                  <a:lnTo>
                    <a:pt x="3333" y="4533"/>
                  </a:lnTo>
                  <a:lnTo>
                    <a:pt x="3309" y="5113"/>
                  </a:lnTo>
                  <a:lnTo>
                    <a:pt x="64" y="2977"/>
                  </a:lnTo>
                  <a:close/>
                </a:path>
              </a:pathLst>
            </a:custGeom>
            <a:solidFill>
              <a:srgbClr val="9933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72"/>
            <p:cNvSpPr>
              <a:spLocks/>
            </p:cNvSpPr>
            <p:nvPr/>
          </p:nvSpPr>
          <p:spPr bwMode="auto">
            <a:xfrm>
              <a:off x="2254" y="1719"/>
              <a:ext cx="382" cy="237"/>
            </a:xfrm>
            <a:custGeom>
              <a:avLst/>
              <a:gdLst>
                <a:gd name="T0" fmla="*/ 0 w 764"/>
                <a:gd name="T1" fmla="*/ 3 h 474"/>
                <a:gd name="T2" fmla="*/ 4 w 764"/>
                <a:gd name="T3" fmla="*/ 0 h 474"/>
                <a:gd name="T4" fmla="*/ 12 w 764"/>
                <a:gd name="T5" fmla="*/ 6 h 474"/>
                <a:gd name="T6" fmla="*/ 9 w 764"/>
                <a:gd name="T7" fmla="*/ 8 h 474"/>
                <a:gd name="T8" fmla="*/ 0 w 764"/>
                <a:gd name="T9" fmla="*/ 3 h 4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4"/>
                <a:gd name="T16" fmla="*/ 0 h 474"/>
                <a:gd name="T17" fmla="*/ 764 w 764"/>
                <a:gd name="T18" fmla="*/ 474 h 4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4" h="474">
                  <a:moveTo>
                    <a:pt x="0" y="135"/>
                  </a:moveTo>
                  <a:lnTo>
                    <a:pt x="225" y="0"/>
                  </a:lnTo>
                  <a:lnTo>
                    <a:pt x="764" y="338"/>
                  </a:lnTo>
                  <a:lnTo>
                    <a:pt x="538" y="474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BFBF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73"/>
            <p:cNvSpPr>
              <a:spLocks/>
            </p:cNvSpPr>
            <p:nvPr/>
          </p:nvSpPr>
          <p:spPr bwMode="auto">
            <a:xfrm>
              <a:off x="2522" y="1746"/>
              <a:ext cx="385" cy="210"/>
            </a:xfrm>
            <a:custGeom>
              <a:avLst/>
              <a:gdLst>
                <a:gd name="T0" fmla="*/ 0 w 769"/>
                <a:gd name="T1" fmla="*/ 7 h 420"/>
                <a:gd name="T2" fmla="*/ 4 w 769"/>
                <a:gd name="T3" fmla="*/ 5 h 420"/>
                <a:gd name="T4" fmla="*/ 13 w 769"/>
                <a:gd name="T5" fmla="*/ 0 h 420"/>
                <a:gd name="T6" fmla="*/ 9 w 769"/>
                <a:gd name="T7" fmla="*/ 3 h 420"/>
                <a:gd name="T8" fmla="*/ 0 w 769"/>
                <a:gd name="T9" fmla="*/ 7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9"/>
                <a:gd name="T16" fmla="*/ 0 h 420"/>
                <a:gd name="T17" fmla="*/ 769 w 769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9" h="420">
                  <a:moveTo>
                    <a:pt x="0" y="420"/>
                  </a:moveTo>
                  <a:lnTo>
                    <a:pt x="226" y="284"/>
                  </a:lnTo>
                  <a:lnTo>
                    <a:pt x="769" y="0"/>
                  </a:lnTo>
                  <a:lnTo>
                    <a:pt x="541" y="13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BFBF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74"/>
            <p:cNvSpPr>
              <a:spLocks/>
            </p:cNvSpPr>
            <p:nvPr/>
          </p:nvSpPr>
          <p:spPr bwMode="auto">
            <a:xfrm>
              <a:off x="2793" y="1746"/>
              <a:ext cx="397" cy="559"/>
            </a:xfrm>
            <a:custGeom>
              <a:avLst/>
              <a:gdLst>
                <a:gd name="T0" fmla="*/ 0 w 795"/>
                <a:gd name="T1" fmla="*/ 2 h 1119"/>
                <a:gd name="T2" fmla="*/ 3 w 795"/>
                <a:gd name="T3" fmla="*/ 0 h 1119"/>
                <a:gd name="T4" fmla="*/ 12 w 795"/>
                <a:gd name="T5" fmla="*/ 15 h 1119"/>
                <a:gd name="T6" fmla="*/ 8 w 795"/>
                <a:gd name="T7" fmla="*/ 17 h 1119"/>
                <a:gd name="T8" fmla="*/ 0 w 795"/>
                <a:gd name="T9" fmla="*/ 2 h 1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5"/>
                <a:gd name="T16" fmla="*/ 0 h 1119"/>
                <a:gd name="T17" fmla="*/ 795 w 795"/>
                <a:gd name="T18" fmla="*/ 1119 h 1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5" h="1119">
                  <a:moveTo>
                    <a:pt x="0" y="138"/>
                  </a:moveTo>
                  <a:lnTo>
                    <a:pt x="228" y="0"/>
                  </a:lnTo>
                  <a:lnTo>
                    <a:pt x="795" y="977"/>
                  </a:lnTo>
                  <a:lnTo>
                    <a:pt x="568" y="1119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FBF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75"/>
            <p:cNvSpPr>
              <a:spLocks/>
            </p:cNvSpPr>
            <p:nvPr/>
          </p:nvSpPr>
          <p:spPr bwMode="auto">
            <a:xfrm>
              <a:off x="3077" y="2234"/>
              <a:ext cx="398" cy="251"/>
            </a:xfrm>
            <a:custGeom>
              <a:avLst/>
              <a:gdLst>
                <a:gd name="T0" fmla="*/ 0 w 797"/>
                <a:gd name="T1" fmla="*/ 3 h 501"/>
                <a:gd name="T2" fmla="*/ 3 w 797"/>
                <a:gd name="T3" fmla="*/ 0 h 501"/>
                <a:gd name="T4" fmla="*/ 12 w 797"/>
                <a:gd name="T5" fmla="*/ 6 h 501"/>
                <a:gd name="T6" fmla="*/ 8 w 797"/>
                <a:gd name="T7" fmla="*/ 8 h 501"/>
                <a:gd name="T8" fmla="*/ 0 w 797"/>
                <a:gd name="T9" fmla="*/ 3 h 5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7"/>
                <a:gd name="T16" fmla="*/ 0 h 501"/>
                <a:gd name="T17" fmla="*/ 797 w 797"/>
                <a:gd name="T18" fmla="*/ 501 h 5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7" h="501">
                  <a:moveTo>
                    <a:pt x="0" y="142"/>
                  </a:moveTo>
                  <a:lnTo>
                    <a:pt x="227" y="0"/>
                  </a:lnTo>
                  <a:lnTo>
                    <a:pt x="797" y="355"/>
                  </a:lnTo>
                  <a:lnTo>
                    <a:pt x="570" y="501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BFBF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76"/>
            <p:cNvSpPr>
              <a:spLocks/>
            </p:cNvSpPr>
            <p:nvPr/>
          </p:nvSpPr>
          <p:spPr bwMode="auto">
            <a:xfrm>
              <a:off x="3362" y="2412"/>
              <a:ext cx="383" cy="1164"/>
            </a:xfrm>
            <a:custGeom>
              <a:avLst/>
              <a:gdLst>
                <a:gd name="T0" fmla="*/ 0 w 766"/>
                <a:gd name="T1" fmla="*/ 3 h 2328"/>
                <a:gd name="T2" fmla="*/ 4 w 766"/>
                <a:gd name="T3" fmla="*/ 0 h 2328"/>
                <a:gd name="T4" fmla="*/ 12 w 766"/>
                <a:gd name="T5" fmla="*/ 35 h 2328"/>
                <a:gd name="T6" fmla="*/ 9 w 766"/>
                <a:gd name="T7" fmla="*/ 37 h 2328"/>
                <a:gd name="T8" fmla="*/ 0 w 766"/>
                <a:gd name="T9" fmla="*/ 3 h 2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6"/>
                <a:gd name="T16" fmla="*/ 0 h 2328"/>
                <a:gd name="T17" fmla="*/ 766 w 766"/>
                <a:gd name="T18" fmla="*/ 2328 h 2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6" h="2328">
                  <a:moveTo>
                    <a:pt x="0" y="146"/>
                  </a:moveTo>
                  <a:lnTo>
                    <a:pt x="227" y="0"/>
                  </a:lnTo>
                  <a:lnTo>
                    <a:pt x="766" y="2180"/>
                  </a:lnTo>
                  <a:lnTo>
                    <a:pt x="547" y="2328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BFBF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77"/>
            <p:cNvSpPr>
              <a:spLocks/>
            </p:cNvSpPr>
            <p:nvPr/>
          </p:nvSpPr>
          <p:spPr bwMode="auto">
            <a:xfrm>
              <a:off x="3913" y="3090"/>
              <a:ext cx="139" cy="966"/>
            </a:xfrm>
            <a:custGeom>
              <a:avLst/>
              <a:gdLst>
                <a:gd name="T0" fmla="*/ 1 w 278"/>
                <a:gd name="T1" fmla="*/ 2 h 1933"/>
                <a:gd name="T2" fmla="*/ 5 w 278"/>
                <a:gd name="T3" fmla="*/ 0 h 1933"/>
                <a:gd name="T4" fmla="*/ 4 w 278"/>
                <a:gd name="T5" fmla="*/ 27 h 1933"/>
                <a:gd name="T6" fmla="*/ 0 w 278"/>
                <a:gd name="T7" fmla="*/ 30 h 1933"/>
                <a:gd name="T8" fmla="*/ 1 w 278"/>
                <a:gd name="T9" fmla="*/ 2 h 19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8"/>
                <a:gd name="T16" fmla="*/ 0 h 1933"/>
                <a:gd name="T17" fmla="*/ 278 w 278"/>
                <a:gd name="T18" fmla="*/ 1933 h 19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8" h="1933">
                  <a:moveTo>
                    <a:pt x="56" y="152"/>
                  </a:moveTo>
                  <a:lnTo>
                    <a:pt x="278" y="0"/>
                  </a:lnTo>
                  <a:lnTo>
                    <a:pt x="217" y="1779"/>
                  </a:lnTo>
                  <a:lnTo>
                    <a:pt x="0" y="1933"/>
                  </a:lnTo>
                  <a:lnTo>
                    <a:pt x="56" y="152"/>
                  </a:lnTo>
                  <a:close/>
                </a:path>
              </a:pathLst>
            </a:custGeom>
            <a:solidFill>
              <a:srgbClr val="8080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78"/>
            <p:cNvSpPr>
              <a:spLocks/>
            </p:cNvSpPr>
            <p:nvPr/>
          </p:nvSpPr>
          <p:spPr bwMode="auto">
            <a:xfrm>
              <a:off x="2254" y="1786"/>
              <a:ext cx="1687" cy="2270"/>
            </a:xfrm>
            <a:custGeom>
              <a:avLst/>
              <a:gdLst>
                <a:gd name="T0" fmla="*/ 1 w 3375"/>
                <a:gd name="T1" fmla="*/ 37 h 4539"/>
                <a:gd name="T2" fmla="*/ 0 w 3375"/>
                <a:gd name="T3" fmla="*/ 0 h 4539"/>
                <a:gd name="T4" fmla="*/ 8 w 3375"/>
                <a:gd name="T5" fmla="*/ 6 h 4539"/>
                <a:gd name="T6" fmla="*/ 16 w 3375"/>
                <a:gd name="T7" fmla="*/ 1 h 4539"/>
                <a:gd name="T8" fmla="*/ 25 w 3375"/>
                <a:gd name="T9" fmla="*/ 17 h 4539"/>
                <a:gd name="T10" fmla="*/ 34 w 3375"/>
                <a:gd name="T11" fmla="*/ 22 h 4539"/>
                <a:gd name="T12" fmla="*/ 43 w 3375"/>
                <a:gd name="T13" fmla="*/ 56 h 4539"/>
                <a:gd name="T14" fmla="*/ 52 w 3375"/>
                <a:gd name="T15" fmla="*/ 44 h 4539"/>
                <a:gd name="T16" fmla="*/ 51 w 3375"/>
                <a:gd name="T17" fmla="*/ 71 h 4539"/>
                <a:gd name="T18" fmla="*/ 1 w 3375"/>
                <a:gd name="T19" fmla="*/ 37 h 45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75"/>
                <a:gd name="T31" fmla="*/ 0 h 4539"/>
                <a:gd name="T32" fmla="*/ 3375 w 3375"/>
                <a:gd name="T33" fmla="*/ 4539 h 45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75" h="4539">
                  <a:moveTo>
                    <a:pt x="75" y="2362"/>
                  </a:moveTo>
                  <a:lnTo>
                    <a:pt x="0" y="0"/>
                  </a:lnTo>
                  <a:lnTo>
                    <a:pt x="538" y="339"/>
                  </a:lnTo>
                  <a:lnTo>
                    <a:pt x="1079" y="57"/>
                  </a:lnTo>
                  <a:lnTo>
                    <a:pt x="1647" y="1038"/>
                  </a:lnTo>
                  <a:lnTo>
                    <a:pt x="2217" y="1397"/>
                  </a:lnTo>
                  <a:lnTo>
                    <a:pt x="2764" y="3579"/>
                  </a:lnTo>
                  <a:lnTo>
                    <a:pt x="3375" y="2758"/>
                  </a:lnTo>
                  <a:lnTo>
                    <a:pt x="3319" y="4539"/>
                  </a:lnTo>
                  <a:lnTo>
                    <a:pt x="75" y="2362"/>
                  </a:lnTo>
                  <a:close/>
                </a:path>
              </a:pathLst>
            </a:custGeom>
            <a:solidFill>
              <a:srgbClr val="FFFFCC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79"/>
            <p:cNvSpPr>
              <a:spLocks/>
            </p:cNvSpPr>
            <p:nvPr/>
          </p:nvSpPr>
          <p:spPr bwMode="auto">
            <a:xfrm>
              <a:off x="1980" y="2193"/>
              <a:ext cx="380" cy="243"/>
            </a:xfrm>
            <a:custGeom>
              <a:avLst/>
              <a:gdLst>
                <a:gd name="T0" fmla="*/ 0 w 760"/>
                <a:gd name="T1" fmla="*/ 3 h 486"/>
                <a:gd name="T2" fmla="*/ 4 w 760"/>
                <a:gd name="T3" fmla="*/ 0 h 486"/>
                <a:gd name="T4" fmla="*/ 12 w 760"/>
                <a:gd name="T5" fmla="*/ 6 h 486"/>
                <a:gd name="T6" fmla="*/ 9 w 760"/>
                <a:gd name="T7" fmla="*/ 8 h 486"/>
                <a:gd name="T8" fmla="*/ 0 w 760"/>
                <a:gd name="T9" fmla="*/ 3 h 4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0"/>
                <a:gd name="T16" fmla="*/ 0 h 486"/>
                <a:gd name="T17" fmla="*/ 760 w 760"/>
                <a:gd name="T18" fmla="*/ 486 h 4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0" h="486">
                  <a:moveTo>
                    <a:pt x="0" y="139"/>
                  </a:moveTo>
                  <a:lnTo>
                    <a:pt x="227" y="0"/>
                  </a:lnTo>
                  <a:lnTo>
                    <a:pt x="760" y="346"/>
                  </a:lnTo>
                  <a:lnTo>
                    <a:pt x="532" y="486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99BFB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280"/>
            <p:cNvSpPr>
              <a:spLocks/>
            </p:cNvSpPr>
            <p:nvPr/>
          </p:nvSpPr>
          <p:spPr bwMode="auto">
            <a:xfrm>
              <a:off x="2503" y="1920"/>
              <a:ext cx="403" cy="565"/>
            </a:xfrm>
            <a:custGeom>
              <a:avLst/>
              <a:gdLst>
                <a:gd name="T0" fmla="*/ 0 w 806"/>
                <a:gd name="T1" fmla="*/ 2 h 1131"/>
                <a:gd name="T2" fmla="*/ 4 w 806"/>
                <a:gd name="T3" fmla="*/ 0 h 1131"/>
                <a:gd name="T4" fmla="*/ 13 w 806"/>
                <a:gd name="T5" fmla="*/ 15 h 1131"/>
                <a:gd name="T6" fmla="*/ 9 w 806"/>
                <a:gd name="T7" fmla="*/ 17 h 1131"/>
                <a:gd name="T8" fmla="*/ 0 w 806"/>
                <a:gd name="T9" fmla="*/ 2 h 1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6"/>
                <a:gd name="T16" fmla="*/ 0 h 1131"/>
                <a:gd name="T17" fmla="*/ 806 w 806"/>
                <a:gd name="T18" fmla="*/ 1131 h 1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6" h="1131">
                  <a:moveTo>
                    <a:pt x="0" y="140"/>
                  </a:moveTo>
                  <a:lnTo>
                    <a:pt x="234" y="0"/>
                  </a:lnTo>
                  <a:lnTo>
                    <a:pt x="806" y="985"/>
                  </a:lnTo>
                  <a:lnTo>
                    <a:pt x="576" y="1131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99BFB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281"/>
            <p:cNvSpPr>
              <a:spLocks/>
            </p:cNvSpPr>
            <p:nvPr/>
          </p:nvSpPr>
          <p:spPr bwMode="auto">
            <a:xfrm>
              <a:off x="2791" y="2412"/>
              <a:ext cx="400" cy="256"/>
            </a:xfrm>
            <a:custGeom>
              <a:avLst/>
              <a:gdLst>
                <a:gd name="T0" fmla="*/ 0 w 801"/>
                <a:gd name="T1" fmla="*/ 3 h 512"/>
                <a:gd name="T2" fmla="*/ 3 w 801"/>
                <a:gd name="T3" fmla="*/ 0 h 512"/>
                <a:gd name="T4" fmla="*/ 12 w 801"/>
                <a:gd name="T5" fmla="*/ 6 h 512"/>
                <a:gd name="T6" fmla="*/ 8 w 801"/>
                <a:gd name="T7" fmla="*/ 8 h 512"/>
                <a:gd name="T8" fmla="*/ 0 w 801"/>
                <a:gd name="T9" fmla="*/ 3 h 5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1"/>
                <a:gd name="T16" fmla="*/ 0 h 512"/>
                <a:gd name="T17" fmla="*/ 801 w 801"/>
                <a:gd name="T18" fmla="*/ 512 h 5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1" h="512">
                  <a:moveTo>
                    <a:pt x="0" y="146"/>
                  </a:moveTo>
                  <a:lnTo>
                    <a:pt x="230" y="0"/>
                  </a:lnTo>
                  <a:lnTo>
                    <a:pt x="801" y="365"/>
                  </a:lnTo>
                  <a:lnTo>
                    <a:pt x="570" y="512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99BFB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82"/>
            <p:cNvSpPr>
              <a:spLocks/>
            </p:cNvSpPr>
            <p:nvPr/>
          </p:nvSpPr>
          <p:spPr bwMode="auto">
            <a:xfrm>
              <a:off x="3076" y="2594"/>
              <a:ext cx="395" cy="1171"/>
            </a:xfrm>
            <a:custGeom>
              <a:avLst/>
              <a:gdLst>
                <a:gd name="T0" fmla="*/ 0 w 789"/>
                <a:gd name="T1" fmla="*/ 3 h 2341"/>
                <a:gd name="T2" fmla="*/ 4 w 789"/>
                <a:gd name="T3" fmla="*/ 0 h 2341"/>
                <a:gd name="T4" fmla="*/ 13 w 789"/>
                <a:gd name="T5" fmla="*/ 35 h 2341"/>
                <a:gd name="T6" fmla="*/ 9 w 789"/>
                <a:gd name="T7" fmla="*/ 37 h 2341"/>
                <a:gd name="T8" fmla="*/ 0 w 789"/>
                <a:gd name="T9" fmla="*/ 3 h 23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9"/>
                <a:gd name="T16" fmla="*/ 0 h 2341"/>
                <a:gd name="T17" fmla="*/ 789 w 789"/>
                <a:gd name="T18" fmla="*/ 2341 h 23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9" h="2341">
                  <a:moveTo>
                    <a:pt x="0" y="147"/>
                  </a:moveTo>
                  <a:lnTo>
                    <a:pt x="231" y="0"/>
                  </a:lnTo>
                  <a:lnTo>
                    <a:pt x="789" y="2190"/>
                  </a:lnTo>
                  <a:lnTo>
                    <a:pt x="566" y="2341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99BFB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83"/>
            <p:cNvSpPr>
              <a:spLocks/>
            </p:cNvSpPr>
            <p:nvPr/>
          </p:nvSpPr>
          <p:spPr bwMode="auto">
            <a:xfrm>
              <a:off x="3639" y="3280"/>
              <a:ext cx="133" cy="969"/>
            </a:xfrm>
            <a:custGeom>
              <a:avLst/>
              <a:gdLst>
                <a:gd name="T0" fmla="*/ 1 w 265"/>
                <a:gd name="T1" fmla="*/ 2 h 1939"/>
                <a:gd name="T2" fmla="*/ 5 w 265"/>
                <a:gd name="T3" fmla="*/ 0 h 1939"/>
                <a:gd name="T4" fmla="*/ 4 w 265"/>
                <a:gd name="T5" fmla="*/ 27 h 1939"/>
                <a:gd name="T6" fmla="*/ 0 w 265"/>
                <a:gd name="T7" fmla="*/ 30 h 1939"/>
                <a:gd name="T8" fmla="*/ 1 w 265"/>
                <a:gd name="T9" fmla="*/ 2 h 19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1939"/>
                <a:gd name="T17" fmla="*/ 265 w 265"/>
                <a:gd name="T18" fmla="*/ 1939 h 19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1939">
                  <a:moveTo>
                    <a:pt x="36" y="154"/>
                  </a:moveTo>
                  <a:lnTo>
                    <a:pt x="265" y="0"/>
                  </a:lnTo>
                  <a:lnTo>
                    <a:pt x="221" y="1783"/>
                  </a:lnTo>
                  <a:lnTo>
                    <a:pt x="0" y="1939"/>
                  </a:lnTo>
                  <a:lnTo>
                    <a:pt x="36" y="154"/>
                  </a:lnTo>
                  <a:close/>
                </a:path>
              </a:pathLst>
            </a:custGeom>
            <a:solidFill>
              <a:srgbClr val="66808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84"/>
            <p:cNvSpPr>
              <a:spLocks/>
            </p:cNvSpPr>
            <p:nvPr/>
          </p:nvSpPr>
          <p:spPr bwMode="auto">
            <a:xfrm>
              <a:off x="1980" y="1990"/>
              <a:ext cx="1678" cy="2259"/>
            </a:xfrm>
            <a:custGeom>
              <a:avLst/>
              <a:gdLst>
                <a:gd name="T0" fmla="*/ 2 w 3355"/>
                <a:gd name="T1" fmla="*/ 36 h 4519"/>
                <a:gd name="T2" fmla="*/ 0 w 3355"/>
                <a:gd name="T3" fmla="*/ 8 h 4519"/>
                <a:gd name="T4" fmla="*/ 9 w 3355"/>
                <a:gd name="T5" fmla="*/ 13 h 4519"/>
                <a:gd name="T6" fmla="*/ 17 w 3355"/>
                <a:gd name="T7" fmla="*/ 0 h 4519"/>
                <a:gd name="T8" fmla="*/ 26 w 3355"/>
                <a:gd name="T9" fmla="*/ 15 h 4519"/>
                <a:gd name="T10" fmla="*/ 35 w 3355"/>
                <a:gd name="T11" fmla="*/ 21 h 4519"/>
                <a:gd name="T12" fmla="*/ 44 w 3355"/>
                <a:gd name="T13" fmla="*/ 55 h 4519"/>
                <a:gd name="T14" fmla="*/ 53 w 3355"/>
                <a:gd name="T15" fmla="*/ 42 h 4519"/>
                <a:gd name="T16" fmla="*/ 52 w 3355"/>
                <a:gd name="T17" fmla="*/ 70 h 4519"/>
                <a:gd name="T18" fmla="*/ 2 w 3355"/>
                <a:gd name="T19" fmla="*/ 36 h 45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55"/>
                <a:gd name="T31" fmla="*/ 0 h 4519"/>
                <a:gd name="T32" fmla="*/ 3355 w 3355"/>
                <a:gd name="T33" fmla="*/ 4519 h 45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55" h="4519">
                  <a:moveTo>
                    <a:pt x="75" y="2304"/>
                  </a:moveTo>
                  <a:lnTo>
                    <a:pt x="0" y="546"/>
                  </a:lnTo>
                  <a:lnTo>
                    <a:pt x="532" y="893"/>
                  </a:lnTo>
                  <a:lnTo>
                    <a:pt x="1046" y="0"/>
                  </a:lnTo>
                  <a:lnTo>
                    <a:pt x="1622" y="991"/>
                  </a:lnTo>
                  <a:lnTo>
                    <a:pt x="2192" y="1357"/>
                  </a:lnTo>
                  <a:lnTo>
                    <a:pt x="2758" y="3551"/>
                  </a:lnTo>
                  <a:lnTo>
                    <a:pt x="3355" y="2734"/>
                  </a:lnTo>
                  <a:lnTo>
                    <a:pt x="3319" y="4519"/>
                  </a:lnTo>
                  <a:lnTo>
                    <a:pt x="75" y="2304"/>
                  </a:lnTo>
                  <a:close/>
                </a:path>
              </a:pathLst>
            </a:custGeom>
            <a:solidFill>
              <a:srgbClr val="CC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85"/>
            <p:cNvSpPr>
              <a:spLocks/>
            </p:cNvSpPr>
            <p:nvPr/>
          </p:nvSpPr>
          <p:spPr bwMode="auto">
            <a:xfrm>
              <a:off x="1739" y="3246"/>
              <a:ext cx="370" cy="250"/>
            </a:xfrm>
            <a:custGeom>
              <a:avLst/>
              <a:gdLst>
                <a:gd name="T0" fmla="*/ 0 w 739"/>
                <a:gd name="T1" fmla="*/ 2 h 501"/>
                <a:gd name="T2" fmla="*/ 4 w 739"/>
                <a:gd name="T3" fmla="*/ 0 h 501"/>
                <a:gd name="T4" fmla="*/ 12 w 739"/>
                <a:gd name="T5" fmla="*/ 5 h 501"/>
                <a:gd name="T6" fmla="*/ 9 w 739"/>
                <a:gd name="T7" fmla="*/ 7 h 501"/>
                <a:gd name="T8" fmla="*/ 0 w 739"/>
                <a:gd name="T9" fmla="*/ 2 h 5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9"/>
                <a:gd name="T16" fmla="*/ 0 h 501"/>
                <a:gd name="T17" fmla="*/ 739 w 739"/>
                <a:gd name="T18" fmla="*/ 501 h 5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9" h="501">
                  <a:moveTo>
                    <a:pt x="0" y="142"/>
                  </a:moveTo>
                  <a:lnTo>
                    <a:pt x="223" y="0"/>
                  </a:lnTo>
                  <a:lnTo>
                    <a:pt x="739" y="357"/>
                  </a:lnTo>
                  <a:lnTo>
                    <a:pt x="515" y="501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4D004D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286"/>
            <p:cNvSpPr>
              <a:spLocks/>
            </p:cNvSpPr>
            <p:nvPr/>
          </p:nvSpPr>
          <p:spPr bwMode="auto">
            <a:xfrm>
              <a:off x="1996" y="3318"/>
              <a:ext cx="367" cy="178"/>
            </a:xfrm>
            <a:custGeom>
              <a:avLst/>
              <a:gdLst>
                <a:gd name="T0" fmla="*/ 0 w 733"/>
                <a:gd name="T1" fmla="*/ 5 h 357"/>
                <a:gd name="T2" fmla="*/ 4 w 733"/>
                <a:gd name="T3" fmla="*/ 3 h 357"/>
                <a:gd name="T4" fmla="*/ 12 w 733"/>
                <a:gd name="T5" fmla="*/ 0 h 357"/>
                <a:gd name="T6" fmla="*/ 8 w 733"/>
                <a:gd name="T7" fmla="*/ 2 h 357"/>
                <a:gd name="T8" fmla="*/ 0 w 733"/>
                <a:gd name="T9" fmla="*/ 5 h 3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3"/>
                <a:gd name="T16" fmla="*/ 0 h 357"/>
                <a:gd name="T17" fmla="*/ 733 w 733"/>
                <a:gd name="T18" fmla="*/ 357 h 3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3" h="357">
                  <a:moveTo>
                    <a:pt x="0" y="357"/>
                  </a:moveTo>
                  <a:lnTo>
                    <a:pt x="224" y="213"/>
                  </a:lnTo>
                  <a:lnTo>
                    <a:pt x="733" y="0"/>
                  </a:lnTo>
                  <a:lnTo>
                    <a:pt x="506" y="146"/>
                  </a:lnTo>
                  <a:lnTo>
                    <a:pt x="0" y="357"/>
                  </a:lnTo>
                  <a:close/>
                </a:path>
              </a:pathLst>
            </a:custGeom>
            <a:solidFill>
              <a:srgbClr val="4D004D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87"/>
            <p:cNvSpPr>
              <a:spLocks/>
            </p:cNvSpPr>
            <p:nvPr/>
          </p:nvSpPr>
          <p:spPr bwMode="auto">
            <a:xfrm>
              <a:off x="2250" y="3206"/>
              <a:ext cx="378" cy="185"/>
            </a:xfrm>
            <a:custGeom>
              <a:avLst/>
              <a:gdLst>
                <a:gd name="T0" fmla="*/ 0 w 757"/>
                <a:gd name="T1" fmla="*/ 5 h 371"/>
                <a:gd name="T2" fmla="*/ 3 w 757"/>
                <a:gd name="T3" fmla="*/ 3 h 371"/>
                <a:gd name="T4" fmla="*/ 11 w 757"/>
                <a:gd name="T5" fmla="*/ 0 h 371"/>
                <a:gd name="T6" fmla="*/ 8 w 757"/>
                <a:gd name="T7" fmla="*/ 2 h 371"/>
                <a:gd name="T8" fmla="*/ 0 w 757"/>
                <a:gd name="T9" fmla="*/ 5 h 3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7"/>
                <a:gd name="T16" fmla="*/ 0 h 371"/>
                <a:gd name="T17" fmla="*/ 757 w 757"/>
                <a:gd name="T18" fmla="*/ 371 h 3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7" h="371">
                  <a:moveTo>
                    <a:pt x="0" y="371"/>
                  </a:moveTo>
                  <a:lnTo>
                    <a:pt x="227" y="225"/>
                  </a:lnTo>
                  <a:lnTo>
                    <a:pt x="757" y="0"/>
                  </a:lnTo>
                  <a:lnTo>
                    <a:pt x="526" y="150"/>
                  </a:lnTo>
                  <a:lnTo>
                    <a:pt x="0" y="371"/>
                  </a:lnTo>
                  <a:close/>
                </a:path>
              </a:pathLst>
            </a:custGeom>
            <a:solidFill>
              <a:srgbClr val="4D004D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288"/>
            <p:cNvSpPr>
              <a:spLocks/>
            </p:cNvSpPr>
            <p:nvPr/>
          </p:nvSpPr>
          <p:spPr bwMode="auto">
            <a:xfrm>
              <a:off x="2513" y="3206"/>
              <a:ext cx="399" cy="850"/>
            </a:xfrm>
            <a:custGeom>
              <a:avLst/>
              <a:gdLst>
                <a:gd name="T0" fmla="*/ 0 w 799"/>
                <a:gd name="T1" fmla="*/ 2 h 1701"/>
                <a:gd name="T2" fmla="*/ 3 w 799"/>
                <a:gd name="T3" fmla="*/ 0 h 1701"/>
                <a:gd name="T4" fmla="*/ 12 w 799"/>
                <a:gd name="T5" fmla="*/ 24 h 1701"/>
                <a:gd name="T6" fmla="*/ 8 w 799"/>
                <a:gd name="T7" fmla="*/ 26 h 1701"/>
                <a:gd name="T8" fmla="*/ 0 w 799"/>
                <a:gd name="T9" fmla="*/ 2 h 17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9"/>
                <a:gd name="T16" fmla="*/ 0 h 1701"/>
                <a:gd name="T17" fmla="*/ 799 w 799"/>
                <a:gd name="T18" fmla="*/ 1701 h 17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9" h="1701">
                  <a:moveTo>
                    <a:pt x="0" y="150"/>
                  </a:moveTo>
                  <a:lnTo>
                    <a:pt x="231" y="0"/>
                  </a:lnTo>
                  <a:lnTo>
                    <a:pt x="799" y="1547"/>
                  </a:lnTo>
                  <a:lnTo>
                    <a:pt x="574" y="1701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4D004D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289"/>
            <p:cNvSpPr>
              <a:spLocks/>
            </p:cNvSpPr>
            <p:nvPr/>
          </p:nvSpPr>
          <p:spPr bwMode="auto">
            <a:xfrm>
              <a:off x="3361" y="2842"/>
              <a:ext cx="133" cy="1604"/>
            </a:xfrm>
            <a:custGeom>
              <a:avLst/>
              <a:gdLst>
                <a:gd name="T0" fmla="*/ 1 w 265"/>
                <a:gd name="T1" fmla="*/ 3 h 3207"/>
                <a:gd name="T2" fmla="*/ 5 w 265"/>
                <a:gd name="T3" fmla="*/ 0 h 3207"/>
                <a:gd name="T4" fmla="*/ 4 w 265"/>
                <a:gd name="T5" fmla="*/ 48 h 3207"/>
                <a:gd name="T6" fmla="*/ 0 w 265"/>
                <a:gd name="T7" fmla="*/ 51 h 3207"/>
                <a:gd name="T8" fmla="*/ 1 w 265"/>
                <a:gd name="T9" fmla="*/ 3 h 3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5"/>
                <a:gd name="T16" fmla="*/ 0 h 3207"/>
                <a:gd name="T17" fmla="*/ 265 w 265"/>
                <a:gd name="T18" fmla="*/ 3207 h 3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5" h="3207">
                  <a:moveTo>
                    <a:pt x="27" y="155"/>
                  </a:moveTo>
                  <a:lnTo>
                    <a:pt x="265" y="0"/>
                  </a:lnTo>
                  <a:lnTo>
                    <a:pt x="225" y="3050"/>
                  </a:lnTo>
                  <a:lnTo>
                    <a:pt x="0" y="3207"/>
                  </a:lnTo>
                  <a:lnTo>
                    <a:pt x="27" y="155"/>
                  </a:lnTo>
                  <a:close/>
                </a:path>
              </a:pathLst>
            </a:custGeom>
            <a:solidFill>
              <a:srgbClr val="330033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90"/>
            <p:cNvSpPr>
              <a:spLocks/>
            </p:cNvSpPr>
            <p:nvPr/>
          </p:nvSpPr>
          <p:spPr bwMode="auto">
            <a:xfrm>
              <a:off x="1739" y="2920"/>
              <a:ext cx="1636" cy="1526"/>
            </a:xfrm>
            <a:custGeom>
              <a:avLst/>
              <a:gdLst>
                <a:gd name="T0" fmla="*/ 0 w 3271"/>
                <a:gd name="T1" fmla="*/ 13 h 3052"/>
                <a:gd name="T2" fmla="*/ 0 w 3271"/>
                <a:gd name="T3" fmla="*/ 13 h 3052"/>
                <a:gd name="T4" fmla="*/ 9 w 3271"/>
                <a:gd name="T5" fmla="*/ 19 h 3052"/>
                <a:gd name="T6" fmla="*/ 16 w 3271"/>
                <a:gd name="T7" fmla="*/ 15 h 3052"/>
                <a:gd name="T8" fmla="*/ 25 w 3271"/>
                <a:gd name="T9" fmla="*/ 12 h 3052"/>
                <a:gd name="T10" fmla="*/ 34 w 3271"/>
                <a:gd name="T11" fmla="*/ 36 h 3052"/>
                <a:gd name="T12" fmla="*/ 42 w 3271"/>
                <a:gd name="T13" fmla="*/ 14 h 3052"/>
                <a:gd name="T14" fmla="*/ 52 w 3271"/>
                <a:gd name="T15" fmla="*/ 0 h 3052"/>
                <a:gd name="T16" fmla="*/ 51 w 3271"/>
                <a:gd name="T17" fmla="*/ 48 h 3052"/>
                <a:gd name="T18" fmla="*/ 0 w 3271"/>
                <a:gd name="T19" fmla="*/ 13 h 30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71"/>
                <a:gd name="T31" fmla="*/ 0 h 3052"/>
                <a:gd name="T32" fmla="*/ 3271 w 3271"/>
                <a:gd name="T33" fmla="*/ 3052 h 30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71" h="3052">
                  <a:moveTo>
                    <a:pt x="0" y="795"/>
                  </a:moveTo>
                  <a:lnTo>
                    <a:pt x="0" y="795"/>
                  </a:lnTo>
                  <a:lnTo>
                    <a:pt x="515" y="1154"/>
                  </a:lnTo>
                  <a:lnTo>
                    <a:pt x="1021" y="943"/>
                  </a:lnTo>
                  <a:lnTo>
                    <a:pt x="1547" y="722"/>
                  </a:lnTo>
                  <a:lnTo>
                    <a:pt x="2121" y="2273"/>
                  </a:lnTo>
                  <a:lnTo>
                    <a:pt x="2672" y="874"/>
                  </a:lnTo>
                  <a:lnTo>
                    <a:pt x="3271" y="0"/>
                  </a:lnTo>
                  <a:lnTo>
                    <a:pt x="3244" y="3052"/>
                  </a:lnTo>
                  <a:lnTo>
                    <a:pt x="0" y="795"/>
                  </a:lnTo>
                  <a:close/>
                </a:path>
              </a:pathLst>
            </a:custGeom>
            <a:solidFill>
              <a:srgbClr val="6600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291"/>
            <p:cNvSpPr>
              <a:spLocks noChangeShapeType="1"/>
            </p:cNvSpPr>
            <p:nvPr/>
          </p:nvSpPr>
          <p:spPr bwMode="auto">
            <a:xfrm flipV="1">
              <a:off x="4627" y="2043"/>
              <a:ext cx="86" cy="15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066800" y="4419600"/>
            <a:ext cx="6126163" cy="1665288"/>
            <a:chOff x="990600" y="4876800"/>
            <a:chExt cx="6126163" cy="1665288"/>
          </a:xfrm>
        </p:grpSpPr>
        <p:sp>
          <p:nvSpPr>
            <p:cNvPr id="56" name="Rectangle 148"/>
            <p:cNvSpPr>
              <a:spLocks noChangeArrowheads="1"/>
            </p:cNvSpPr>
            <p:nvPr/>
          </p:nvSpPr>
          <p:spPr bwMode="auto">
            <a:xfrm>
              <a:off x="1065213" y="4876800"/>
              <a:ext cx="995362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Device Control</a:t>
              </a:r>
              <a:endParaRPr lang="en-US" altLang="en-US" sz="2400" dirty="0"/>
            </a:p>
          </p:txBody>
        </p:sp>
        <p:sp>
          <p:nvSpPr>
            <p:cNvPr id="57" name="Rectangle 149"/>
            <p:cNvSpPr>
              <a:spLocks noChangeArrowheads="1"/>
            </p:cNvSpPr>
            <p:nvPr/>
          </p:nvSpPr>
          <p:spPr bwMode="auto">
            <a:xfrm>
              <a:off x="990600" y="5122863"/>
              <a:ext cx="1458913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Numerical Computing</a:t>
              </a:r>
              <a:endParaRPr lang="en-US" altLang="en-US" sz="2400"/>
            </a:p>
          </p:txBody>
        </p:sp>
        <p:sp>
          <p:nvSpPr>
            <p:cNvPr id="58" name="Rectangle 150"/>
            <p:cNvSpPr>
              <a:spLocks noChangeArrowheads="1"/>
            </p:cNvSpPr>
            <p:nvPr/>
          </p:nvSpPr>
          <p:spPr bwMode="auto">
            <a:xfrm>
              <a:off x="1266825" y="5370513"/>
              <a:ext cx="15779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Monte Carlo Simulation</a:t>
              </a:r>
              <a:endParaRPr lang="en-US" altLang="en-US" sz="2400"/>
            </a:p>
          </p:txBody>
        </p:sp>
        <p:sp>
          <p:nvSpPr>
            <p:cNvPr id="59" name="Rectangle 151"/>
            <p:cNvSpPr>
              <a:spLocks noChangeArrowheads="1"/>
            </p:cNvSpPr>
            <p:nvPr/>
          </p:nvSpPr>
          <p:spPr bwMode="auto">
            <a:xfrm>
              <a:off x="1736725" y="5618163"/>
              <a:ext cx="151765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Continuous Simulation</a:t>
              </a:r>
              <a:endParaRPr lang="en-US" altLang="en-US" sz="2400"/>
            </a:p>
          </p:txBody>
        </p:sp>
        <p:sp>
          <p:nvSpPr>
            <p:cNvPr id="60" name="Rectangle 152"/>
            <p:cNvSpPr>
              <a:spLocks noChangeArrowheads="1"/>
            </p:cNvSpPr>
            <p:nvPr/>
          </p:nvSpPr>
          <p:spPr bwMode="auto">
            <a:xfrm>
              <a:off x="1920875" y="5864225"/>
              <a:ext cx="17399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Discrete Event Simulation</a:t>
              </a:r>
              <a:endParaRPr lang="en-US" altLang="en-US" sz="2400" dirty="0"/>
            </a:p>
          </p:txBody>
        </p:sp>
        <p:sp>
          <p:nvSpPr>
            <p:cNvPr id="61" name="Rectangle 153"/>
            <p:cNvSpPr>
              <a:spLocks noChangeArrowheads="1"/>
            </p:cNvSpPr>
            <p:nvPr/>
          </p:nvSpPr>
          <p:spPr bwMode="auto">
            <a:xfrm>
              <a:off x="2849563" y="6111875"/>
              <a:ext cx="12065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Cellular Automata</a:t>
              </a:r>
              <a:endParaRPr lang="en-US" altLang="en-US" sz="2400"/>
            </a:p>
          </p:txBody>
        </p:sp>
        <p:sp>
          <p:nvSpPr>
            <p:cNvPr id="62" name="Rectangle 154"/>
            <p:cNvSpPr>
              <a:spLocks noChangeArrowheads="1"/>
            </p:cNvSpPr>
            <p:nvPr/>
          </p:nvSpPr>
          <p:spPr bwMode="auto">
            <a:xfrm>
              <a:off x="2871788" y="6359525"/>
              <a:ext cx="1611312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Agent-based Simulation</a:t>
              </a:r>
              <a:endParaRPr lang="en-US" altLang="en-US" sz="2400"/>
            </a:p>
          </p:txBody>
        </p:sp>
        <p:sp>
          <p:nvSpPr>
            <p:cNvPr id="63" name="Rectangle 156"/>
            <p:cNvSpPr>
              <a:spLocks noChangeArrowheads="1"/>
            </p:cNvSpPr>
            <p:nvPr/>
          </p:nvSpPr>
          <p:spPr bwMode="auto">
            <a:xfrm>
              <a:off x="6626225" y="5257800"/>
              <a:ext cx="4905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Fortran</a:t>
              </a:r>
              <a:endParaRPr lang="en-US" altLang="en-US" sz="2400"/>
            </a:p>
          </p:txBody>
        </p:sp>
        <p:sp>
          <p:nvSpPr>
            <p:cNvPr id="64" name="Rectangle 157"/>
            <p:cNvSpPr>
              <a:spLocks noChangeArrowheads="1"/>
            </p:cNvSpPr>
            <p:nvPr/>
          </p:nvSpPr>
          <p:spPr bwMode="auto">
            <a:xfrm>
              <a:off x="6213475" y="5519738"/>
              <a:ext cx="10953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C</a:t>
              </a:r>
              <a:endParaRPr lang="en-US" altLang="en-US" sz="2400"/>
            </a:p>
          </p:txBody>
        </p:sp>
        <p:sp>
          <p:nvSpPr>
            <p:cNvPr id="65" name="Rectangle 158"/>
            <p:cNvSpPr>
              <a:spLocks noChangeArrowheads="1"/>
            </p:cNvSpPr>
            <p:nvPr/>
          </p:nvSpPr>
          <p:spPr bwMode="auto">
            <a:xfrm>
              <a:off x="5773738" y="5781675"/>
              <a:ext cx="2873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C++</a:t>
              </a:r>
              <a:endParaRPr lang="en-US" altLang="en-US" sz="2400"/>
            </a:p>
          </p:txBody>
        </p:sp>
        <p:sp>
          <p:nvSpPr>
            <p:cNvPr id="66" name="Rectangle 159"/>
            <p:cNvSpPr>
              <a:spLocks noChangeArrowheads="1"/>
            </p:cNvSpPr>
            <p:nvPr/>
          </p:nvSpPr>
          <p:spPr bwMode="auto">
            <a:xfrm>
              <a:off x="5348288" y="6043613"/>
              <a:ext cx="320675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Java</a:t>
              </a:r>
              <a:endParaRPr lang="en-US" altLang="en-US" sz="2400"/>
            </a:p>
          </p:txBody>
        </p:sp>
        <p:sp>
          <p:nvSpPr>
            <p:cNvPr id="67" name="Rectangle 160"/>
            <p:cNvSpPr>
              <a:spLocks noChangeArrowheads="1"/>
            </p:cNvSpPr>
            <p:nvPr/>
          </p:nvSpPr>
          <p:spPr bwMode="auto">
            <a:xfrm>
              <a:off x="4906963" y="6305550"/>
              <a:ext cx="61595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SzPct val="85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StarLogo</a:t>
              </a:r>
              <a:endParaRPr lang="en-US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962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omputational Science Imag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819400"/>
            <a:ext cx="4738943" cy="2667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Rectangle 5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Computational Science?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143000"/>
            <a:ext cx="8229600" cy="1902059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altLang="en-US" sz="2800" dirty="0"/>
              <a:t>Computational Science is the use of mathematics and computers to model “real world” problems in science, and conduct simulation experiments.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1143000" y="5410200"/>
            <a:ext cx="6635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baseline="0" dirty="0">
                <a:solidFill>
                  <a:schemeClr val="bg1"/>
                </a:solidFill>
              </a:rPr>
              <a:t>Computational Science involves teamwork</a:t>
            </a:r>
          </a:p>
        </p:txBody>
      </p:sp>
    </p:spTree>
    <p:extLst>
      <p:ext uri="{BB962C8B-B14F-4D97-AF65-F5344CB8AC3E}">
        <p14:creationId xmlns:p14="http://schemas.microsoft.com/office/powerpoint/2010/main" val="205619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Computational Science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34290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 smtClean="0"/>
              <a:t>   </a:t>
            </a:r>
            <a:r>
              <a:rPr lang="en-US" altLang="en-US" dirty="0" smtClean="0"/>
              <a:t>Complements, but does not replace, theory and experimentation in scientific research.</a:t>
            </a:r>
          </a:p>
          <a:p>
            <a:pPr eaLnBrk="1" hangingPunct="1">
              <a:buFontTx/>
              <a:buNone/>
            </a:pP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491" y="1981200"/>
            <a:ext cx="4026309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Computational Science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Is often used in place of experiments when experiments are too large, too expensive, too dangerous, or too time consuming.</a:t>
            </a:r>
          </a:p>
          <a:p>
            <a:pPr eaLnBrk="1" hangingPunct="1"/>
            <a:r>
              <a:rPr lang="en-US" altLang="en-US" smtClean="0"/>
              <a:t>Can be useful in “what if” studies; e.g.  to investigate the use of pathogens (viruses, bacteria, fungi) to control an insect population. </a:t>
            </a:r>
          </a:p>
          <a:p>
            <a:pPr eaLnBrk="1" hangingPunct="1"/>
            <a:r>
              <a:rPr lang="en-US" altLang="en-US" smtClean="0"/>
              <a:t>Is a modern tool for scientific investigation.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143000" y="512763"/>
            <a:ext cx="7086600" cy="762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Example: Industry </a:t>
            </a:r>
            <a:r>
              <a:rPr lang="en-US" altLang="en-US" b="1" dirty="0" smtClean="0">
                <a:sym typeface="Wingdings" panose="05000000000000000000" pitchFamily="2" charset="2"/>
                <a:hlinkClick r:id="rId4"/>
              </a:rPr>
              <a:t></a:t>
            </a:r>
            <a:endParaRPr lang="en-US" altLang="en-US" b="1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267200"/>
            <a:ext cx="83058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latin typeface="Geneva"/>
                <a:cs typeface="Times New Roman" panose="02020603050405020304" pitchFamily="18" charset="0"/>
              </a:rPr>
              <a:t>First jetliner to be digitally designed, "pre-assembled" on computer, eliminating need for costly, full-scale mockup.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latin typeface="Geneva"/>
                <a:cs typeface="Times New Roman" panose="02020603050405020304" pitchFamily="18" charset="0"/>
              </a:rPr>
              <a:t>Computational modeling improved the quality of work and reduced changes, errors, and rework</a:t>
            </a:r>
            <a:r>
              <a:rPr lang="en-US" altLang="en-US" sz="2800" smtClean="0">
                <a:solidFill>
                  <a:srgbClr val="000000"/>
                </a:solidFill>
                <a:latin typeface="Geneva"/>
                <a:cs typeface="Times New Roman" panose="02020603050405020304" pitchFamily="18" charset="0"/>
              </a:rPr>
              <a:t>.</a:t>
            </a:r>
            <a:endParaRPr lang="en-US" altLang="en-US" sz="2400" b="1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5364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1638300" y="1676400"/>
          <a:ext cx="58674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Document" r:id="rId5" imgW="3802380" imgH="1524000" progId="Word.Document.8">
                  <p:embed/>
                </p:oleObj>
              </mc:Choice>
              <mc:Fallback>
                <p:oleObj name="Document" r:id="rId5" imgW="3802380" imgH="1524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0" y="1676400"/>
                        <a:ext cx="58674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560888" y="5775325"/>
            <a:ext cx="34401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kumimoji="1" lang="en-US" altLang="en-US" sz="2000" b="1" baseline="0">
                <a:solidFill>
                  <a:srgbClr val="000000"/>
                </a:solidFill>
                <a:hlinkClick r:id="rId4"/>
              </a:rPr>
              <a:t>www.boeing.com/commercial/</a:t>
            </a:r>
          </a:p>
          <a:p>
            <a:pPr eaLnBrk="1" hangingPunct="1"/>
            <a:r>
              <a:rPr kumimoji="1" lang="en-US" altLang="en-US" sz="2000" b="1" baseline="0">
                <a:solidFill>
                  <a:srgbClr val="000000"/>
                </a:solidFill>
                <a:hlinkClick r:id="rId4"/>
              </a:rPr>
              <a:t>777family/index.html</a:t>
            </a:r>
            <a:endParaRPr kumimoji="1" lang="en-US" altLang="en-US" sz="2000" b="1" baseline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/>
              <a:t>Example: Wing Flex Text</a:t>
            </a:r>
            <a:br>
              <a:rPr lang="en-US" altLang="en-US" b="1" dirty="0" smtClean="0"/>
            </a:br>
            <a:r>
              <a:rPr lang="en-US" altLang="en-US" sz="2200" b="1" dirty="0" smtClean="0"/>
              <a:t>Photo courtesy Boeing</a:t>
            </a:r>
            <a:endParaRPr lang="en-US" altLang="en-US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97110"/>
            <a:ext cx="7772400" cy="517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Example: Operation Burnt Frost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924800" cy="4724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en-US" altLang="en-US" dirty="0" smtClean="0"/>
              <a:t>US reconnaissance satellite dies shortly after launch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altLang="en-US" dirty="0" smtClean="0"/>
              <a:t>1000lbs frozen hydrazine onboard, high risk to human life</a:t>
            </a:r>
            <a:endParaRPr lang="en-US" altLang="en-US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altLang="en-US" dirty="0" smtClean="0"/>
              <a:t>Let’s shoot it down!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altLang="en-US" dirty="0" smtClean="0"/>
              <a:t>When </a:t>
            </a:r>
            <a:r>
              <a:rPr lang="en-US" altLang="en-US" dirty="0"/>
              <a:t>can we make the shot</a:t>
            </a:r>
            <a:r>
              <a:rPr lang="en-US" altLang="en-US" dirty="0" smtClean="0"/>
              <a:t>?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altLang="en-US" dirty="0" smtClean="0"/>
              <a:t>From </a:t>
            </a:r>
            <a:r>
              <a:rPr lang="en-US" altLang="en-US" dirty="0"/>
              <a:t>where</a:t>
            </a:r>
            <a:r>
              <a:rPr lang="en-US" altLang="en-US" dirty="0" smtClean="0"/>
              <a:t>?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altLang="en-US" dirty="0" smtClean="0"/>
              <a:t>Using </a:t>
            </a:r>
            <a:r>
              <a:rPr lang="en-US" altLang="en-US" dirty="0"/>
              <a:t>which kind of missile</a:t>
            </a:r>
            <a:r>
              <a:rPr lang="en-US" altLang="en-US" dirty="0" smtClean="0"/>
              <a:t>?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altLang="en-US" dirty="0" smtClean="0"/>
              <a:t>Will it affect the space </a:t>
            </a:r>
            <a:r>
              <a:rPr lang="en-US" altLang="en-US" dirty="0"/>
              <a:t>station, space shuttle, and other satellites? </a:t>
            </a:r>
            <a:endParaRPr lang="en-US" altLang="en-US" dirty="0" smtClean="0"/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altLang="en-US" dirty="0" smtClean="0"/>
              <a:t>Hundreds of questions to answer</a:t>
            </a:r>
            <a:endParaRPr lang="en-US" altLang="en-US" dirty="0"/>
          </a:p>
          <a:p>
            <a:pPr>
              <a:lnSpc>
                <a:spcPct val="90000"/>
              </a:lnSpc>
              <a:buNone/>
            </a:pPr>
            <a:r>
              <a:rPr lang="en-US" altLang="en-US" dirty="0"/>
              <a:t>Source: https://</a:t>
            </a:r>
            <a:r>
              <a:rPr lang="en-US" altLang="en-US" dirty="0" err="1"/>
              <a:t>vimeo.com</a:t>
            </a:r>
            <a:r>
              <a:rPr lang="en-US" altLang="en-US" dirty="0"/>
              <a:t>/103946259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531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Example: Operation Burnt Frost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924800" cy="472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 smtClean="0"/>
          </a:p>
        </p:txBody>
      </p:sp>
      <p:pic>
        <p:nvPicPr>
          <p:cNvPr id="2" name="burntfro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2700" y="1914525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1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Computational Science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9248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/>
              <a:t>   Has emerged as a powerful, indispensable tool for studying a variety of problems in scientific research, product and process development, and manufacturing. 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143000" y="3716338"/>
            <a:ext cx="3276600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800" b="1" baseline="0" dirty="0">
                <a:solidFill>
                  <a:schemeClr val="bg1"/>
                </a:solidFill>
              </a:rPr>
              <a:t> Seismology </a:t>
            </a:r>
          </a:p>
          <a:p>
            <a:pPr eaLnBrk="1" hangingPunct="1">
              <a:buFontTx/>
              <a:buChar char="•"/>
            </a:pPr>
            <a:r>
              <a:rPr lang="en-US" altLang="en-US" sz="2800" b="1" baseline="0" dirty="0">
                <a:solidFill>
                  <a:schemeClr val="bg1"/>
                </a:solidFill>
              </a:rPr>
              <a:t> Climate modeling </a:t>
            </a:r>
          </a:p>
          <a:p>
            <a:pPr eaLnBrk="1" hangingPunct="1">
              <a:buFontTx/>
              <a:buChar char="•"/>
            </a:pPr>
            <a:r>
              <a:rPr lang="en-US" altLang="en-US" sz="2800" b="1" baseline="0" dirty="0">
                <a:solidFill>
                  <a:schemeClr val="bg1"/>
                </a:solidFill>
              </a:rPr>
              <a:t> Economics</a:t>
            </a:r>
          </a:p>
          <a:p>
            <a:pPr eaLnBrk="1" hangingPunct="1">
              <a:buFontTx/>
              <a:buChar char="•"/>
            </a:pPr>
            <a:r>
              <a:rPr lang="en-US" altLang="en-US" sz="2800" b="1" baseline="0" dirty="0">
                <a:solidFill>
                  <a:schemeClr val="bg1"/>
                </a:solidFill>
              </a:rPr>
              <a:t> Environment</a:t>
            </a:r>
          </a:p>
          <a:p>
            <a:pPr eaLnBrk="1" hangingPunct="1">
              <a:buFontTx/>
              <a:buChar char="•"/>
            </a:pPr>
            <a:r>
              <a:rPr lang="en-US" altLang="en-US" sz="2800" b="1" baseline="0" dirty="0">
                <a:solidFill>
                  <a:schemeClr val="bg1"/>
                </a:solidFill>
              </a:rPr>
              <a:t> Material research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4953000" y="3716338"/>
            <a:ext cx="3276600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b="1" baseline="0" dirty="0">
                <a:solidFill>
                  <a:schemeClr val="bg1"/>
                </a:solidFill>
              </a:rPr>
              <a:t> </a:t>
            </a:r>
            <a:r>
              <a:rPr lang="en-US" altLang="en-US" sz="2800" b="1" baseline="0" dirty="0">
                <a:solidFill>
                  <a:schemeClr val="bg1"/>
                </a:solidFill>
              </a:rPr>
              <a:t>Drug design</a:t>
            </a:r>
          </a:p>
          <a:p>
            <a:pPr eaLnBrk="1" hangingPunct="1">
              <a:buFontTx/>
              <a:buChar char="•"/>
            </a:pPr>
            <a:r>
              <a:rPr lang="en-US" altLang="en-US" sz="2800" b="1" baseline="0" dirty="0">
                <a:solidFill>
                  <a:schemeClr val="bg1"/>
                </a:solidFill>
              </a:rPr>
              <a:t> Manufacturing </a:t>
            </a:r>
          </a:p>
          <a:p>
            <a:pPr eaLnBrk="1" hangingPunct="1">
              <a:buFontTx/>
              <a:buChar char="•"/>
            </a:pPr>
            <a:r>
              <a:rPr lang="en-US" altLang="en-US" sz="2800" b="1" baseline="0" dirty="0">
                <a:solidFill>
                  <a:schemeClr val="bg1"/>
                </a:solidFill>
              </a:rPr>
              <a:t> Medicine </a:t>
            </a:r>
          </a:p>
          <a:p>
            <a:pPr eaLnBrk="1" hangingPunct="1">
              <a:buFontTx/>
              <a:buChar char="•"/>
            </a:pPr>
            <a:r>
              <a:rPr lang="en-US" altLang="en-US" sz="2800" b="1" baseline="0" dirty="0">
                <a:solidFill>
                  <a:schemeClr val="bg1"/>
                </a:solidFill>
              </a:rPr>
              <a:t> Biology</a:t>
            </a:r>
          </a:p>
          <a:p>
            <a:pPr eaLnBrk="1" hangingPunct="1"/>
            <a:endParaRPr lang="en-US" altLang="en-US" sz="2800" b="1" baseline="0" dirty="0">
              <a:solidFill>
                <a:schemeClr val="bg1"/>
              </a:solidFill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451225" y="5959475"/>
            <a:ext cx="2797175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kumimoji="1" lang="en-US" altLang="en-US" sz="2800" b="1" i="1" baseline="0" dirty="0">
                <a:solidFill>
                  <a:schemeClr val="bg1"/>
                </a:solidFill>
              </a:rPr>
              <a:t>Analyze - Predict</a:t>
            </a:r>
            <a:r>
              <a:rPr kumimoji="1" lang="en-US" altLang="en-US" b="1" i="1" baseline="0" dirty="0">
                <a:solidFill>
                  <a:schemeClr val="bg1"/>
                </a:solidFill>
              </a:rPr>
              <a:t> </a:t>
            </a:r>
          </a:p>
          <a:p>
            <a:pPr eaLnBrk="1" hangingPunct="1"/>
            <a:endParaRPr lang="en-US" altLang="en-US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pptC16A.tmp</Template>
  <TotalTime>13501</TotalTime>
  <Words>1738</Words>
  <Application>Microsoft Office PowerPoint</Application>
  <PresentationFormat>On-screen Show (4:3)</PresentationFormat>
  <Paragraphs>293</Paragraphs>
  <Slides>19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MS PGothic</vt:lpstr>
      <vt:lpstr>Arial</vt:lpstr>
      <vt:lpstr>Calibri</vt:lpstr>
      <vt:lpstr>Geneva</vt:lpstr>
      <vt:lpstr>Times New Roman</vt:lpstr>
      <vt:lpstr>Wingdings</vt:lpstr>
      <vt:lpstr>Office Theme</vt:lpstr>
      <vt:lpstr>Document</vt:lpstr>
      <vt:lpstr>Computational Science and Mathematical Modeling </vt:lpstr>
      <vt:lpstr>Computational Science?</vt:lpstr>
      <vt:lpstr>Computational Science</vt:lpstr>
      <vt:lpstr>Computational Science</vt:lpstr>
      <vt:lpstr>Example: Industry </vt:lpstr>
      <vt:lpstr>Example: Wing Flex Text Photo courtesy Boeing</vt:lpstr>
      <vt:lpstr>Example: Operation Burnt Frost</vt:lpstr>
      <vt:lpstr>Example: Operation Burnt Frost</vt:lpstr>
      <vt:lpstr>Computational Science</vt:lpstr>
      <vt:lpstr>Computational Science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Implementation Approach: Technical Application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Kratzer</dc:creator>
  <cp:lastModifiedBy>Kratzer, David H</cp:lastModifiedBy>
  <cp:revision>43</cp:revision>
  <dcterms:created xsi:type="dcterms:W3CDTF">2015-09-15T15:32:49Z</dcterms:created>
  <dcterms:modified xsi:type="dcterms:W3CDTF">2015-10-15T15:52:58Z</dcterms:modified>
</cp:coreProperties>
</file>