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50"/>
  </p:notesMasterIdLst>
  <p:sldIdLst>
    <p:sldId id="256" r:id="rId2"/>
    <p:sldId id="335" r:id="rId3"/>
    <p:sldId id="333" r:id="rId4"/>
    <p:sldId id="331" r:id="rId5"/>
    <p:sldId id="261" r:id="rId6"/>
    <p:sldId id="265" r:id="rId7"/>
    <p:sldId id="262" r:id="rId8"/>
    <p:sldId id="263" r:id="rId9"/>
    <p:sldId id="352" r:id="rId10"/>
    <p:sldId id="264" r:id="rId11"/>
    <p:sldId id="338" r:id="rId12"/>
    <p:sldId id="348" r:id="rId13"/>
    <p:sldId id="357" r:id="rId14"/>
    <p:sldId id="358" r:id="rId15"/>
    <p:sldId id="359" r:id="rId16"/>
    <p:sldId id="360" r:id="rId17"/>
    <p:sldId id="361" r:id="rId18"/>
    <p:sldId id="363" r:id="rId19"/>
    <p:sldId id="364" r:id="rId20"/>
    <p:sldId id="376" r:id="rId21"/>
    <p:sldId id="305" r:id="rId22"/>
    <p:sldId id="344" r:id="rId23"/>
    <p:sldId id="354" r:id="rId24"/>
    <p:sldId id="341" r:id="rId25"/>
    <p:sldId id="353" r:id="rId26"/>
    <p:sldId id="355" r:id="rId27"/>
    <p:sldId id="370" r:id="rId28"/>
    <p:sldId id="371" r:id="rId29"/>
    <p:sldId id="372" r:id="rId30"/>
    <p:sldId id="314" r:id="rId31"/>
    <p:sldId id="315" r:id="rId32"/>
    <p:sldId id="316" r:id="rId33"/>
    <p:sldId id="366" r:id="rId34"/>
    <p:sldId id="368" r:id="rId35"/>
    <p:sldId id="327" r:id="rId36"/>
    <p:sldId id="369" r:id="rId37"/>
    <p:sldId id="286" r:id="rId38"/>
    <p:sldId id="318" r:id="rId39"/>
    <p:sldId id="319" r:id="rId40"/>
    <p:sldId id="337" r:id="rId41"/>
    <p:sldId id="321" r:id="rId42"/>
    <p:sldId id="322" r:id="rId43"/>
    <p:sldId id="323" r:id="rId44"/>
    <p:sldId id="324" r:id="rId45"/>
    <p:sldId id="325" r:id="rId46"/>
    <p:sldId id="287" r:id="rId47"/>
    <p:sldId id="288" r:id="rId48"/>
    <p:sldId id="258" r:id="rId4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6E7FF"/>
    <a:srgbClr val="A8D4F9"/>
    <a:srgbClr val="91D1C8"/>
    <a:srgbClr val="D3F0FF"/>
    <a:srgbClr val="C1FFD7"/>
    <a:srgbClr val="F4C5D8"/>
    <a:srgbClr val="C083B9"/>
    <a:srgbClr val="A470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22"/>
    <p:restoredTop sz="93806"/>
  </p:normalViewPr>
  <p:slideViewPr>
    <p:cSldViewPr snapToGrid="0">
      <p:cViewPr varScale="1">
        <p:scale>
          <a:sx n="59" d="100"/>
          <a:sy n="59" d="100"/>
        </p:scale>
        <p:origin x="614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378A0E-7836-4057-A465-D7FBF377EB8F}" type="datetimeFigureOut">
              <a:rPr lang="en-US" smtClean="0"/>
              <a:t>5/19/2026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738F35-AAF2-4C2F-8455-D1EEABC6F8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390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7AED4-8699-094D-99E6-0A14E49CC245}" type="datetimeFigureOut">
              <a:rPr lang="en-US" smtClean="0"/>
              <a:t>5/19/2026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18795-E016-534A-A300-5356ED9A1A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3563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7AED4-8699-094D-99E6-0A14E49CC245}" type="datetimeFigureOut">
              <a:rPr lang="en-US" smtClean="0"/>
              <a:t>5/19/2026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18795-E016-534A-A300-5356ED9A1A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31839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7AED4-8699-094D-99E6-0A14E49CC245}" type="datetimeFigureOut">
              <a:rPr lang="en-US" smtClean="0"/>
              <a:t>5/19/2026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18795-E016-534A-A300-5356ED9A1A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1778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7AED4-8699-094D-99E6-0A14E49CC245}" type="datetimeFigureOut">
              <a:rPr lang="en-US" smtClean="0"/>
              <a:t>5/19/2026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18795-E016-534A-A300-5356ED9A1A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11355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7AED4-8699-094D-99E6-0A14E49CC245}" type="datetimeFigureOut">
              <a:rPr lang="en-US" smtClean="0"/>
              <a:t>5/19/2026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18795-E016-534A-A300-5356ED9A1A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5596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7AED4-8699-094D-99E6-0A14E49CC245}" type="datetimeFigureOut">
              <a:rPr lang="en-US" smtClean="0"/>
              <a:t>5/19/2026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18795-E016-534A-A300-5356ED9A1A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72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7AED4-8699-094D-99E6-0A14E49CC245}" type="datetimeFigureOut">
              <a:rPr lang="en-US" smtClean="0"/>
              <a:t>5/19/2026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18795-E016-534A-A300-5356ED9A1A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66074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7AED4-8699-094D-99E6-0A14E49CC245}" type="datetimeFigureOut">
              <a:rPr lang="en-US" smtClean="0"/>
              <a:t>5/19/2026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18795-E016-534A-A300-5356ED9A1A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42385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7AED4-8699-094D-99E6-0A14E49CC245}" type="datetimeFigureOut">
              <a:rPr lang="en-US" smtClean="0"/>
              <a:t>5/19/2026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18795-E016-534A-A300-5356ED9A1A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323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7AED4-8699-094D-99E6-0A14E49CC245}" type="datetimeFigureOut">
              <a:rPr lang="en-US" smtClean="0"/>
              <a:t>5/19/2026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18795-E016-534A-A300-5356ED9A1A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28881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7AED4-8699-094D-99E6-0A14E49CC245}" type="datetimeFigureOut">
              <a:rPr lang="en-US" smtClean="0"/>
              <a:t>5/19/2026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18795-E016-534A-A300-5356ED9A1A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18950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B97AED4-8699-094D-99E6-0A14E49CC245}" type="datetimeFigureOut">
              <a:rPr lang="en-US" smtClean="0"/>
              <a:t>5/19/2026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E018795-E016-534A-A300-5356ED9A1A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3380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://www.smithsfoodanddrug.com/inspire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17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7B170E-7C36-7F67-F495-1CCB2D820A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8751" y="306046"/>
            <a:ext cx="4723688" cy="6016707"/>
          </a:xfrm>
        </p:spPr>
        <p:txBody>
          <a:bodyPr anchor="t">
            <a:normAutofit fontScale="90000"/>
          </a:bodyPr>
          <a:lstStyle/>
          <a:p>
            <a:r>
              <a:rPr lang="en-US" sz="7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Welcome</a:t>
            </a:r>
            <a:br>
              <a:rPr lang="en-US" sz="72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sz="7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to the</a:t>
            </a:r>
            <a:br>
              <a:rPr lang="en-US" sz="72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sz="7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36</a:t>
            </a:r>
            <a:r>
              <a:rPr lang="en-US" sz="7200" b="1" baseline="30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th</a:t>
            </a:r>
            <a:br>
              <a:rPr lang="en-US" sz="72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sz="7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Annual Awards Ceremony</a:t>
            </a:r>
          </a:p>
        </p:txBody>
      </p:sp>
      <p:pic>
        <p:nvPicPr>
          <p:cNvPr id="8" name="Picture 7" descr="A logo for a math challenge&#10;&#10;AI-generated content may be incorrect.">
            <a:extLst>
              <a:ext uri="{FF2B5EF4-FFF2-40B4-BE49-F238E27FC236}">
                <a16:creationId xmlns:a16="http://schemas.microsoft.com/office/drawing/2014/main" id="{966EC496-8489-9E9E-B14B-062B40A2C4C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-1" b="4259"/>
          <a:stretch>
            <a:fillRect/>
          </a:stretch>
        </p:blipFill>
        <p:spPr>
          <a:xfrm>
            <a:off x="6284213" y="4126172"/>
            <a:ext cx="5366858" cy="2196582"/>
          </a:xfrm>
          <a:prstGeom prst="rect">
            <a:avLst/>
          </a:prstGeom>
        </p:spPr>
      </p:pic>
      <p:pic>
        <p:nvPicPr>
          <p:cNvPr id="3" name="Picture 2" descr="A screenshot of a game&#10;&#10;AI-generated content may be incorrect.">
            <a:extLst>
              <a:ext uri="{FF2B5EF4-FFF2-40B4-BE49-F238E27FC236}">
                <a16:creationId xmlns:a16="http://schemas.microsoft.com/office/drawing/2014/main" id="{8AEC10FB-642D-E62C-A875-32EC6090BF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4383" y="150144"/>
            <a:ext cx="3072385" cy="3976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20391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65345D-3992-E49F-B6E8-5A61712E67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553" y="165371"/>
            <a:ext cx="11159247" cy="1322961"/>
          </a:xfrm>
        </p:spPr>
        <p:txBody>
          <a:bodyPr>
            <a:normAutofit/>
          </a:bodyPr>
          <a:lstStyle/>
          <a:p>
            <a:r>
              <a:rPr lang="en-US" sz="6600" b="1" dirty="0">
                <a:latin typeface="Century Gothic" panose="020B0502020202020204" pitchFamily="34" charset="0"/>
              </a:rPr>
              <a:t>The Finalists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7E6A1E-C102-F925-22C6-CB7C51F772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" y="1488332"/>
            <a:ext cx="11997447" cy="502919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4400" b="1" dirty="0">
                <a:latin typeface="Century Gothic" panose="020B0502020202020204" pitchFamily="34" charset="0"/>
              </a:rPr>
              <a:t>Santa Fe Preparatory School</a:t>
            </a:r>
          </a:p>
          <a:p>
            <a:pPr marL="0" indent="0">
              <a:buNone/>
            </a:pPr>
            <a:r>
              <a:rPr lang="en-US" sz="4400" b="1" dirty="0">
                <a:latin typeface="Century Gothic" panose="020B0502020202020204" pitchFamily="34" charset="0"/>
              </a:rPr>
              <a:t>Development of an Open-Source, High-Precision N-Body Solar-System Gravitational Simulation	</a:t>
            </a:r>
          </a:p>
          <a:p>
            <a:pPr marL="0" indent="0">
              <a:buNone/>
            </a:pPr>
            <a:r>
              <a:rPr lang="en-US" sz="4400" b="1" dirty="0">
                <a:latin typeface="Century Gothic" panose="020B0502020202020204" pitchFamily="34" charset="0"/>
              </a:rPr>
              <a:t>		</a:t>
            </a:r>
          </a:p>
          <a:p>
            <a:pPr marL="0" indent="0">
              <a:buNone/>
            </a:pPr>
            <a:r>
              <a:rPr lang="en-US" sz="4400" dirty="0">
                <a:latin typeface="Century Gothic" panose="020B0502020202020204" pitchFamily="34" charset="0"/>
              </a:rPr>
              <a:t>Team:	Marlow Lichty, Nik Szczepanski	</a:t>
            </a:r>
          </a:p>
          <a:p>
            <a:pPr marL="0" indent="0">
              <a:buNone/>
            </a:pPr>
            <a:r>
              <a:rPr lang="en-US" sz="4400" dirty="0">
                <a:latin typeface="Century Gothic" panose="020B0502020202020204" pitchFamily="34" charset="0"/>
              </a:rPr>
              <a:t>Sponsor: Jocelyne Comstock						</a:t>
            </a:r>
          </a:p>
        </p:txBody>
      </p:sp>
      <p:pic>
        <p:nvPicPr>
          <p:cNvPr id="5" name="Picture 4" descr="A logo for a math challenge&#10;&#10;AI-generated content may be incorrect.">
            <a:extLst>
              <a:ext uri="{FF2B5EF4-FFF2-40B4-BE49-F238E27FC236}">
                <a16:creationId xmlns:a16="http://schemas.microsoft.com/office/drawing/2014/main" id="{1457275F-DD4E-48F2-22CA-433675AF20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58759" y="5504604"/>
            <a:ext cx="2943170" cy="1188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50633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52DBFA-DE1E-6367-69AC-A06CE8403A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098" y="136187"/>
            <a:ext cx="11178702" cy="1554501"/>
          </a:xfrm>
        </p:spPr>
        <p:txBody>
          <a:bodyPr>
            <a:normAutofit/>
          </a:bodyPr>
          <a:lstStyle/>
          <a:p>
            <a:r>
              <a:rPr lang="en-US" sz="6600" b="1" dirty="0">
                <a:latin typeface="Century Gothic" panose="020B0502020202020204" pitchFamily="34" charset="0"/>
              </a:rPr>
              <a:t>The Finalists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D3CF61-F0FA-F8C5-B2FA-993EC31D4C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5098" y="1439694"/>
            <a:ext cx="12016902" cy="52821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400" b="1" dirty="0">
                <a:latin typeface="Century Gothic" panose="020B0502020202020204" pitchFamily="34" charset="0"/>
              </a:rPr>
              <a:t>Welch Home School</a:t>
            </a:r>
          </a:p>
          <a:p>
            <a:pPr marL="0" indent="0" algn="ctr">
              <a:buNone/>
            </a:pPr>
            <a:r>
              <a:rPr lang="en-US" sz="4400" b="1" dirty="0">
                <a:latin typeface="Century Gothic" panose="020B0502020202020204" pitchFamily="34" charset="0"/>
              </a:rPr>
              <a:t>	Application of Game Theory to Analysis of Machine Versus Human Strategies</a:t>
            </a:r>
            <a:endParaRPr lang="en-US" sz="4400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r>
              <a:rPr lang="en-US" sz="3600" dirty="0">
                <a:latin typeface="Century Gothic" panose="020B0502020202020204" pitchFamily="34" charset="0"/>
              </a:rPr>
              <a:t>Team Members:		Helena Welch</a:t>
            </a:r>
          </a:p>
          <a:p>
            <a:pPr marL="0" indent="0">
              <a:buNone/>
            </a:pPr>
            <a:r>
              <a:rPr lang="en-US" sz="3600" dirty="0">
                <a:latin typeface="Century Gothic" panose="020B0502020202020204" pitchFamily="34" charset="0"/>
              </a:rPr>
              <a:t>					Kalliope Luna Welch</a:t>
            </a:r>
          </a:p>
          <a:p>
            <a:pPr marL="0" indent="0">
              <a:buNone/>
            </a:pPr>
            <a:r>
              <a:rPr lang="en-US" sz="3600" dirty="0">
                <a:latin typeface="Century Gothic" panose="020B0502020202020204" pitchFamily="34" charset="0"/>
              </a:rPr>
              <a:t>Sponsor: 			Cindy Welch</a:t>
            </a:r>
          </a:p>
          <a:p>
            <a:pPr marL="0" indent="0">
              <a:buNone/>
            </a:pPr>
            <a:r>
              <a:rPr lang="en-US" sz="3600" dirty="0">
                <a:latin typeface="Century Gothic" panose="020B0502020202020204" pitchFamily="34" charset="0"/>
              </a:rPr>
              <a:t>Mentor:				Paul Welch</a:t>
            </a:r>
          </a:p>
        </p:txBody>
      </p:sp>
      <p:pic>
        <p:nvPicPr>
          <p:cNvPr id="5" name="Picture 4" descr="A logo for a math challenge&#10;&#10;AI-generated content may be incorrect.">
            <a:extLst>
              <a:ext uri="{FF2B5EF4-FFF2-40B4-BE49-F238E27FC236}">
                <a16:creationId xmlns:a16="http://schemas.microsoft.com/office/drawing/2014/main" id="{A93F8A07-E22A-B2A9-A032-4F1DD16085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0259" y="5695143"/>
            <a:ext cx="2446643" cy="98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94491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40E6FB-6FC2-03B1-52CE-4789351C1F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</p:spPr>
        <p:txBody>
          <a:bodyPr>
            <a:normAutofit/>
          </a:bodyPr>
          <a:lstStyle/>
          <a:p>
            <a:r>
              <a:rPr lang="en-US" sz="5400" b="1" dirty="0" err="1">
                <a:latin typeface="Century Gothic" panose="020B0502020202020204" pitchFamily="34" charset="0"/>
              </a:rPr>
              <a:t>NetLogo</a:t>
            </a:r>
            <a:r>
              <a:rPr lang="en-US" sz="5400" b="1" dirty="0">
                <a:latin typeface="Century Gothic" panose="020B0502020202020204" pitchFamily="34" charset="0"/>
              </a:rPr>
              <a:t> Agent Based Model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FA9C10-2A35-4E07-590D-839BF7CA11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901" y="1473413"/>
            <a:ext cx="12014198" cy="506662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4000" b="1" dirty="0">
                <a:latin typeface="Century Gothic" panose="020B0502020202020204" pitchFamily="34" charset="0"/>
              </a:rPr>
              <a:t>New Futures	</a:t>
            </a:r>
          </a:p>
          <a:p>
            <a:pPr marL="0" indent="0">
              <a:buNone/>
            </a:pPr>
            <a:r>
              <a:rPr lang="en-US" sz="4000" b="1" dirty="0">
                <a:latin typeface="Century Gothic" panose="020B0502020202020204" pitchFamily="34" charset="0"/>
              </a:rPr>
              <a:t>Fighting Shadows</a:t>
            </a:r>
          </a:p>
          <a:p>
            <a:pPr marL="0" indent="0">
              <a:buNone/>
            </a:pPr>
            <a:r>
              <a:rPr lang="en-US" sz="3200" dirty="0">
                <a:latin typeface="Century Gothic" panose="020B0502020202020204" pitchFamily="34" charset="0"/>
              </a:rPr>
              <a:t>  		</a:t>
            </a:r>
          </a:p>
          <a:p>
            <a:pPr marL="0" indent="0">
              <a:buNone/>
            </a:pPr>
            <a:r>
              <a:rPr lang="en-US" sz="3200" dirty="0">
                <a:latin typeface="Century Gothic" panose="020B0502020202020204" pitchFamily="34" charset="0"/>
              </a:rPr>
              <a:t>Team Members: Nadia Montano, Jazmin Aquino	</a:t>
            </a:r>
          </a:p>
          <a:p>
            <a:pPr marL="0" indent="0">
              <a:buNone/>
            </a:pPr>
            <a:endParaRPr lang="en-US" sz="3200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r>
              <a:rPr lang="en-US" sz="3200" dirty="0">
                <a:latin typeface="Century Gothic" panose="020B0502020202020204" pitchFamily="34" charset="0"/>
              </a:rPr>
              <a:t>Teacher/Mentor: Rachel Kilman</a:t>
            </a:r>
          </a:p>
        </p:txBody>
      </p:sp>
      <p:pic>
        <p:nvPicPr>
          <p:cNvPr id="5" name="Picture 4" descr="A logo for a math challenge&#10;&#10;AI-generated content may be incorrect.">
            <a:extLst>
              <a:ext uri="{FF2B5EF4-FFF2-40B4-BE49-F238E27FC236}">
                <a16:creationId xmlns:a16="http://schemas.microsoft.com/office/drawing/2014/main" id="{5252BD73-E5A6-6B9C-D5FB-BC60023C76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95024" y="5676900"/>
            <a:ext cx="2608075" cy="1052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03914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DCAB78-0383-799F-581C-1FD38AEAF4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89ECFC-BED8-43D5-817C-098A0C149A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5400" b="1" dirty="0">
                <a:latin typeface="Century Gothic" panose="020B0502020202020204" pitchFamily="34" charset="0"/>
              </a:rPr>
              <a:t>Excellence in Teamwork Award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7BC7D5-4F40-C2E6-1294-040E20EDBD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60700" y="1609013"/>
            <a:ext cx="8841228" cy="488386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>
                <a:latin typeface="Century Gothic" panose="020B0502020202020204" pitchFamily="34" charset="0"/>
              </a:rPr>
              <a:t>Santa Fe Preparatory School</a:t>
            </a:r>
          </a:p>
          <a:p>
            <a:pPr marL="0" indent="0">
              <a:buNone/>
            </a:pPr>
            <a:r>
              <a:rPr lang="en-US" sz="3200" b="1" dirty="0">
                <a:latin typeface="Century Gothic" panose="020B0502020202020204" pitchFamily="34" charset="0"/>
              </a:rPr>
              <a:t>Development of an Open-Source, High Precision N-body Solar System Gravitational Simulation</a:t>
            </a:r>
          </a:p>
          <a:p>
            <a:pPr marL="0" indent="0">
              <a:buNone/>
            </a:pPr>
            <a:endParaRPr lang="en-US" sz="3200" b="1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r>
              <a:rPr lang="en-US" sz="3200" dirty="0">
                <a:latin typeface="Century Gothic" panose="020B0502020202020204" pitchFamily="34" charset="0"/>
              </a:rPr>
              <a:t>Team: Marlow Lichty, Nik Szczepanski	</a:t>
            </a:r>
          </a:p>
          <a:p>
            <a:pPr marL="0" indent="0">
              <a:buNone/>
            </a:pPr>
            <a:endParaRPr lang="en-US" sz="3200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r>
              <a:rPr lang="en-US" sz="3200" dirty="0">
                <a:latin typeface="Century Gothic" panose="020B0502020202020204" pitchFamily="34" charset="0"/>
              </a:rPr>
              <a:t>Sponsor:	Jocelyne Comstock</a:t>
            </a:r>
          </a:p>
        </p:txBody>
      </p:sp>
      <p:pic>
        <p:nvPicPr>
          <p:cNvPr id="5" name="Picture 4" descr="A logo for a math challenge&#10;&#10;AI-generated content may be incorrect.">
            <a:extLst>
              <a:ext uri="{FF2B5EF4-FFF2-40B4-BE49-F238E27FC236}">
                <a16:creationId xmlns:a16="http://schemas.microsoft.com/office/drawing/2014/main" id="{21A90350-6FCE-9CFF-AAB0-D4AC0E29D5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08098" y="5400933"/>
            <a:ext cx="3283902" cy="13255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B89FCD1-6F4F-374D-DE10-4F0EE6865C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072" y="1690688"/>
            <a:ext cx="2618228" cy="1284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08426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B214BE-BBCC-A04E-CC5D-CA0E9DD1BB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79D330-84A7-F045-C087-5FE8900908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>
                <a:latin typeface="Century Gothic" panose="020B0502020202020204" pitchFamily="34" charset="0"/>
              </a:rPr>
              <a:t>Excellence in Research Award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65711A-B719-E599-8D4A-0D064310DB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0550" y="1943551"/>
            <a:ext cx="11601450" cy="45145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b="1" dirty="0">
                <a:latin typeface="Century Gothic" panose="020B0502020202020204" pitchFamily="34" charset="0"/>
              </a:rPr>
              <a:t>                 New Mexico Academy for the Media Arts	</a:t>
            </a:r>
          </a:p>
          <a:p>
            <a:pPr marL="0" indent="0">
              <a:buNone/>
            </a:pPr>
            <a:r>
              <a:rPr lang="en-US" sz="3600" b="1" dirty="0">
                <a:latin typeface="Century Gothic" panose="020B0502020202020204" pitchFamily="34" charset="0"/>
              </a:rPr>
              <a:t>                 When Will New Mexico Run out of Water?</a:t>
            </a:r>
          </a:p>
          <a:p>
            <a:pPr marL="0" indent="0">
              <a:buNone/>
            </a:pPr>
            <a:r>
              <a:rPr lang="en-US" dirty="0">
                <a:latin typeface="Century Gothic" panose="020B0502020202020204" pitchFamily="34" charset="0"/>
              </a:rPr>
              <a:t>	</a:t>
            </a:r>
          </a:p>
          <a:p>
            <a:pPr marL="0" indent="0">
              <a:buNone/>
            </a:pPr>
            <a:r>
              <a:rPr lang="en-US" dirty="0">
                <a:latin typeface="Century Gothic" panose="020B0502020202020204" pitchFamily="34" charset="0"/>
              </a:rPr>
              <a:t>Team:  Eduardo Dorado, Anasofia Rodriguez, Zaaliyah Thomas</a:t>
            </a:r>
          </a:p>
          <a:p>
            <a:pPr marL="0" indent="0">
              <a:buNone/>
            </a:pPr>
            <a:r>
              <a:rPr lang="en-US" dirty="0">
                <a:latin typeface="Century Gothic" panose="020B0502020202020204" pitchFamily="34" charset="0"/>
              </a:rPr>
              <a:t>Sponsor:  Tanya Muller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 descr="A logo for a math challenge&#10;&#10;AI-generated content may be incorrect.">
            <a:extLst>
              <a:ext uri="{FF2B5EF4-FFF2-40B4-BE49-F238E27FC236}">
                <a16:creationId xmlns:a16="http://schemas.microsoft.com/office/drawing/2014/main" id="{562C810C-C79A-6476-5055-FCCF1067B5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0055" y="5525310"/>
            <a:ext cx="2891874" cy="1167319"/>
          </a:xfrm>
          <a:prstGeom prst="rect">
            <a:avLst/>
          </a:prstGeom>
        </p:spPr>
      </p:pic>
      <p:pic>
        <p:nvPicPr>
          <p:cNvPr id="6" name="Picture 5" descr="A close-up of a logo&#10;&#10;AI-generated content may be incorrect.">
            <a:extLst>
              <a:ext uri="{FF2B5EF4-FFF2-40B4-BE49-F238E27FC236}">
                <a16:creationId xmlns:a16="http://schemas.microsoft.com/office/drawing/2014/main" id="{C98E8AF6-104B-227D-FCA1-0492D93300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883" y="1436159"/>
            <a:ext cx="2419350" cy="1187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1360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F3B023-6A69-A9F1-A481-623CFC6584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77A593-FD80-FC31-BA5E-18B7C2F21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latin typeface="Century Gothic" panose="020B0502020202020204" pitchFamily="34" charset="0"/>
              </a:rPr>
              <a:t>Human Computer Interaction Award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8DB24C-BEDA-1EB4-3262-533B583E53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3440" y="1515985"/>
            <a:ext cx="7832083" cy="466097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b="1" dirty="0">
                <a:latin typeface="Century Gothic" panose="020B0502020202020204" pitchFamily="34" charset="0"/>
              </a:rPr>
              <a:t>Justice Code</a:t>
            </a:r>
          </a:p>
          <a:p>
            <a:pPr marL="0" indent="0">
              <a:buNone/>
            </a:pPr>
            <a:r>
              <a:rPr lang="en-US" sz="4000" b="1" dirty="0" err="1">
                <a:latin typeface="Century Gothic" panose="020B0502020202020204" pitchFamily="34" charset="0"/>
              </a:rPr>
              <a:t>CommuniEats</a:t>
            </a:r>
            <a:endParaRPr lang="en-US" sz="4000" b="1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r>
              <a:rPr lang="en-US" sz="4000" dirty="0">
                <a:latin typeface="Century Gothic" panose="020B0502020202020204" pitchFamily="34" charset="0"/>
              </a:rPr>
              <a:t>	</a:t>
            </a:r>
          </a:p>
          <a:p>
            <a:pPr marL="0" indent="0">
              <a:buNone/>
            </a:pPr>
            <a:r>
              <a:rPr lang="en-US" sz="3600" dirty="0">
                <a:latin typeface="Century Gothic" panose="020B0502020202020204" pitchFamily="34" charset="0"/>
              </a:rPr>
              <a:t>Team: Mekhi Bradford</a:t>
            </a:r>
          </a:p>
          <a:p>
            <a:pPr marL="0" indent="0">
              <a:buNone/>
            </a:pPr>
            <a:r>
              <a:rPr lang="en-US" sz="3600" dirty="0">
                <a:latin typeface="Century Gothic" panose="020B0502020202020204" pitchFamily="34" charset="0"/>
              </a:rPr>
              <a:t>Sponsor: Becky Campbell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Google Shape;211;p34">
            <a:extLst>
              <a:ext uri="{FF2B5EF4-FFF2-40B4-BE49-F238E27FC236}">
                <a16:creationId xmlns:a16="http://schemas.microsoft.com/office/drawing/2014/main" id="{C1FA07E1-7960-703F-BB99-0C1BD4D0A75B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29501" y="1515985"/>
            <a:ext cx="2413939" cy="132191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A logo for a math challenge&#10;&#10;AI-generated content may be incorrect.">
            <a:extLst>
              <a:ext uri="{FF2B5EF4-FFF2-40B4-BE49-F238E27FC236}">
                <a16:creationId xmlns:a16="http://schemas.microsoft.com/office/drawing/2014/main" id="{19899073-C771-0C7D-47FF-BC7C851BE3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02365" y="5602938"/>
            <a:ext cx="2699563" cy="1089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0943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2DE50E-A4A6-8BCF-BD9F-1598D1333E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46B63A-2DD1-63DD-A3D0-5A056F7CD0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Century Gothic" panose="020B0502020202020204" pitchFamily="34" charset="0"/>
              </a:rPr>
              <a:t>Environmental Modeling Award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9C2B50-D49B-D629-E1F1-5B2385BD20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00" y="1470278"/>
            <a:ext cx="10515600" cy="46672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b="1" dirty="0">
                <a:latin typeface="Century Gothic" panose="020B0502020202020204" pitchFamily="34" charset="0"/>
              </a:rPr>
              <a:t>New Mexico Academy for the Media Arts</a:t>
            </a:r>
          </a:p>
          <a:p>
            <a:pPr marL="0" indent="0">
              <a:buNone/>
            </a:pPr>
            <a:r>
              <a:rPr lang="en-US" sz="3600" b="1" dirty="0">
                <a:latin typeface="Century Gothic" panose="020B0502020202020204" pitchFamily="34" charset="0"/>
              </a:rPr>
              <a:t>When Will New Mexico Run Out of Water</a:t>
            </a:r>
            <a:r>
              <a:rPr lang="en-US" sz="3200" dirty="0">
                <a:latin typeface="Century Gothic" panose="020B0502020202020204" pitchFamily="34" charset="0"/>
              </a:rPr>
              <a:t>	</a:t>
            </a:r>
          </a:p>
          <a:p>
            <a:pPr marL="0" indent="0">
              <a:buNone/>
            </a:pPr>
            <a:endParaRPr lang="en-US" sz="3200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r>
              <a:rPr lang="en-US" sz="3600" dirty="0">
                <a:latin typeface="Century Gothic" panose="020B0502020202020204" pitchFamily="34" charset="0"/>
              </a:rPr>
              <a:t>Team: Eduardo Dorado, Anasofia Rodriguez, Zaaliyah Thomas</a:t>
            </a:r>
          </a:p>
          <a:p>
            <a:pPr marL="0" indent="0">
              <a:buNone/>
            </a:pPr>
            <a:r>
              <a:rPr lang="en-US" sz="3600" dirty="0">
                <a:latin typeface="Century Gothic" panose="020B0502020202020204" pitchFamily="34" charset="0"/>
              </a:rPr>
              <a:t>Sponsor: Tanya Mueller</a:t>
            </a:r>
            <a:r>
              <a:rPr lang="en-US" sz="4000" dirty="0">
                <a:latin typeface="Century Gothic" panose="020B0502020202020204" pitchFamily="34" charset="0"/>
              </a:rPr>
              <a:t>	</a:t>
            </a:r>
          </a:p>
          <a:p>
            <a:pPr marL="0" indent="0">
              <a:buNone/>
            </a:pPr>
            <a:r>
              <a:rPr lang="en-US" sz="3200" dirty="0">
                <a:latin typeface="Century Gothic" panose="020B0502020202020204" pitchFamily="34" charset="0"/>
              </a:rPr>
              <a:t>	</a:t>
            </a:r>
          </a:p>
        </p:txBody>
      </p:sp>
      <p:pic>
        <p:nvPicPr>
          <p:cNvPr id="5" name="Picture 4" descr="A logo for a math challenge&#10;&#10;AI-generated content may be incorrect.">
            <a:extLst>
              <a:ext uri="{FF2B5EF4-FFF2-40B4-BE49-F238E27FC236}">
                <a16:creationId xmlns:a16="http://schemas.microsoft.com/office/drawing/2014/main" id="{6F2750BC-D6B2-1357-D6FA-BE1E4500F4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51549" y="5582426"/>
            <a:ext cx="2750379" cy="1110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9486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09C125-63D5-2AE4-7D03-069499550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DF837A-AB63-325A-08D8-5783EF4A2B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latin typeface="Century Gothic" panose="020B0502020202020204" pitchFamily="34" charset="0"/>
              </a:rPr>
              <a:t>Community Impact Award</a:t>
            </a:r>
          </a:p>
        </p:txBody>
      </p:sp>
      <p:pic>
        <p:nvPicPr>
          <p:cNvPr id="4" name="Google Shape;258;p40">
            <a:extLst>
              <a:ext uri="{FF2B5EF4-FFF2-40B4-BE49-F238E27FC236}">
                <a16:creationId xmlns:a16="http://schemas.microsoft.com/office/drawing/2014/main" id="{810EA41C-7DD8-AC1F-5E81-15D56567F80E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56681" y="1374494"/>
            <a:ext cx="2780219" cy="129250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A logo for a math challenge&#10;&#10;AI-generated content may be incorrect.">
            <a:extLst>
              <a:ext uri="{FF2B5EF4-FFF2-40B4-BE49-F238E27FC236}">
                <a16:creationId xmlns:a16="http://schemas.microsoft.com/office/drawing/2014/main" id="{42BCC21C-3A17-A44C-A38A-05AD51BE13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18023" y="5367066"/>
            <a:ext cx="3283905" cy="132556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DD150F7-D988-9945-3669-ECED1D26F1FD}"/>
              </a:ext>
            </a:extLst>
          </p:cNvPr>
          <p:cNvSpPr txBox="1"/>
          <p:nvPr/>
        </p:nvSpPr>
        <p:spPr>
          <a:xfrm>
            <a:off x="3136900" y="1413063"/>
            <a:ext cx="8765028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Century Gothic" panose="020B0502020202020204" pitchFamily="34" charset="0"/>
              </a:rPr>
              <a:t>New Futures School</a:t>
            </a:r>
          </a:p>
          <a:p>
            <a:r>
              <a:rPr lang="en-US" sz="4000" b="1" dirty="0">
                <a:latin typeface="Century Gothic" panose="020B0502020202020204" pitchFamily="34" charset="0"/>
              </a:rPr>
              <a:t>Fighting Shadows</a:t>
            </a:r>
          </a:p>
          <a:p>
            <a:r>
              <a:rPr lang="en-US" sz="3200" dirty="0">
                <a:latin typeface="Century Gothic" panose="020B0502020202020204" pitchFamily="34" charset="0"/>
              </a:rPr>
              <a:t>	</a:t>
            </a:r>
          </a:p>
          <a:p>
            <a:r>
              <a:rPr lang="en-US" sz="3200" dirty="0">
                <a:latin typeface="Century Gothic" panose="020B0502020202020204" pitchFamily="34" charset="0"/>
              </a:rPr>
              <a:t>Team: Nadia A. Montano, Jazmin N. Aquino</a:t>
            </a:r>
          </a:p>
          <a:p>
            <a:r>
              <a:rPr lang="en-US" sz="3200" dirty="0">
                <a:latin typeface="Century Gothic" panose="020B0502020202020204" pitchFamily="34" charset="0"/>
              </a:rPr>
              <a:t>Sponsor: Rachel Kilman, Kelly Lasater, Soni Buda-Thornburgh</a:t>
            </a:r>
          </a:p>
          <a:p>
            <a:r>
              <a:rPr lang="en-US" sz="3200" dirty="0">
                <a:latin typeface="Century Gothic" panose="020B0502020202020204" pitchFamily="34" charset="0"/>
              </a:rPr>
              <a:t>Mentor: Richard Barrett</a:t>
            </a:r>
          </a:p>
          <a:p>
            <a:endParaRPr lang="en-US" sz="32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4087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19D9C3-DD8E-64A6-DC6D-E8763FED92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46354A-A084-3FD5-B49E-959103C01F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Century Gothic" panose="020B0502020202020204" pitchFamily="34" charset="0"/>
              </a:rPr>
              <a:t>Creativity and Innovation Award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58F843-975F-0766-0287-57D3184EB4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4000" b="1" dirty="0">
                <a:latin typeface="Century Gothic" panose="020B0502020202020204" pitchFamily="34" charset="0"/>
              </a:rPr>
              <a:t>Santa Fe Preparatory School</a:t>
            </a:r>
          </a:p>
          <a:p>
            <a:pPr marL="0" indent="0">
              <a:buNone/>
            </a:pPr>
            <a:r>
              <a:rPr lang="en-US" sz="3200" b="1" dirty="0">
                <a:latin typeface="Century Gothic" panose="020B0502020202020204" pitchFamily="34" charset="0"/>
              </a:rPr>
              <a:t>Identifying Piano Composers from MIDI Files Using Machine Learning</a:t>
            </a:r>
          </a:p>
          <a:p>
            <a:pPr marL="0" indent="0">
              <a:buNone/>
            </a:pPr>
            <a:r>
              <a:rPr lang="en-US" sz="3200" dirty="0">
                <a:latin typeface="Century Gothic" panose="020B0502020202020204" pitchFamily="34" charset="0"/>
              </a:rPr>
              <a:t>	</a:t>
            </a:r>
          </a:p>
          <a:p>
            <a:pPr marL="0" indent="0">
              <a:buNone/>
            </a:pPr>
            <a:r>
              <a:rPr lang="en-US" sz="3200" dirty="0">
                <a:latin typeface="Century Gothic" panose="020B0502020202020204" pitchFamily="34" charset="0"/>
              </a:rPr>
              <a:t>Team: Ari Chan-Chiu</a:t>
            </a:r>
          </a:p>
          <a:p>
            <a:pPr marL="0" indent="0">
              <a:buNone/>
            </a:pPr>
            <a:r>
              <a:rPr lang="en-US" sz="3200" dirty="0">
                <a:latin typeface="Century Gothic" panose="020B0502020202020204" pitchFamily="34" charset="0"/>
              </a:rPr>
              <a:t>Sponsor:	Jocelyne Comstock</a:t>
            </a:r>
          </a:p>
        </p:txBody>
      </p:sp>
      <p:pic>
        <p:nvPicPr>
          <p:cNvPr id="5" name="Picture 4" descr="A logo for a math challenge&#10;&#10;AI-generated content may be incorrect.">
            <a:extLst>
              <a:ext uri="{FF2B5EF4-FFF2-40B4-BE49-F238E27FC236}">
                <a16:creationId xmlns:a16="http://schemas.microsoft.com/office/drawing/2014/main" id="{F328FBC9-BC66-D213-DCCC-C454C4618B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21821" y="5610790"/>
            <a:ext cx="2680108" cy="1081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8808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408B5E-1532-97AA-F68E-AC57B10671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974E2D-018B-AC6E-F9F9-C47A1AB44E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b="1" dirty="0">
                <a:latin typeface="Century Gothic" panose="020B0502020202020204" pitchFamily="34" charset="0"/>
              </a:rPr>
              <a:t>Middle School Award</a:t>
            </a:r>
          </a:p>
        </p:txBody>
      </p:sp>
      <p:pic>
        <p:nvPicPr>
          <p:cNvPr id="4" name="Google Shape;276;p42">
            <a:extLst>
              <a:ext uri="{FF2B5EF4-FFF2-40B4-BE49-F238E27FC236}">
                <a16:creationId xmlns:a16="http://schemas.microsoft.com/office/drawing/2014/main" id="{BFC15C71-3EE3-6893-0FA2-26EFF28CD956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68729" y="365125"/>
            <a:ext cx="3307405" cy="156282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A logo for a math challenge&#10;&#10;AI-generated content may be incorrect.">
            <a:extLst>
              <a:ext uri="{FF2B5EF4-FFF2-40B4-BE49-F238E27FC236}">
                <a16:creationId xmlns:a16="http://schemas.microsoft.com/office/drawing/2014/main" id="{7A63A4C2-CFD1-9666-5C0E-44A8D93753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99243" y="5642042"/>
            <a:ext cx="2602686" cy="105058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AA5E643-42F4-7B1B-7E62-C23E17BE7683}"/>
              </a:ext>
            </a:extLst>
          </p:cNvPr>
          <p:cNvSpPr txBox="1"/>
          <p:nvPr/>
        </p:nvSpPr>
        <p:spPr>
          <a:xfrm>
            <a:off x="1470374" y="1927953"/>
            <a:ext cx="9251251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latin typeface="Century Gothic" panose="020B0502020202020204" pitchFamily="34" charset="0"/>
              </a:rPr>
              <a:t>Albuquerque Academy</a:t>
            </a:r>
          </a:p>
          <a:p>
            <a:r>
              <a:rPr lang="en-US" sz="4000" b="1" dirty="0">
                <a:latin typeface="Century Gothic" panose="020B0502020202020204" pitchFamily="34" charset="0"/>
              </a:rPr>
              <a:t>Do GLP1 agonists, a new weight loss </a:t>
            </a:r>
          </a:p>
          <a:p>
            <a:r>
              <a:rPr lang="en-US" sz="4000" b="1" dirty="0">
                <a:latin typeface="Century Gothic" panose="020B0502020202020204" pitchFamily="34" charset="0"/>
              </a:rPr>
              <a:t>drug, cost us muscle? A Python </a:t>
            </a:r>
          </a:p>
          <a:p>
            <a:r>
              <a:rPr lang="en-US" sz="4000" b="1" dirty="0">
                <a:latin typeface="Century Gothic" panose="020B0502020202020204" pitchFamily="34" charset="0"/>
              </a:rPr>
              <a:t>simulation study</a:t>
            </a:r>
          </a:p>
          <a:p>
            <a:r>
              <a:rPr lang="en-US" sz="3200" dirty="0">
                <a:latin typeface="Century Gothic" panose="020B0502020202020204" pitchFamily="34" charset="0"/>
              </a:rPr>
              <a:t>	</a:t>
            </a:r>
          </a:p>
          <a:p>
            <a:r>
              <a:rPr lang="en-US" sz="3200" dirty="0">
                <a:latin typeface="Century Gothic" panose="020B0502020202020204" pitchFamily="34" charset="0"/>
              </a:rPr>
              <a:t>Team:	Zoheb Barrantes</a:t>
            </a:r>
          </a:p>
          <a:p>
            <a:endParaRPr lang="en-US" sz="3200" dirty="0">
              <a:latin typeface="Century Gothic" panose="020B0502020202020204" pitchFamily="34" charset="0"/>
            </a:endParaRPr>
          </a:p>
          <a:p>
            <a:r>
              <a:rPr lang="en-US" sz="3200" dirty="0">
                <a:latin typeface="Century Gothic" panose="020B0502020202020204" pitchFamily="34" charset="0"/>
              </a:rPr>
              <a:t>Sponsor:	Arfa Khan</a:t>
            </a:r>
          </a:p>
        </p:txBody>
      </p:sp>
    </p:spTree>
    <p:extLst>
      <p:ext uri="{BB962C8B-B14F-4D97-AF65-F5344CB8AC3E}">
        <p14:creationId xmlns:p14="http://schemas.microsoft.com/office/powerpoint/2010/main" val="29838344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00B579-EC78-CA24-650B-9EA0DEB145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b="1" dirty="0">
                <a:latin typeface="Century Gothic" panose="020B0502020202020204" pitchFamily="34" charset="0"/>
              </a:rPr>
              <a:t>FIRST PLACE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00ADD0-515B-9AE0-A03F-9913D99377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92200"/>
            <a:ext cx="10515600" cy="5400675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endParaRPr lang="en-US" sz="4000" b="1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r>
              <a:rPr lang="en-US" sz="4400" b="1" dirty="0">
                <a:latin typeface="Century Gothic" panose="020B0502020202020204" pitchFamily="34" charset="0"/>
              </a:rPr>
              <a:t>Los Alamos High School	</a:t>
            </a:r>
          </a:p>
          <a:p>
            <a:pPr marL="0" indent="0">
              <a:buNone/>
            </a:pPr>
            <a:r>
              <a:rPr lang="en-US" sz="4400" b="1" dirty="0">
                <a:latin typeface="Century Gothic" panose="020B0502020202020204" pitchFamily="34" charset="0"/>
              </a:rPr>
              <a:t>	Dust Busters: The Effects Of</a:t>
            </a:r>
          </a:p>
          <a:p>
            <a:pPr marL="0" indent="0">
              <a:buNone/>
            </a:pPr>
            <a:r>
              <a:rPr lang="en-US" sz="4400" b="1" dirty="0">
                <a:latin typeface="Century Gothic" panose="020B0502020202020204" pitchFamily="34" charset="0"/>
              </a:rPr>
              <a:t>	Dust Scattering On </a:t>
            </a:r>
          </a:p>
          <a:p>
            <a:pPr marL="0" indent="0">
              <a:buNone/>
            </a:pPr>
            <a:r>
              <a:rPr lang="en-US" sz="4400" b="1" dirty="0">
                <a:latin typeface="Century Gothic" panose="020B0502020202020204" pitchFamily="34" charset="0"/>
              </a:rPr>
              <a:t>	Observations Of X-Ray</a:t>
            </a:r>
          </a:p>
          <a:p>
            <a:pPr marL="0" indent="0">
              <a:buNone/>
            </a:pPr>
            <a:r>
              <a:rPr lang="en-US" sz="4400" b="1" dirty="0">
                <a:latin typeface="Century Gothic" panose="020B0502020202020204" pitchFamily="34" charset="0"/>
              </a:rPr>
              <a:t>	Binaries</a:t>
            </a:r>
          </a:p>
          <a:p>
            <a:pPr marL="0" indent="0">
              <a:buNone/>
            </a:pPr>
            <a:endParaRPr lang="en-US" sz="4000" b="1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r>
              <a:rPr lang="en-US" sz="4400" dirty="0">
                <a:latin typeface="Century Gothic" panose="020B0502020202020204" pitchFamily="34" charset="0"/>
              </a:rPr>
              <a:t>Team member:	Tate Plohr</a:t>
            </a:r>
          </a:p>
          <a:p>
            <a:pPr marL="0" indent="0">
              <a:buNone/>
            </a:pPr>
            <a:r>
              <a:rPr lang="en-US" sz="4400" dirty="0">
                <a:latin typeface="Century Gothic" panose="020B0502020202020204" pitchFamily="34" charset="0"/>
              </a:rPr>
              <a:t>Sponsor:		</a:t>
            </a:r>
            <a:r>
              <a:rPr lang="en-US" sz="4400" dirty="0" err="1">
                <a:latin typeface="Century Gothic" panose="020B0502020202020204" pitchFamily="34" charset="0"/>
              </a:rPr>
              <a:t>JeeYeon</a:t>
            </a:r>
            <a:r>
              <a:rPr lang="en-US" sz="4400" dirty="0">
                <a:latin typeface="Century Gothic" panose="020B0502020202020204" pitchFamily="34" charset="0"/>
              </a:rPr>
              <a:t> Plohr</a:t>
            </a:r>
          </a:p>
          <a:p>
            <a:pPr marL="0" indent="0">
              <a:buNone/>
            </a:pPr>
            <a:r>
              <a:rPr lang="en-US" sz="4400" dirty="0">
                <a:latin typeface="Century Gothic" panose="020B0502020202020204" pitchFamily="34" charset="0"/>
              </a:rPr>
              <a:t>Mentor:		Greg Salvesen</a:t>
            </a:r>
          </a:p>
          <a:p>
            <a:pPr marL="0" indent="0">
              <a:buNone/>
            </a:pPr>
            <a:r>
              <a:rPr lang="en-US" dirty="0"/>
              <a:t>		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5100" b="1" dirty="0">
                <a:solidFill>
                  <a:srgbClr val="C00000"/>
                </a:solidFill>
              </a:rPr>
              <a:t>                                                  VERY NICE WORK!!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 descr="A logo for a math challenge&#10;&#10;AI-generated content may be incorrect.">
            <a:extLst>
              <a:ext uri="{FF2B5EF4-FFF2-40B4-BE49-F238E27FC236}">
                <a16:creationId xmlns:a16="http://schemas.microsoft.com/office/drawing/2014/main" id="{FBE6EE07-EA73-2937-7F86-CB4F689B44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06449" y="5564221"/>
            <a:ext cx="2795480" cy="112840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40B5E5E-22AB-8ED4-80B5-16B37E2C9BC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29543"/>
          <a:stretch>
            <a:fillRect/>
          </a:stretch>
        </p:blipFill>
        <p:spPr>
          <a:xfrm>
            <a:off x="7173185" y="1106353"/>
            <a:ext cx="3866527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7479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72EF6A-FF22-420C-355C-DF1B3BED1D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D97B73-76A8-D96F-CD0C-B0BAAFC73E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1840" y="365125"/>
            <a:ext cx="8061960" cy="1325563"/>
          </a:xfrm>
        </p:spPr>
        <p:txBody>
          <a:bodyPr/>
          <a:lstStyle/>
          <a:p>
            <a:pPr algn="ctr"/>
            <a:r>
              <a:rPr lang="en-US" b="1" dirty="0">
                <a:latin typeface="Century Gothic" panose="020B0502020202020204" pitchFamily="34" charset="0"/>
              </a:rPr>
              <a:t>Magellan Award</a:t>
            </a:r>
            <a:br>
              <a:rPr lang="en-US" b="1" dirty="0">
                <a:latin typeface="Century Gothic" panose="020B0502020202020204" pitchFamily="34" charset="0"/>
              </a:rPr>
            </a:br>
            <a:r>
              <a:rPr lang="en-US" b="1" dirty="0">
                <a:latin typeface="Century Gothic" panose="020B0502020202020204" pitchFamily="34" charset="0"/>
              </a:rPr>
              <a:t>An Explorer and a Risk Taker</a:t>
            </a:r>
          </a:p>
        </p:txBody>
      </p:sp>
      <p:pic>
        <p:nvPicPr>
          <p:cNvPr id="6" name="Picture 5" descr="A logo for a math challenge&#10;&#10;AI-generated content may be incorrect.">
            <a:extLst>
              <a:ext uri="{FF2B5EF4-FFF2-40B4-BE49-F238E27FC236}">
                <a16:creationId xmlns:a16="http://schemas.microsoft.com/office/drawing/2014/main" id="{0582AD2D-49D3-B6E9-60D1-4D8AB16FFC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99243" y="5642042"/>
            <a:ext cx="2602686" cy="105058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1F871FC-03EC-CE16-85D4-FE46F90C891D}"/>
              </a:ext>
            </a:extLst>
          </p:cNvPr>
          <p:cNvSpPr txBox="1"/>
          <p:nvPr/>
        </p:nvSpPr>
        <p:spPr>
          <a:xfrm>
            <a:off x="1470374" y="1927953"/>
            <a:ext cx="9759403" cy="46474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latin typeface="Century Gothic" panose="020B0502020202020204" pitchFamily="34" charset="0"/>
              </a:rPr>
              <a:t>             New Futures School</a:t>
            </a:r>
          </a:p>
          <a:p>
            <a:r>
              <a:rPr lang="en-US" sz="4800" b="1" dirty="0">
                <a:latin typeface="Century Gothic" panose="020B0502020202020204" pitchFamily="34" charset="0"/>
              </a:rPr>
              <a:t>             Fighting Shadows</a:t>
            </a:r>
          </a:p>
          <a:p>
            <a:r>
              <a:rPr lang="en-US" sz="4000" dirty="0">
                <a:latin typeface="Century Gothic" panose="020B0502020202020204" pitchFamily="34" charset="0"/>
              </a:rPr>
              <a:t>	</a:t>
            </a:r>
          </a:p>
          <a:p>
            <a:r>
              <a:rPr lang="en-US" sz="4000" dirty="0">
                <a:latin typeface="Century Gothic" panose="020B0502020202020204" pitchFamily="34" charset="0"/>
              </a:rPr>
              <a:t>Team: Nadia Montano, Jazmin Aquino</a:t>
            </a:r>
          </a:p>
          <a:p>
            <a:r>
              <a:rPr lang="en-US" sz="4000" dirty="0">
                <a:latin typeface="Century Gothic" panose="020B0502020202020204" pitchFamily="34" charset="0"/>
              </a:rPr>
              <a:t>Sponsor: Rachel Kilman, Kelly Lasater,</a:t>
            </a:r>
          </a:p>
          <a:p>
            <a:r>
              <a:rPr lang="en-US" sz="4000" dirty="0">
                <a:latin typeface="Century Gothic" panose="020B0502020202020204" pitchFamily="34" charset="0"/>
              </a:rPr>
              <a:t> Soni Buda-Thornburgh</a:t>
            </a:r>
          </a:p>
          <a:p>
            <a:r>
              <a:rPr lang="en-US" sz="4000" dirty="0">
                <a:latin typeface="Century Gothic" panose="020B0502020202020204" pitchFamily="34" charset="0"/>
              </a:rPr>
              <a:t>Mentor: Richard Barrett</a:t>
            </a:r>
          </a:p>
        </p:txBody>
      </p:sp>
      <p:pic>
        <p:nvPicPr>
          <p:cNvPr id="7" name="Google Shape;474;p69">
            <a:extLst>
              <a:ext uri="{FF2B5EF4-FFF2-40B4-BE49-F238E27FC236}">
                <a16:creationId xmlns:a16="http://schemas.microsoft.com/office/drawing/2014/main" id="{438CE4AA-E59C-D28E-A6DB-35F42AEE7A33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1593" y="223712"/>
            <a:ext cx="2607013" cy="31712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958383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004ECF-EDFE-941C-0AEE-FAB4F7DBF1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286" y="365126"/>
            <a:ext cx="11731558" cy="1327488"/>
          </a:xfrm>
        </p:spPr>
        <p:txBody>
          <a:bodyPr>
            <a:noAutofit/>
          </a:bodyPr>
          <a:lstStyle/>
          <a:p>
            <a:pPr algn="ctr"/>
            <a:br>
              <a:rPr lang="en-US" b="1" dirty="0"/>
            </a:br>
            <a:r>
              <a:rPr lang="en-US" b="1" dirty="0">
                <a:latin typeface="Century Gothic" panose="020B0502020202020204" pitchFamily="34" charset="0"/>
              </a:rPr>
              <a:t>Teacher Appreciation Award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9BC5FE-60D9-A9FE-393D-712A6778E9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3139" y="2363247"/>
            <a:ext cx="11267873" cy="3298251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4000" b="1" dirty="0">
                <a:latin typeface="Century Gothic" panose="020B0502020202020204" pitchFamily="34" charset="0"/>
              </a:rPr>
              <a:t>    Mekhi Bradford please come to the stage.</a:t>
            </a:r>
          </a:p>
        </p:txBody>
      </p:sp>
      <p:pic>
        <p:nvPicPr>
          <p:cNvPr id="5" name="Picture 4" descr="A logo for a math challenge&#10;&#10;AI-generated content may be incorrect.">
            <a:extLst>
              <a:ext uri="{FF2B5EF4-FFF2-40B4-BE49-F238E27FC236}">
                <a16:creationId xmlns:a16="http://schemas.microsoft.com/office/drawing/2014/main" id="{D51115D3-130B-5C6C-855B-704134B4D5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02365" y="5602938"/>
            <a:ext cx="2699563" cy="1089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2651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17C95D-53BA-209D-06C3-E323CC62D3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5370"/>
            <a:ext cx="10515600" cy="943583"/>
          </a:xfrm>
        </p:spPr>
        <p:txBody>
          <a:bodyPr/>
          <a:lstStyle/>
          <a:p>
            <a:pPr algn="ctr"/>
            <a:r>
              <a:rPr lang="en-US" b="1" dirty="0">
                <a:latin typeface="Century Gothic" panose="020B0502020202020204" pitchFamily="34" charset="0"/>
              </a:rPr>
              <a:t>LOGO for Year 2026-2027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889A7A-4070-98D9-8C48-0822150380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0088" y="1306068"/>
            <a:ext cx="7380728" cy="506801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b="1" dirty="0">
                <a:latin typeface="Century Gothic" panose="020B0502020202020204" pitchFamily="34" charset="0"/>
              </a:rPr>
              <a:t>Santa Fe Preparatory School</a:t>
            </a:r>
          </a:p>
          <a:p>
            <a:pPr marL="0" indent="0">
              <a:buNone/>
            </a:pPr>
            <a:r>
              <a:rPr lang="en-US" b="1" dirty="0">
                <a:latin typeface="Century Gothic" panose="020B0502020202020204" pitchFamily="34" charset="0"/>
              </a:rPr>
              <a:t>		</a:t>
            </a:r>
          </a:p>
          <a:p>
            <a:pPr marL="0" indent="0">
              <a:buNone/>
            </a:pPr>
            <a:r>
              <a:rPr lang="en-US" b="1" dirty="0">
                <a:latin typeface="Century Gothic" panose="020B0502020202020204" pitchFamily="34" charset="0"/>
              </a:rPr>
              <a:t>Team: Luke Rand, </a:t>
            </a:r>
            <a:r>
              <a:rPr lang="en-US" b="1">
                <a:latin typeface="Century Gothic" panose="020B0502020202020204" pitchFamily="34" charset="0"/>
              </a:rPr>
              <a:t>Isaac Olson</a:t>
            </a:r>
            <a:r>
              <a:rPr lang="en-US" b="1" dirty="0">
                <a:latin typeface="Century Gothic" panose="020B0502020202020204" pitchFamily="34" charset="0"/>
              </a:rPr>
              <a:t>	</a:t>
            </a:r>
          </a:p>
          <a:p>
            <a:pPr marL="0" indent="0">
              <a:buNone/>
            </a:pPr>
            <a:endParaRPr lang="en-US" b="1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r>
              <a:rPr lang="en-US" b="1" dirty="0">
                <a:latin typeface="Century Gothic" panose="020B0502020202020204" pitchFamily="34" charset="0"/>
              </a:rPr>
              <a:t>Sponsor:  Jocelyne Comstock	</a:t>
            </a:r>
          </a:p>
        </p:txBody>
      </p:sp>
      <p:pic>
        <p:nvPicPr>
          <p:cNvPr id="5" name="Picture 4" descr="A logo for a math challenge&#10;&#10;AI-generated content may be incorrect.">
            <a:extLst>
              <a:ext uri="{FF2B5EF4-FFF2-40B4-BE49-F238E27FC236}">
                <a16:creationId xmlns:a16="http://schemas.microsoft.com/office/drawing/2014/main" id="{1D983C72-093A-684E-1D5F-CFCC393CD1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02365" y="5602938"/>
            <a:ext cx="2699563" cy="1089692"/>
          </a:xfrm>
          <a:prstGeom prst="rect">
            <a:avLst/>
          </a:prstGeom>
        </p:spPr>
      </p:pic>
      <p:pic>
        <p:nvPicPr>
          <p:cNvPr id="7" name="Picture 6" descr="A graph of a graph&#10;&#10;AI-generated content may be incorrect.">
            <a:extLst>
              <a:ext uri="{FF2B5EF4-FFF2-40B4-BE49-F238E27FC236}">
                <a16:creationId xmlns:a16="http://schemas.microsoft.com/office/drawing/2014/main" id="{736A4D53-E505-7842-74FA-33346AAA9E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072" y="1306068"/>
            <a:ext cx="4245864" cy="4673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6265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772633-C741-1969-6DE4-54BC5E719F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8425"/>
            <a:ext cx="10909300" cy="1325563"/>
          </a:xfrm>
        </p:spPr>
        <p:txBody>
          <a:bodyPr>
            <a:normAutofit/>
          </a:bodyPr>
          <a:lstStyle/>
          <a:p>
            <a:r>
              <a:rPr lang="en-US" sz="4800" b="1" dirty="0">
                <a:latin typeface="Century Gothic" panose="020B0502020202020204" pitchFamily="34" charset="0"/>
              </a:rPr>
              <a:t>Technical Poster Award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A5538F8-15B3-B18C-A8D0-9F936D3D75DF}"/>
              </a:ext>
            </a:extLst>
          </p:cNvPr>
          <p:cNvSpPr txBox="1"/>
          <p:nvPr/>
        </p:nvSpPr>
        <p:spPr>
          <a:xfrm>
            <a:off x="5261732" y="1749612"/>
            <a:ext cx="693026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US" sz="3200" b="1" dirty="0">
                <a:latin typeface="Century Gothic" panose="020B0502020202020204" pitchFamily="34" charset="0"/>
              </a:rPr>
              <a:t>Los Alamos High School</a:t>
            </a:r>
          </a:p>
          <a:p>
            <a:pPr marL="0" indent="0">
              <a:buNone/>
            </a:pPr>
            <a:r>
              <a:rPr lang="en-US" sz="3200" b="1" dirty="0">
                <a:latin typeface="Century Gothic" panose="020B0502020202020204" pitchFamily="34" charset="0"/>
              </a:rPr>
              <a:t>Dust Busters: The Effects of Dust Scattering on Observations of S-Ray Binaries</a:t>
            </a:r>
          </a:p>
          <a:p>
            <a:pPr marL="0" indent="0">
              <a:buNone/>
            </a:pPr>
            <a:endParaRPr lang="en-US" sz="3200" b="1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r>
              <a:rPr lang="en-US" sz="3200" b="1" dirty="0">
                <a:latin typeface="Century Gothic" panose="020B0502020202020204" pitchFamily="34" charset="0"/>
              </a:rPr>
              <a:t>Team:	Tate Plohr	</a:t>
            </a:r>
          </a:p>
          <a:p>
            <a:pPr marL="0" indent="0">
              <a:buNone/>
            </a:pPr>
            <a:r>
              <a:rPr lang="en-US" sz="3200" b="1" dirty="0">
                <a:latin typeface="Century Gothic" panose="020B0502020202020204" pitchFamily="34" charset="0"/>
              </a:rPr>
              <a:t>Sponsor:	</a:t>
            </a:r>
            <a:r>
              <a:rPr lang="en-US" sz="3200" b="1" dirty="0" err="1">
                <a:latin typeface="Century Gothic" panose="020B0502020202020204" pitchFamily="34" charset="0"/>
              </a:rPr>
              <a:t>JeeYeon</a:t>
            </a:r>
            <a:r>
              <a:rPr lang="en-US" sz="3200" b="1" dirty="0">
                <a:latin typeface="Century Gothic" panose="020B0502020202020204" pitchFamily="34" charset="0"/>
              </a:rPr>
              <a:t> Plohr	</a:t>
            </a:r>
            <a:endParaRPr lang="en-US" dirty="0"/>
          </a:p>
        </p:txBody>
      </p:sp>
      <p:pic>
        <p:nvPicPr>
          <p:cNvPr id="4" name="Picture 3" descr="A logo for a math challenge&#10;&#10;AI-generated content may be incorrect.">
            <a:extLst>
              <a:ext uri="{FF2B5EF4-FFF2-40B4-BE49-F238E27FC236}">
                <a16:creationId xmlns:a16="http://schemas.microsoft.com/office/drawing/2014/main" id="{DF35BF94-DF34-96B6-C03E-4F6F4422CF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87660" y="6045890"/>
            <a:ext cx="1804340" cy="728330"/>
          </a:xfrm>
          <a:prstGeom prst="rect">
            <a:avLst/>
          </a:prstGeom>
        </p:spPr>
      </p:pic>
      <p:pic>
        <p:nvPicPr>
          <p:cNvPr id="7" name="Picture 6" descr="A poster with text on it&#10;&#10;AI-generated content may be incorrect.">
            <a:extLst>
              <a:ext uri="{FF2B5EF4-FFF2-40B4-BE49-F238E27FC236}">
                <a16:creationId xmlns:a16="http://schemas.microsoft.com/office/drawing/2014/main" id="{0334CF57-C883-C405-CC60-4F192E4969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277" y="1325563"/>
            <a:ext cx="4981178" cy="5434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39286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75588A-8413-E16A-24BD-DDEB734CCD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2398" y="103112"/>
            <a:ext cx="6815667" cy="1325563"/>
          </a:xfrm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latin typeface="Century Gothic" panose="020B0502020202020204" pitchFamily="34" charset="0"/>
              </a:rPr>
              <a:t>Crowd Favorite Award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379B04-B4A9-0C54-49A2-36686ECE24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1864" y="1340138"/>
            <a:ext cx="5101001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b="1" dirty="0">
                <a:latin typeface="Century Gothic" panose="020B0502020202020204" pitchFamily="34" charset="0"/>
              </a:rPr>
              <a:t>Truman Middle School</a:t>
            </a:r>
          </a:p>
          <a:p>
            <a:pPr marL="0" indent="0">
              <a:buNone/>
            </a:pPr>
            <a:r>
              <a:rPr lang="en-US" b="1" dirty="0">
                <a:latin typeface="Century Gothic" panose="020B0502020202020204" pitchFamily="34" charset="0"/>
              </a:rPr>
              <a:t>Sentinel Guard: Rover + AI for Rapid Wildlife Identification</a:t>
            </a:r>
          </a:p>
          <a:p>
            <a:pPr marL="0" indent="0">
              <a:buNone/>
            </a:pPr>
            <a:endParaRPr lang="en-US" b="1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r>
              <a:rPr lang="en-US" b="1" dirty="0">
                <a:latin typeface="Century Gothic" panose="020B0502020202020204" pitchFamily="34" charset="0"/>
              </a:rPr>
              <a:t>Team: Brian Rios, Abraham Montijo, Karin Urbina	</a:t>
            </a:r>
          </a:p>
          <a:p>
            <a:pPr marL="0" indent="0">
              <a:buNone/>
            </a:pPr>
            <a:r>
              <a:rPr lang="en-US" b="1" dirty="0">
                <a:latin typeface="Century Gothic" panose="020B0502020202020204" pitchFamily="34" charset="0"/>
              </a:rPr>
              <a:t>Sponsor: Natali Barreto Baca</a:t>
            </a:r>
          </a:p>
        </p:txBody>
      </p:sp>
      <p:pic>
        <p:nvPicPr>
          <p:cNvPr id="5" name="Picture 4" descr="A logo for a math challenge&#10;&#10;AI-generated content may be incorrect.">
            <a:extLst>
              <a:ext uri="{FF2B5EF4-FFF2-40B4-BE49-F238E27FC236}">
                <a16:creationId xmlns:a16="http://schemas.microsoft.com/office/drawing/2014/main" id="{1E1F20AA-4F0B-4594-1047-7EAA9276FC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02365" y="5602938"/>
            <a:ext cx="2699563" cy="1089692"/>
          </a:xfrm>
          <a:prstGeom prst="rect">
            <a:avLst/>
          </a:prstGeom>
        </p:spPr>
      </p:pic>
      <p:pic>
        <p:nvPicPr>
          <p:cNvPr id="7" name="Picture 6" descr="A poster of a robot&#10;&#10;AI-generated content may be incorrect.">
            <a:extLst>
              <a:ext uri="{FF2B5EF4-FFF2-40B4-BE49-F238E27FC236}">
                <a16:creationId xmlns:a16="http://schemas.microsoft.com/office/drawing/2014/main" id="{47184D7B-94A8-38A6-2CF7-761FDE678B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935" y="1428675"/>
            <a:ext cx="6260919" cy="4351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99838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C3E770-00D6-8452-8C00-ABE6B639CD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700" y="0"/>
            <a:ext cx="11785600" cy="1325563"/>
          </a:xfrm>
        </p:spPr>
        <p:txBody>
          <a:bodyPr>
            <a:noAutofit/>
          </a:bodyPr>
          <a:lstStyle/>
          <a:p>
            <a:pPr algn="ctr"/>
            <a:r>
              <a:rPr lang="en-US" sz="5400" b="1" dirty="0">
                <a:latin typeface="Century Gothic" panose="020B0502020202020204" pitchFamily="34" charset="0"/>
              </a:rPr>
              <a:t>New Mexico Network for Women in Science and Engineering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CB5F3E-0314-5D91-861E-BEF7C39247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9700" y="1825625"/>
            <a:ext cx="11887200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600" b="1" dirty="0">
                <a:latin typeface="Century Gothic" panose="020B0502020202020204" pitchFamily="34" charset="0"/>
              </a:rPr>
              <a:t>Albuquerque Academy</a:t>
            </a:r>
          </a:p>
          <a:p>
            <a:pPr marL="0" indent="0">
              <a:buNone/>
            </a:pPr>
            <a:r>
              <a:rPr lang="en-US" sz="3600" b="1" dirty="0">
                <a:latin typeface="Century Gothic" panose="020B0502020202020204" pitchFamily="34" charset="0"/>
              </a:rPr>
              <a:t>Low-Cost Raspberry Pi &amp; Molecular Simulations for Microplastic-Drug Classification via LF</a:t>
            </a:r>
            <a:r>
              <a:rPr lang="en-US" sz="3600" dirty="0">
                <a:latin typeface="Century Gothic" panose="020B0502020202020204" pitchFamily="34" charset="0"/>
              </a:rPr>
              <a:t>			</a:t>
            </a:r>
          </a:p>
          <a:p>
            <a:pPr marL="0" indent="0">
              <a:buNone/>
            </a:pPr>
            <a:endParaRPr lang="en-US" sz="3600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r>
              <a:rPr lang="en-US" sz="3600" dirty="0">
                <a:latin typeface="Century Gothic" panose="020B0502020202020204" pitchFamily="34" charset="0"/>
              </a:rPr>
              <a:t>Team Member:	Ahana Koushik</a:t>
            </a:r>
          </a:p>
          <a:p>
            <a:pPr marL="0" indent="0">
              <a:buNone/>
            </a:pPr>
            <a:r>
              <a:rPr lang="en-US" sz="3600" dirty="0">
                <a:latin typeface="Century Gothic" panose="020B0502020202020204" pitchFamily="34" charset="0"/>
              </a:rPr>
              <a:t>Sponsor: Jay Garcia		</a:t>
            </a:r>
          </a:p>
          <a:p>
            <a:pPr marL="0" indent="0">
              <a:buNone/>
            </a:pPr>
            <a:endParaRPr lang="en-US" sz="3600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r>
              <a:rPr lang="en-US" sz="3600" dirty="0">
                <a:latin typeface="Century Gothic" panose="020B0502020202020204" pitchFamily="34" charset="0"/>
              </a:rPr>
              <a:t>		</a:t>
            </a:r>
          </a:p>
        </p:txBody>
      </p:sp>
      <p:pic>
        <p:nvPicPr>
          <p:cNvPr id="5" name="Picture 4" descr="A logo for a math challenge&#10;&#10;AI-generated content may be incorrect.">
            <a:extLst>
              <a:ext uri="{FF2B5EF4-FFF2-40B4-BE49-F238E27FC236}">
                <a16:creationId xmlns:a16="http://schemas.microsoft.com/office/drawing/2014/main" id="{A815A963-5812-77C2-402D-73FC8A6D3A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06154" y="5721531"/>
            <a:ext cx="2546146" cy="1027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69641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D695A6-0055-1EA7-41D7-17B0F2AB1F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700" y="2508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5400" b="1" dirty="0">
                <a:latin typeface="Century Gothic" panose="020B0502020202020204" pitchFamily="34" charset="0"/>
              </a:rPr>
              <a:t>Longevity Award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E594F1-E4DE-074B-9664-DF4345ED06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solidFill>
                  <a:schemeClr val="dk1"/>
                </a:solidFill>
                <a:latin typeface="Century Gothic" panose="020B0502020202020204" pitchFamily="34" charset="0"/>
              </a:rPr>
              <a:t>Congratulations to </a:t>
            </a:r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3200" b="1" dirty="0">
                <a:solidFill>
                  <a:schemeClr val="dk1"/>
                </a:solidFill>
                <a:latin typeface="Century Gothic" panose="020B0502020202020204" pitchFamily="34" charset="0"/>
              </a:rPr>
              <a:t> </a:t>
            </a:r>
            <a:endParaRPr lang="en-US" dirty="0"/>
          </a:p>
        </p:txBody>
      </p:sp>
      <p:pic>
        <p:nvPicPr>
          <p:cNvPr id="5" name="Picture 4" descr="A logo for a math challenge&#10;&#10;AI-generated content may be incorrect.">
            <a:extLst>
              <a:ext uri="{FF2B5EF4-FFF2-40B4-BE49-F238E27FC236}">
                <a16:creationId xmlns:a16="http://schemas.microsoft.com/office/drawing/2014/main" id="{287FEFCA-A3BF-D47F-397F-B989D2CE01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22934" y="5604631"/>
            <a:ext cx="2835750" cy="114466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86FF5DB-B520-7443-40E7-6C3ABE189B73}"/>
              </a:ext>
            </a:extLst>
          </p:cNvPr>
          <p:cNvSpPr txBox="1"/>
          <p:nvPr/>
        </p:nvSpPr>
        <p:spPr>
          <a:xfrm>
            <a:off x="4247641" y="3075057"/>
            <a:ext cx="39901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Century Gothic" panose="020B0502020202020204" pitchFamily="34" charset="0"/>
              </a:rPr>
              <a:t>Mekhi Bradford</a:t>
            </a:r>
          </a:p>
        </p:txBody>
      </p:sp>
    </p:spTree>
    <p:extLst>
      <p:ext uri="{BB962C8B-B14F-4D97-AF65-F5344CB8AC3E}">
        <p14:creationId xmlns:p14="http://schemas.microsoft.com/office/powerpoint/2010/main" val="412705922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A6BFEB-A38F-42D4-C18F-C5E23E865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b="1" dirty="0">
                <a:latin typeface="Century Gothic" panose="020B0502020202020204" pitchFamily="34" charset="0"/>
              </a:rPr>
              <a:t>Professional Presentation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4F11DA-5010-E0F8-94B6-8494A256E8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200" b="1" dirty="0">
                <a:latin typeface="Century Gothic" panose="020B0502020202020204" pitchFamily="34" charset="0"/>
              </a:rPr>
              <a:t>Congratulations to</a:t>
            </a:r>
          </a:p>
        </p:txBody>
      </p:sp>
      <p:pic>
        <p:nvPicPr>
          <p:cNvPr id="6" name="Picture 5" descr="A logo for a math challenge&#10;&#10;AI-generated content may be incorrect.">
            <a:extLst>
              <a:ext uri="{FF2B5EF4-FFF2-40B4-BE49-F238E27FC236}">
                <a16:creationId xmlns:a16="http://schemas.microsoft.com/office/drawing/2014/main" id="{E0BE568F-25FB-E0C2-453C-7CC3EE8572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22934" y="5604631"/>
            <a:ext cx="2835750" cy="114466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C13E7E8-48E4-F37E-C803-BDFE2D6B33CB}"/>
              </a:ext>
            </a:extLst>
          </p:cNvPr>
          <p:cNvSpPr txBox="1"/>
          <p:nvPr/>
        </p:nvSpPr>
        <p:spPr>
          <a:xfrm>
            <a:off x="694267" y="2570133"/>
            <a:ext cx="10659533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Century Gothic" panose="020B0502020202020204" pitchFamily="34" charset="0"/>
              </a:rPr>
              <a:t>Albuquerque Academy</a:t>
            </a:r>
          </a:p>
          <a:p>
            <a:r>
              <a:rPr lang="en-US" sz="3600" b="1" dirty="0">
                <a:latin typeface="Century Gothic" panose="020B0502020202020204" pitchFamily="34" charset="0"/>
              </a:rPr>
              <a:t>Understanding 3D Printing Through Atomistic Polylactic Acid Segmental Dynamics Analysis</a:t>
            </a:r>
          </a:p>
          <a:p>
            <a:endParaRPr lang="en-US" dirty="0"/>
          </a:p>
          <a:p>
            <a:r>
              <a:rPr lang="en-US" sz="3200" dirty="0">
                <a:latin typeface="Century Gothic" panose="020B0502020202020204" pitchFamily="34" charset="0"/>
              </a:rPr>
              <a:t>Team: Harrison Schiek</a:t>
            </a:r>
          </a:p>
          <a:p>
            <a:endParaRPr lang="en-US" sz="3200" dirty="0">
              <a:latin typeface="Century Gothic" panose="020B0502020202020204" pitchFamily="34" charset="0"/>
            </a:endParaRPr>
          </a:p>
          <a:p>
            <a:r>
              <a:rPr lang="en-US" sz="3200" dirty="0">
                <a:latin typeface="Century Gothic" panose="020B0502020202020204" pitchFamily="34" charset="0"/>
              </a:rPr>
              <a:t>Sponsor:  Jay Garcia</a:t>
            </a:r>
          </a:p>
        </p:txBody>
      </p:sp>
    </p:spTree>
    <p:extLst>
      <p:ext uri="{BB962C8B-B14F-4D97-AF65-F5344CB8AC3E}">
        <p14:creationId xmlns:p14="http://schemas.microsoft.com/office/powerpoint/2010/main" val="236190477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97C342-65B8-E83C-13DB-EE5E7D4232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b="1" dirty="0">
                <a:latin typeface="Century Gothic" panose="020B0502020202020204" pitchFamily="34" charset="0"/>
              </a:rPr>
              <a:t>Technical Writing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D82289-16C4-02AA-968A-481202F72A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200" b="1" dirty="0">
                <a:latin typeface="Century Gothic" panose="020B0502020202020204" pitchFamily="34" charset="0"/>
              </a:rPr>
              <a:t>Congratulations to</a:t>
            </a:r>
          </a:p>
        </p:txBody>
      </p:sp>
      <p:pic>
        <p:nvPicPr>
          <p:cNvPr id="5" name="Picture 4" descr="A logo for a math challenge&#10;&#10;AI-generated content may be incorrect.">
            <a:extLst>
              <a:ext uri="{FF2B5EF4-FFF2-40B4-BE49-F238E27FC236}">
                <a16:creationId xmlns:a16="http://schemas.microsoft.com/office/drawing/2014/main" id="{DC2E8663-590E-32D3-679F-FEA0309568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22934" y="5604631"/>
            <a:ext cx="2835750" cy="114466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AA3B012-BD79-9BD8-D551-7EFC53C50C4B}"/>
              </a:ext>
            </a:extLst>
          </p:cNvPr>
          <p:cNvSpPr txBox="1"/>
          <p:nvPr/>
        </p:nvSpPr>
        <p:spPr>
          <a:xfrm>
            <a:off x="397934" y="2490175"/>
            <a:ext cx="11396132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Century Gothic" panose="020B0502020202020204" pitchFamily="34" charset="0"/>
              </a:rPr>
              <a:t>Welch Home School</a:t>
            </a:r>
          </a:p>
          <a:p>
            <a:pPr algn="ctr"/>
            <a:r>
              <a:rPr lang="en-US" sz="4000" b="1" dirty="0">
                <a:latin typeface="Century Gothic" panose="020B0502020202020204" pitchFamily="34" charset="0"/>
              </a:rPr>
              <a:t>	Application of Game Theory to Analysis of</a:t>
            </a:r>
          </a:p>
          <a:p>
            <a:pPr algn="ctr"/>
            <a:r>
              <a:rPr lang="en-US" sz="4000" b="1" dirty="0">
                <a:latin typeface="Century Gothic" panose="020B0502020202020204" pitchFamily="34" charset="0"/>
              </a:rPr>
              <a:t>Machine Versus Human Strategies</a:t>
            </a:r>
            <a:endParaRPr lang="en-US" sz="4000" dirty="0">
              <a:latin typeface="Century Gothic" panose="020B0502020202020204" pitchFamily="34" charset="0"/>
            </a:endParaRPr>
          </a:p>
          <a:p>
            <a:r>
              <a:rPr lang="en-US" sz="3600" dirty="0">
                <a:latin typeface="Century Gothic" panose="020B0502020202020204" pitchFamily="34" charset="0"/>
              </a:rPr>
              <a:t>Team Members:		Helena Welch</a:t>
            </a:r>
          </a:p>
          <a:p>
            <a:r>
              <a:rPr lang="en-US" sz="3600" dirty="0">
                <a:latin typeface="Century Gothic" panose="020B0502020202020204" pitchFamily="34" charset="0"/>
              </a:rPr>
              <a:t>									Kalliope Luna Welch</a:t>
            </a:r>
          </a:p>
          <a:p>
            <a:r>
              <a:rPr lang="en-US" sz="3600" dirty="0">
                <a:latin typeface="Century Gothic" panose="020B0502020202020204" pitchFamily="34" charset="0"/>
              </a:rPr>
              <a:t>Sponsor: 					Cindy Welch</a:t>
            </a:r>
          </a:p>
          <a:p>
            <a:r>
              <a:rPr lang="en-US" sz="3600" dirty="0">
                <a:latin typeface="Century Gothic" panose="020B0502020202020204" pitchFamily="34" charset="0"/>
              </a:rPr>
              <a:t>Mentor:						Paul Welch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477795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B0B0E9-1EB9-FFC8-5D9D-0919604FD6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High Performance Computing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5B2D38-EE0E-D84B-F685-2E010D5822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sz="3200" b="1" dirty="0">
                <a:latin typeface="Century Gothic" panose="020B0502020202020204" pitchFamily="34" charset="0"/>
              </a:rPr>
              <a:t>Congratulations to</a:t>
            </a:r>
          </a:p>
          <a:p>
            <a:pPr marL="0" indent="0">
              <a:buNone/>
            </a:pPr>
            <a:r>
              <a:rPr lang="en-US" b="1" dirty="0">
                <a:latin typeface="Century Gothic" panose="020B0502020202020204" pitchFamily="34" charset="0"/>
              </a:rPr>
              <a:t>Albuquerque Academy</a:t>
            </a:r>
          </a:p>
          <a:p>
            <a:pPr marL="0" indent="0">
              <a:buNone/>
            </a:pPr>
            <a:r>
              <a:rPr lang="en-US" b="1" dirty="0">
                <a:latin typeface="Century Gothic" panose="020B0502020202020204" pitchFamily="34" charset="0"/>
              </a:rPr>
              <a:t>Understanding 3D Printing Through Atomistic Polylactic Acid Segmental Dynamics Analysis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3600" dirty="0">
                <a:latin typeface="Century Gothic" panose="020B0502020202020204" pitchFamily="34" charset="0"/>
              </a:rPr>
              <a:t>Team member: Harrison Schiek</a:t>
            </a:r>
          </a:p>
          <a:p>
            <a:pPr marL="0" indent="0">
              <a:buNone/>
            </a:pPr>
            <a:r>
              <a:rPr lang="en-US" sz="3600" dirty="0">
                <a:latin typeface="Century Gothic" panose="020B0502020202020204" pitchFamily="34" charset="0"/>
              </a:rPr>
              <a:t>Sponsor: Jay Garcia</a:t>
            </a:r>
          </a:p>
        </p:txBody>
      </p:sp>
      <p:pic>
        <p:nvPicPr>
          <p:cNvPr id="4" name="Picture 3" descr="A logo for a math challenge&#10;&#10;AI-generated content may be incorrect.">
            <a:extLst>
              <a:ext uri="{FF2B5EF4-FFF2-40B4-BE49-F238E27FC236}">
                <a16:creationId xmlns:a16="http://schemas.microsoft.com/office/drawing/2014/main" id="{7F527CD3-54FE-95D1-59B0-5536BC40D1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22934" y="5604631"/>
            <a:ext cx="2835750" cy="1144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54561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98E58B-3D9F-1D76-5CAE-E8DAB41D86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b="1" dirty="0">
                <a:latin typeface="Century Gothic" panose="020B0502020202020204" pitchFamily="34" charset="0"/>
              </a:rPr>
              <a:t>SECOND PLACE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06E72E-730C-F3CA-5AAB-34E7E222E8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46200"/>
            <a:ext cx="10515600" cy="514667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			</a:t>
            </a:r>
          </a:p>
          <a:p>
            <a:pPr marL="0" indent="0">
              <a:buNone/>
            </a:pPr>
            <a:r>
              <a:rPr lang="en-US" sz="2600" b="1" dirty="0">
                <a:latin typeface="Century Gothic" panose="020B0502020202020204" pitchFamily="34" charset="0"/>
              </a:rPr>
              <a:t>Santa Fe Preparatory School   					Pacing Optimization for</a:t>
            </a:r>
          </a:p>
          <a:p>
            <a:pPr marL="0" indent="0">
              <a:buNone/>
            </a:pPr>
            <a:r>
              <a:rPr lang="en-US" sz="2600" b="1" dirty="0">
                <a:latin typeface="Century Gothic" panose="020B0502020202020204" pitchFamily="34" charset="0"/>
              </a:rPr>
              <a:t>	Cycling Performance </a:t>
            </a:r>
          </a:p>
          <a:p>
            <a:pPr marL="0" indent="0">
              <a:buNone/>
            </a:pPr>
            <a:r>
              <a:rPr lang="en-US" sz="2600" b="1" dirty="0">
                <a:latin typeface="Century Gothic" panose="020B0502020202020204" pitchFamily="34" charset="0"/>
              </a:rPr>
              <a:t>	Through Neural Evolution</a:t>
            </a:r>
          </a:p>
          <a:p>
            <a:pPr marL="0" indent="0">
              <a:buNone/>
            </a:pPr>
            <a:endParaRPr lang="en-US" sz="3600" b="1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r>
              <a:rPr lang="en-US" sz="2600" dirty="0">
                <a:latin typeface="Century Gothic" panose="020B0502020202020204" pitchFamily="34" charset="0"/>
              </a:rPr>
              <a:t>Team Member: 	Jaden Rand					</a:t>
            </a:r>
          </a:p>
          <a:p>
            <a:pPr marL="0" indent="0">
              <a:buNone/>
            </a:pPr>
            <a:r>
              <a:rPr lang="en-US" sz="2600" dirty="0">
                <a:latin typeface="Century Gothic" panose="020B0502020202020204" pitchFamily="34" charset="0"/>
              </a:rPr>
              <a:t>Sponsor: 		Jocelyne Comstock</a:t>
            </a:r>
          </a:p>
          <a:p>
            <a:pPr marL="0" indent="0">
              <a:buNone/>
            </a:pPr>
            <a:r>
              <a:rPr lang="en-US" dirty="0"/>
              <a:t>		</a:t>
            </a:r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b="1" dirty="0">
                <a:solidFill>
                  <a:srgbClr val="C00000"/>
                </a:solidFill>
              </a:rPr>
              <a:t>WELL DONE!!</a:t>
            </a:r>
          </a:p>
        </p:txBody>
      </p:sp>
      <p:pic>
        <p:nvPicPr>
          <p:cNvPr id="5" name="Picture 4" descr="A logo for a math challenge&#10;&#10;AI-generated content may be incorrect.">
            <a:extLst>
              <a:ext uri="{FF2B5EF4-FFF2-40B4-BE49-F238E27FC236}">
                <a16:creationId xmlns:a16="http://schemas.microsoft.com/office/drawing/2014/main" id="{14990168-32DA-B604-5B4B-61FC3AFAC8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99243" y="5642042"/>
            <a:ext cx="2602686" cy="105058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CDA0626-1AF4-6C18-1996-F8A1206D2CE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3217" t="6097" b="9870"/>
          <a:stretch>
            <a:fillRect/>
          </a:stretch>
        </p:blipFill>
        <p:spPr>
          <a:xfrm>
            <a:off x="7328263" y="1737847"/>
            <a:ext cx="4573666" cy="2951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848949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2DF8A2-79D0-483E-5014-98095DF653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sz="4400" b="1" dirty="0">
                <a:latin typeface="Century Gothic" panose="020B0502020202020204" pitchFamily="34" charset="0"/>
              </a:rPr>
              <a:t>Judges’ Special Award</a:t>
            </a:r>
            <a:br>
              <a:rPr lang="en-US" sz="4400" b="1" dirty="0">
                <a:latin typeface="Century Gothic" panose="020B0502020202020204" pitchFamily="34" charset="0"/>
              </a:rPr>
            </a:br>
            <a:r>
              <a:rPr lang="en-US" sz="4400" b="1" dirty="0">
                <a:latin typeface="Century Gothic" panose="020B0502020202020204" pitchFamily="34" charset="0"/>
              </a:rPr>
              <a:t>Shark Tank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B2015D-0780-EA47-A3D2-DEC6658BF1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325563"/>
            <a:ext cx="11353800" cy="536706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b="1" dirty="0">
                <a:latin typeface="Century Gothic" panose="020B0502020202020204" pitchFamily="34" charset="0"/>
              </a:rPr>
              <a:t>Santa Fe Preparatory School</a:t>
            </a:r>
          </a:p>
          <a:p>
            <a:pPr marL="0" indent="0">
              <a:buNone/>
            </a:pPr>
            <a:r>
              <a:rPr lang="en-US" sz="3200" b="1" dirty="0">
                <a:latin typeface="Century Gothic" panose="020B0502020202020204" pitchFamily="34" charset="0"/>
              </a:rPr>
              <a:t>	Pacing Optimization for Cycling Performance </a:t>
            </a:r>
          </a:p>
          <a:p>
            <a:pPr marL="0" indent="0">
              <a:buNone/>
            </a:pPr>
            <a:r>
              <a:rPr lang="en-US" sz="3200" b="1" dirty="0">
                <a:latin typeface="Century Gothic" panose="020B0502020202020204" pitchFamily="34" charset="0"/>
              </a:rPr>
              <a:t>	Through Neural Evolution</a:t>
            </a:r>
            <a:r>
              <a:rPr lang="en-US" sz="3200" dirty="0">
                <a:latin typeface="Century Gothic" panose="020B0502020202020204" pitchFamily="34" charset="0"/>
              </a:rPr>
              <a:t>			</a:t>
            </a:r>
          </a:p>
          <a:p>
            <a:pPr marL="0" indent="0">
              <a:buNone/>
            </a:pPr>
            <a:endParaRPr lang="en-US" sz="3200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r>
              <a:rPr lang="en-US" sz="3200" dirty="0">
                <a:latin typeface="Century Gothic" panose="020B0502020202020204" pitchFamily="34" charset="0"/>
              </a:rPr>
              <a:t>Team Members: Jaden Rand</a:t>
            </a:r>
          </a:p>
          <a:p>
            <a:pPr marL="0" indent="0">
              <a:buNone/>
            </a:pPr>
            <a:r>
              <a:rPr lang="en-US" sz="3200" dirty="0">
                <a:latin typeface="Century Gothic" panose="020B0502020202020204" pitchFamily="34" charset="0"/>
              </a:rPr>
              <a:t>Sponsor:	Jocelyne Comstock		</a:t>
            </a:r>
          </a:p>
        </p:txBody>
      </p:sp>
      <p:pic>
        <p:nvPicPr>
          <p:cNvPr id="5" name="Picture 4" descr="A logo for a math challenge&#10;&#10;AI-generated content may be incorrect.">
            <a:extLst>
              <a:ext uri="{FF2B5EF4-FFF2-40B4-BE49-F238E27FC236}">
                <a16:creationId xmlns:a16="http://schemas.microsoft.com/office/drawing/2014/main" id="{C1BC120C-1684-C0D3-7BB7-5DB21F24CA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77463" y="5673616"/>
            <a:ext cx="2524465" cy="1019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942192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B07413-9633-C0B4-FCC6-7FC8C13201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5371"/>
            <a:ext cx="10515600" cy="1325563"/>
          </a:xfrm>
        </p:spPr>
        <p:txBody>
          <a:bodyPr/>
          <a:lstStyle/>
          <a:p>
            <a:pPr algn="ctr"/>
            <a:r>
              <a:rPr lang="en-US" sz="4400" b="1" dirty="0">
                <a:latin typeface="Century Gothic" panose="020B0502020202020204" pitchFamily="34" charset="0"/>
              </a:rPr>
              <a:t>Judges’ Special Award</a:t>
            </a:r>
            <a:br>
              <a:rPr lang="en-US" sz="4400" b="1" dirty="0">
                <a:latin typeface="Century Gothic" panose="020B0502020202020204" pitchFamily="34" charset="0"/>
              </a:rPr>
            </a:br>
            <a:r>
              <a:rPr lang="en-US" sz="4400" b="1" dirty="0">
                <a:latin typeface="Century Gothic" panose="020B0502020202020204" pitchFamily="34" charset="0"/>
              </a:rPr>
              <a:t>Best Agent Based Modeling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A0BB10-000D-FDB9-012B-54CD83A763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0071" y="1490934"/>
            <a:ext cx="11714695" cy="444454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4000" b="1" dirty="0">
                <a:latin typeface="Century Gothic" panose="020B0502020202020204" pitchFamily="34" charset="0"/>
              </a:rPr>
              <a:t>Los Alamos High			</a:t>
            </a:r>
          </a:p>
          <a:p>
            <a:pPr marL="0" indent="0">
              <a:buNone/>
            </a:pPr>
            <a:r>
              <a:rPr lang="en-US" sz="4000" b="1" dirty="0">
                <a:latin typeface="Century Gothic" panose="020B0502020202020204" pitchFamily="34" charset="0"/>
              </a:rPr>
              <a:t>	Collective Intelligence: </a:t>
            </a:r>
          </a:p>
          <a:p>
            <a:pPr marL="0" indent="0">
              <a:buNone/>
            </a:pPr>
            <a:r>
              <a:rPr lang="en-US" sz="4000" b="1" dirty="0">
                <a:latin typeface="Century Gothic" panose="020B0502020202020204" pitchFamily="34" charset="0"/>
              </a:rPr>
              <a:t>	Driving Lessons from Ants</a:t>
            </a:r>
            <a:r>
              <a:rPr lang="en-US" sz="3200" dirty="0">
                <a:latin typeface="Century Gothic" panose="020B0502020202020204" pitchFamily="34" charset="0"/>
              </a:rPr>
              <a:t>			</a:t>
            </a:r>
          </a:p>
          <a:p>
            <a:pPr marL="0" indent="0">
              <a:buNone/>
            </a:pPr>
            <a:endParaRPr lang="en-US" sz="3200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r>
              <a:rPr lang="en-US" sz="3200" dirty="0">
                <a:latin typeface="Century Gothic" panose="020B0502020202020204" pitchFamily="34" charset="0"/>
              </a:rPr>
              <a:t>Team: Linus Plohr</a:t>
            </a:r>
          </a:p>
          <a:p>
            <a:pPr marL="0" indent="0">
              <a:buNone/>
            </a:pPr>
            <a:r>
              <a:rPr lang="en-US" sz="3200" dirty="0">
                <a:latin typeface="Century Gothic" panose="020B0502020202020204" pitchFamily="34" charset="0"/>
              </a:rPr>
              <a:t>Mentor: </a:t>
            </a:r>
            <a:r>
              <a:rPr lang="en-US" sz="3200" dirty="0" err="1">
                <a:latin typeface="Century Gothic" panose="020B0502020202020204" pitchFamily="34" charset="0"/>
              </a:rPr>
              <a:t>JeeYeon</a:t>
            </a:r>
            <a:r>
              <a:rPr lang="en-US" sz="3200" dirty="0">
                <a:latin typeface="Century Gothic" panose="020B0502020202020204" pitchFamily="34" charset="0"/>
              </a:rPr>
              <a:t> Plohr			</a:t>
            </a:r>
          </a:p>
          <a:p>
            <a:pPr marL="0" indent="0">
              <a:buNone/>
            </a:pPr>
            <a:r>
              <a:rPr lang="en-US" sz="3200" dirty="0">
                <a:latin typeface="Century Gothic" panose="020B0502020202020204" pitchFamily="34" charset="0"/>
              </a:rPr>
              <a:t>				</a:t>
            </a:r>
          </a:p>
          <a:p>
            <a:pPr marL="0" indent="0">
              <a:buNone/>
            </a:pPr>
            <a:endParaRPr lang="en-US" sz="3200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r>
              <a:rPr lang="en-US" sz="3200" dirty="0">
                <a:latin typeface="Century Gothic" panose="020B0502020202020204" pitchFamily="34" charset="0"/>
              </a:rPr>
              <a:t>			</a:t>
            </a:r>
          </a:p>
        </p:txBody>
      </p:sp>
      <p:pic>
        <p:nvPicPr>
          <p:cNvPr id="5" name="Picture 4" descr="A logo for a math challenge&#10;&#10;AI-generated content may be incorrect.">
            <a:extLst>
              <a:ext uri="{FF2B5EF4-FFF2-40B4-BE49-F238E27FC236}">
                <a16:creationId xmlns:a16="http://schemas.microsoft.com/office/drawing/2014/main" id="{D8876626-EAA6-3787-A0C9-3AA76890E5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38553" y="5657910"/>
            <a:ext cx="2563376" cy="1034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4550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2FC6F8-6264-42F6-FF8A-D68CF3F5C2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4948"/>
            <a:ext cx="10515600" cy="1325563"/>
          </a:xfrm>
        </p:spPr>
        <p:txBody>
          <a:bodyPr/>
          <a:lstStyle/>
          <a:p>
            <a:pPr algn="ctr"/>
            <a:r>
              <a:rPr lang="en-US" sz="4400" b="1" dirty="0">
                <a:latin typeface="Century Gothic" panose="020B0502020202020204" pitchFamily="34" charset="0"/>
              </a:rPr>
              <a:t>Judges’ Special Award</a:t>
            </a:r>
            <a:br>
              <a:rPr lang="en-US" sz="4400" b="1" dirty="0">
                <a:latin typeface="Century Gothic" panose="020B0502020202020204" pitchFamily="34" charset="0"/>
              </a:rPr>
            </a:br>
            <a:r>
              <a:rPr lang="en-US" sz="4400" b="1" dirty="0">
                <a:latin typeface="Century Gothic" panose="020B0502020202020204" pitchFamily="34" charset="0"/>
              </a:rPr>
              <a:t>Health Awareness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324E8F-332D-8CA6-220E-C472296FDD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600" y="1520824"/>
            <a:ext cx="11353800" cy="476567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4000" b="1" dirty="0">
                <a:latin typeface="Century Gothic" panose="020B0502020202020204" pitchFamily="34" charset="0"/>
              </a:rPr>
              <a:t>Capital High School</a:t>
            </a:r>
          </a:p>
          <a:p>
            <a:pPr marL="0" indent="0">
              <a:buNone/>
            </a:pPr>
            <a:r>
              <a:rPr lang="en-US" sz="4000" b="1" dirty="0">
                <a:latin typeface="Century Gothic" panose="020B0502020202020204" pitchFamily="34" charset="0"/>
              </a:rPr>
              <a:t>	PFAS Chemicals in School Water	</a:t>
            </a:r>
            <a:r>
              <a:rPr lang="en-US" sz="3200" dirty="0">
                <a:latin typeface="Century Gothic" panose="020B0502020202020204" pitchFamily="34" charset="0"/>
              </a:rPr>
              <a:t>				</a:t>
            </a:r>
          </a:p>
          <a:p>
            <a:pPr marL="0" indent="0">
              <a:buNone/>
            </a:pPr>
            <a:endParaRPr lang="en-US" sz="3200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r>
              <a:rPr lang="en-US" sz="3200" dirty="0">
                <a:latin typeface="Century Gothic" panose="020B0502020202020204" pitchFamily="34" charset="0"/>
              </a:rPr>
              <a:t>Team: Dafne Ramirez Guajardo, Briana Ramirez		</a:t>
            </a:r>
          </a:p>
          <a:p>
            <a:pPr marL="0" indent="0">
              <a:buNone/>
            </a:pPr>
            <a:r>
              <a:rPr lang="en-US" sz="3200" dirty="0">
                <a:latin typeface="Century Gothic" panose="020B0502020202020204" pitchFamily="34" charset="0"/>
              </a:rPr>
              <a:t>Sponsor:	Irina </a:t>
            </a:r>
            <a:r>
              <a:rPr lang="en-US" sz="3200" dirty="0" err="1">
                <a:latin typeface="Century Gothic" panose="020B0502020202020204" pitchFamily="34" charset="0"/>
              </a:rPr>
              <a:t>Cislaru</a:t>
            </a:r>
            <a:r>
              <a:rPr lang="en-US" sz="3200" dirty="0">
                <a:latin typeface="Century Gothic" panose="020B0502020202020204" pitchFamily="34" charset="0"/>
              </a:rPr>
              <a:t>	</a:t>
            </a:r>
          </a:p>
        </p:txBody>
      </p:sp>
      <p:pic>
        <p:nvPicPr>
          <p:cNvPr id="5" name="Picture 4" descr="A logo for a math challenge&#10;&#10;AI-generated content may be incorrect.">
            <a:extLst>
              <a:ext uri="{FF2B5EF4-FFF2-40B4-BE49-F238E27FC236}">
                <a16:creationId xmlns:a16="http://schemas.microsoft.com/office/drawing/2014/main" id="{F00CDB6D-0234-8D08-C69D-0666C51A04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66179" y="5547966"/>
            <a:ext cx="2835750" cy="1144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927424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0A9A0E-63E0-F628-DEFB-4AF36D9CB5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690688"/>
          </a:xfrm>
        </p:spPr>
        <p:txBody>
          <a:bodyPr/>
          <a:lstStyle/>
          <a:p>
            <a:pPr algn="ctr"/>
            <a:r>
              <a:rPr lang="en-US" b="1" dirty="0">
                <a:latin typeface="Century Gothic" panose="020B0502020202020204" pitchFamily="34" charset="0"/>
              </a:rPr>
              <a:t>Judges’ Special Award</a:t>
            </a:r>
            <a:br>
              <a:rPr lang="en-US" b="1" dirty="0">
                <a:latin typeface="Century Gothic" panose="020B0502020202020204" pitchFamily="34" charset="0"/>
              </a:rPr>
            </a:br>
            <a:r>
              <a:rPr lang="en-US" b="1" dirty="0">
                <a:latin typeface="Century Gothic" panose="020B0502020202020204" pitchFamily="34" charset="0"/>
              </a:rPr>
              <a:t>Science Rocks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684418-F118-26C3-1F65-5DBCA9C54B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2697" y="1554480"/>
            <a:ext cx="11652069" cy="510757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b="1" dirty="0">
                <a:latin typeface="Century Gothic" panose="020B0502020202020204" pitchFamily="34" charset="0"/>
              </a:rPr>
              <a:t>Santa Fe Preparatory School</a:t>
            </a:r>
          </a:p>
          <a:p>
            <a:pPr marL="0" indent="0">
              <a:buNone/>
            </a:pPr>
            <a:r>
              <a:rPr lang="en-US" sz="4000" b="1" dirty="0">
                <a:latin typeface="Century Gothic" panose="020B0502020202020204" pitchFamily="34" charset="0"/>
              </a:rPr>
              <a:t>SCORAV: Single-Camera Off-Road Autonomous Vehicle</a:t>
            </a:r>
            <a:r>
              <a:rPr lang="en-US" sz="3200" dirty="0">
                <a:latin typeface="Century Gothic" panose="020B0502020202020204" pitchFamily="34" charset="0"/>
              </a:rPr>
              <a:t>	</a:t>
            </a:r>
          </a:p>
          <a:p>
            <a:pPr marL="0" indent="0">
              <a:buNone/>
            </a:pPr>
            <a:r>
              <a:rPr lang="en-US" sz="3200" dirty="0">
                <a:latin typeface="Century Gothic" panose="020B0502020202020204" pitchFamily="34" charset="0"/>
              </a:rPr>
              <a:t>					</a:t>
            </a:r>
          </a:p>
          <a:p>
            <a:pPr marL="0" indent="0">
              <a:buNone/>
            </a:pPr>
            <a:r>
              <a:rPr lang="en-US" sz="3200" dirty="0">
                <a:latin typeface="Century Gothic" panose="020B0502020202020204" pitchFamily="34" charset="0"/>
              </a:rPr>
              <a:t>Team: Luke Rand, Isaac Olson		</a:t>
            </a:r>
          </a:p>
          <a:p>
            <a:pPr marL="0" indent="0">
              <a:buNone/>
            </a:pPr>
            <a:r>
              <a:rPr lang="en-US" sz="3200" dirty="0">
                <a:latin typeface="Century Gothic" panose="020B0502020202020204" pitchFamily="34" charset="0"/>
              </a:rPr>
              <a:t>Sponsor:	Jocelyne Comstock		</a:t>
            </a:r>
            <a:r>
              <a:rPr lang="en-US" dirty="0"/>
              <a:t>		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53A4C2-EC90-78F1-C6D7-56AE644446C0}"/>
              </a:ext>
            </a:extLst>
          </p:cNvPr>
          <p:cNvSpPr txBox="1"/>
          <p:nvPr/>
        </p:nvSpPr>
        <p:spPr>
          <a:xfrm>
            <a:off x="11207931" y="650530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5" name="Picture 4" descr="A logo for a math challenge&#10;&#10;AI-generated content may be incorrect.">
            <a:extLst>
              <a:ext uri="{FF2B5EF4-FFF2-40B4-BE49-F238E27FC236}">
                <a16:creationId xmlns:a16="http://schemas.microsoft.com/office/drawing/2014/main" id="{86B148BE-AA19-7AF3-7C81-16A24A910A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69016" y="5545305"/>
            <a:ext cx="2835750" cy="1144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09587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5CC528-0DFC-FC2F-9B50-46D59BD417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503" y="1"/>
            <a:ext cx="12087497" cy="1825624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latin typeface="Century Gothic" panose="020B0502020202020204" pitchFamily="34" charset="0"/>
              </a:rPr>
              <a:t>Judges’ Special Award</a:t>
            </a:r>
            <a:br>
              <a:rPr lang="en-US" b="1" dirty="0">
                <a:latin typeface="Century Gothic" panose="020B0502020202020204" pitchFamily="34" charset="0"/>
              </a:rPr>
            </a:br>
            <a:r>
              <a:rPr lang="en-US" b="1" dirty="0">
                <a:latin typeface="Century Gothic" panose="020B0502020202020204" pitchFamily="34" charset="0"/>
              </a:rPr>
              <a:t>Significant Engineering Efforts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83CC81-9F8F-4C4F-440B-75338E34F7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5943" y="1825625"/>
            <a:ext cx="11769634" cy="490174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b="1" dirty="0">
                <a:latin typeface="Century Gothic" panose="020B0502020202020204" pitchFamily="34" charset="0"/>
              </a:rPr>
              <a:t>Capital High</a:t>
            </a:r>
          </a:p>
          <a:p>
            <a:pPr marL="0" indent="0">
              <a:buNone/>
            </a:pPr>
            <a:r>
              <a:rPr lang="en-US" sz="4000" b="1" dirty="0">
                <a:latin typeface="Century Gothic" panose="020B0502020202020204" pitchFamily="34" charset="0"/>
              </a:rPr>
              <a:t>AVALANCHERS: Detection Device for Finding People After an Avalanche</a:t>
            </a:r>
            <a:r>
              <a:rPr lang="en-US" sz="3200" dirty="0">
                <a:latin typeface="Century Gothic" panose="020B0502020202020204" pitchFamily="34" charset="0"/>
              </a:rPr>
              <a:t>						</a:t>
            </a:r>
          </a:p>
          <a:p>
            <a:pPr marL="0" indent="0">
              <a:buNone/>
            </a:pPr>
            <a:endParaRPr lang="en-US" sz="3200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r>
              <a:rPr lang="en-US" sz="3200" dirty="0">
                <a:latin typeface="Century Gothic" panose="020B0502020202020204" pitchFamily="34" charset="0"/>
              </a:rPr>
              <a:t>Team: David Chavez, Raul Alvarado Villalobos, Angel Vega, Antonio Baca			</a:t>
            </a:r>
          </a:p>
          <a:p>
            <a:pPr marL="0" indent="0">
              <a:buNone/>
            </a:pPr>
            <a:r>
              <a:rPr lang="en-US" sz="3200" dirty="0">
                <a:latin typeface="Century Gothic" panose="020B0502020202020204" pitchFamily="34" charset="0"/>
              </a:rPr>
              <a:t>Sponsors: Barbara Teteryez, Irina </a:t>
            </a:r>
            <a:r>
              <a:rPr lang="en-US" sz="3200" dirty="0" err="1">
                <a:latin typeface="Century Gothic" panose="020B0502020202020204" pitchFamily="34" charset="0"/>
              </a:rPr>
              <a:t>Cislaru</a:t>
            </a:r>
            <a:r>
              <a:rPr lang="en-US" sz="3200" dirty="0">
                <a:latin typeface="Century Gothic" panose="020B0502020202020204" pitchFamily="34" charset="0"/>
              </a:rPr>
              <a:t>											</a:t>
            </a:r>
          </a:p>
        </p:txBody>
      </p:sp>
      <p:pic>
        <p:nvPicPr>
          <p:cNvPr id="4" name="Picture 3" descr="A logo for a math challenge&#10;&#10;AI-generated content may be incorrect.">
            <a:extLst>
              <a:ext uri="{FF2B5EF4-FFF2-40B4-BE49-F238E27FC236}">
                <a16:creationId xmlns:a16="http://schemas.microsoft.com/office/drawing/2014/main" id="{149DC2F4-2348-87F4-769B-F64CAB2A73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60307" y="5582707"/>
            <a:ext cx="2835750" cy="1144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68758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0F69AD-C962-0330-9A1F-E619B215EC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995" y="209483"/>
            <a:ext cx="11632659" cy="1325563"/>
          </a:xfrm>
        </p:spPr>
        <p:txBody>
          <a:bodyPr/>
          <a:lstStyle/>
          <a:p>
            <a:r>
              <a:rPr lang="en-US" b="1" dirty="0">
                <a:latin typeface="Century Gothic" panose="020B0502020202020204" pitchFamily="34" charset="0"/>
              </a:rPr>
              <a:t>Scholarship Recipients</a:t>
            </a:r>
            <a:endParaRPr lang="en-US" sz="2800" b="1" dirty="0">
              <a:solidFill>
                <a:schemeClr val="accent5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C10E78-EFAE-F3BD-160F-FCF5471E6D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1576" y="1393420"/>
            <a:ext cx="11768848" cy="4351338"/>
          </a:xfrm>
        </p:spPr>
        <p:txBody>
          <a:bodyPr/>
          <a:lstStyle/>
          <a:p>
            <a:pPr marL="0" indent="0">
              <a:buNone/>
            </a:pPr>
            <a:r>
              <a:rPr lang="en-US" u="sng" dirty="0"/>
              <a:t>NAME</a:t>
            </a:r>
            <a:r>
              <a:rPr lang="en-US" dirty="0"/>
              <a:t>				</a:t>
            </a:r>
            <a:r>
              <a:rPr lang="en-US" u="sng" dirty="0"/>
              <a:t>COLLEGE</a:t>
            </a:r>
            <a:r>
              <a:rPr lang="en-US" dirty="0"/>
              <a:t>			</a:t>
            </a:r>
            <a:r>
              <a:rPr lang="en-US" u="sng" dirty="0"/>
              <a:t>HIGH SCHOOL</a:t>
            </a:r>
          </a:p>
          <a:p>
            <a:pPr marL="0" indent="0">
              <a:buNone/>
            </a:pPr>
            <a:r>
              <a:rPr lang="en-US" dirty="0"/>
              <a:t>	</a:t>
            </a:r>
          </a:p>
        </p:txBody>
      </p:sp>
      <p:pic>
        <p:nvPicPr>
          <p:cNvPr id="5" name="Picture 4" descr="A logo for a math challenge&#10;&#10;AI-generated content may be incorrect.">
            <a:extLst>
              <a:ext uri="{FF2B5EF4-FFF2-40B4-BE49-F238E27FC236}">
                <a16:creationId xmlns:a16="http://schemas.microsoft.com/office/drawing/2014/main" id="{A62E9548-0120-7B3C-F018-457CA20F22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02845" y="5603132"/>
            <a:ext cx="2699083" cy="108949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ACACFF3-441C-9114-06BB-78B2D51A8B53}"/>
              </a:ext>
            </a:extLst>
          </p:cNvPr>
          <p:cNvSpPr txBox="1"/>
          <p:nvPr/>
        </p:nvSpPr>
        <p:spPr>
          <a:xfrm>
            <a:off x="211576" y="2473347"/>
            <a:ext cx="11627933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Century Gothic" panose="020B0502020202020204" pitchFamily="34" charset="0"/>
              </a:rPr>
              <a:t>Jazmin Aquino					CNM	 &amp; UNM				New Futures HS</a:t>
            </a:r>
          </a:p>
          <a:p>
            <a:endParaRPr lang="en-US" sz="2800" dirty="0">
              <a:latin typeface="Century Gothic" panose="020B0502020202020204" pitchFamily="34" charset="0"/>
            </a:endParaRPr>
          </a:p>
          <a:p>
            <a:r>
              <a:rPr lang="en-US" sz="2800" dirty="0">
                <a:latin typeface="Century Gothic" panose="020B0502020202020204" pitchFamily="34" charset="0"/>
              </a:rPr>
              <a:t>Antonio Baca Archuleta	SFCC/</a:t>
            </a:r>
            <a:r>
              <a:rPr lang="en-US" sz="2800" dirty="0" err="1">
                <a:latin typeface="Century Gothic" panose="020B0502020202020204" pitchFamily="34" charset="0"/>
              </a:rPr>
              <a:t>NMTech</a:t>
            </a:r>
            <a:r>
              <a:rPr lang="en-US" sz="2800" dirty="0">
                <a:latin typeface="Century Gothic" panose="020B0502020202020204" pitchFamily="34" charset="0"/>
              </a:rPr>
              <a:t>			Capital HS</a:t>
            </a:r>
          </a:p>
          <a:p>
            <a:endParaRPr lang="en-US" sz="2800" dirty="0">
              <a:latin typeface="Century Gothic" panose="020B0502020202020204" pitchFamily="34" charset="0"/>
            </a:endParaRPr>
          </a:p>
          <a:p>
            <a:r>
              <a:rPr lang="en-US" sz="2800" dirty="0">
                <a:latin typeface="Century Gothic" panose="020B0502020202020204" pitchFamily="34" charset="0"/>
              </a:rPr>
              <a:t>Nevaeh Birner					CNM							New Futures HS</a:t>
            </a:r>
          </a:p>
          <a:p>
            <a:endParaRPr lang="en-US" sz="2800" dirty="0">
              <a:latin typeface="Century Gothic" panose="020B0502020202020204" pitchFamily="34" charset="0"/>
            </a:endParaRPr>
          </a:p>
          <a:p>
            <a:r>
              <a:rPr lang="en-US" sz="2800" dirty="0">
                <a:latin typeface="Century Gothic" panose="020B0502020202020204" pitchFamily="34" charset="0"/>
              </a:rPr>
              <a:t>Dafne Ramirez-Guajardo	 </a:t>
            </a:r>
            <a:r>
              <a:rPr lang="en-US" sz="2800" dirty="0" err="1">
                <a:latin typeface="Century Gothic" panose="020B0502020202020204" pitchFamily="34" charset="0"/>
              </a:rPr>
              <a:t>NMTech</a:t>
            </a:r>
            <a:r>
              <a:rPr lang="en-US" sz="2800" dirty="0">
                <a:latin typeface="Century Gothic" panose="020B0502020202020204" pitchFamily="34" charset="0"/>
              </a:rPr>
              <a:t>					Capital HS</a:t>
            </a:r>
          </a:p>
          <a:p>
            <a:endParaRPr lang="en-US" sz="2800" dirty="0">
              <a:latin typeface="Century Gothic" panose="020B0502020202020204" pitchFamily="34" charset="0"/>
            </a:endParaRPr>
          </a:p>
          <a:p>
            <a:r>
              <a:rPr lang="en-US" sz="2800" dirty="0">
                <a:latin typeface="Century Gothic" panose="020B0502020202020204" pitchFamily="34" charset="0"/>
              </a:rPr>
              <a:t>	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44099388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5E830F-2C6E-500D-EA99-1FE9FABA37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Century Gothic" panose="020B0502020202020204" pitchFamily="34" charset="0"/>
              </a:rPr>
              <a:t>Scholarship Recipients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CC4849-2016-E01F-4C20-41255C22A7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65804"/>
            <a:ext cx="11150600" cy="4351338"/>
          </a:xfrm>
        </p:spPr>
        <p:txBody>
          <a:bodyPr/>
          <a:lstStyle/>
          <a:p>
            <a:pPr marL="0" indent="0">
              <a:buNone/>
            </a:pPr>
            <a:r>
              <a:rPr lang="en-US" u="sng" dirty="0"/>
              <a:t>NAME</a:t>
            </a:r>
            <a:r>
              <a:rPr lang="en-US" dirty="0"/>
              <a:t>			</a:t>
            </a:r>
            <a:r>
              <a:rPr lang="en-US" u="sng" dirty="0"/>
              <a:t>COLLEGE</a:t>
            </a:r>
            <a:r>
              <a:rPr lang="en-US" dirty="0"/>
              <a:t>			</a:t>
            </a:r>
            <a:r>
              <a:rPr lang="en-US" u="sng" dirty="0"/>
              <a:t>HIGH SCHOOL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>
                <a:latin typeface="Century Gothic" panose="020B0502020202020204" pitchFamily="34" charset="0"/>
              </a:rPr>
              <a:t>Marlow Lichty		Harvey Mudd		Santa Fe Prep</a:t>
            </a:r>
          </a:p>
          <a:p>
            <a:pPr marL="0" indent="0">
              <a:buNone/>
            </a:pPr>
            <a:endParaRPr lang="en-US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Century Gothic" panose="020B0502020202020204" pitchFamily="34" charset="0"/>
              </a:rPr>
              <a:t>Briana Ramirez		UNM				Capital HS</a:t>
            </a:r>
          </a:p>
          <a:p>
            <a:pPr marL="0" indent="0">
              <a:buNone/>
            </a:pPr>
            <a:endParaRPr lang="en-US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Century Gothic" panose="020B0502020202020204" pitchFamily="34" charset="0"/>
              </a:rPr>
              <a:t>Helena Welch		Out of State		Welch Home School</a:t>
            </a:r>
          </a:p>
        </p:txBody>
      </p:sp>
      <p:pic>
        <p:nvPicPr>
          <p:cNvPr id="5" name="Picture 4" descr="A logo for a math challenge&#10;&#10;AI-generated content may be incorrect.">
            <a:extLst>
              <a:ext uri="{FF2B5EF4-FFF2-40B4-BE49-F238E27FC236}">
                <a16:creationId xmlns:a16="http://schemas.microsoft.com/office/drawing/2014/main" id="{71D2690C-50C8-264B-5306-D72ED03A6D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95637" y="5680952"/>
            <a:ext cx="2506292" cy="101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16609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F67AA1-69AF-9BA1-C5A4-AA117DD39A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b="1" dirty="0">
                <a:latin typeface="Century Gothic" panose="020B0502020202020204" pitchFamily="34" charset="0"/>
              </a:rPr>
              <a:t>Recognition of Expo Judges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A5EEDA-0F16-3077-B9DB-A72951A34A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82494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b="1" dirty="0">
                <a:latin typeface="Century Gothic" panose="020B0502020202020204" pitchFamily="34" charset="0"/>
              </a:rPr>
              <a:t>Hats off to our 22 Expo and Finalist Judges from Challenge Alums, Grad Students, National Labs, Nonprofits, Small and Large Businesses.</a:t>
            </a:r>
          </a:p>
          <a:p>
            <a:pPr marL="0" indent="0">
              <a:buNone/>
            </a:pPr>
            <a:endParaRPr lang="en-US" sz="4000" b="1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r>
              <a:rPr lang="en-US" sz="3200" b="1" dirty="0">
                <a:latin typeface="Century Gothic" panose="020B0502020202020204" pitchFamily="34" charset="0"/>
              </a:rPr>
              <a:t>Please stand up and take a bow!</a:t>
            </a:r>
          </a:p>
        </p:txBody>
      </p:sp>
      <p:pic>
        <p:nvPicPr>
          <p:cNvPr id="4" name="Google Shape;236;p37">
            <a:extLst>
              <a:ext uri="{FF2B5EF4-FFF2-40B4-BE49-F238E27FC236}">
                <a16:creationId xmlns:a16="http://schemas.microsoft.com/office/drawing/2014/main" id="{7186434B-90B9-69BB-D937-DB461D1508F0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982625" y="3695932"/>
            <a:ext cx="1936150" cy="182516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A logo for a math challenge&#10;&#10;AI-generated content may be incorrect.">
            <a:extLst>
              <a:ext uri="{FF2B5EF4-FFF2-40B4-BE49-F238E27FC236}">
                <a16:creationId xmlns:a16="http://schemas.microsoft.com/office/drawing/2014/main" id="{B1EB2D0D-9131-2EBC-25D3-482525B25D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20369" y="5650570"/>
            <a:ext cx="2581560" cy="1042059"/>
          </a:xfrm>
          <a:prstGeom prst="rect">
            <a:avLst/>
          </a:prstGeom>
        </p:spPr>
      </p:pic>
      <p:pic>
        <p:nvPicPr>
          <p:cNvPr id="7" name="Picture 6" descr="A black hat with a white band&#10;&#10;AI-generated content may be incorrect.">
            <a:extLst>
              <a:ext uri="{FF2B5EF4-FFF2-40B4-BE49-F238E27FC236}">
                <a16:creationId xmlns:a16="http://schemas.microsoft.com/office/drawing/2014/main" id="{E67FEA4E-D72D-6868-5AE5-3DEFA3941A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5900" y="890479"/>
            <a:ext cx="1244600" cy="927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31724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1D31FA-F218-2646-6017-C88DCC603D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2141537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latin typeface="Century Gothic" panose="020B0502020202020204" pitchFamily="34" charset="0"/>
              </a:rPr>
              <a:t>Sponsor Recognition</a:t>
            </a:r>
            <a:br>
              <a:rPr lang="en-US" b="1" dirty="0">
                <a:latin typeface="Century Gothic" panose="020B0502020202020204" pitchFamily="34" charset="0"/>
              </a:rPr>
            </a:br>
            <a:br>
              <a:rPr lang="en-US" b="1" dirty="0">
                <a:latin typeface="Century Gothic" panose="020B0502020202020204" pitchFamily="34" charset="0"/>
              </a:rPr>
            </a:br>
            <a:r>
              <a:rPr lang="en-US" b="1" dirty="0">
                <a:latin typeface="Century Gothic" panose="020B0502020202020204" pitchFamily="34" charset="0"/>
              </a:rPr>
              <a:t>Kudos for our sponsors!!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A43B54-DC7E-0D92-5EBD-1137352651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82111"/>
            <a:ext cx="10515600" cy="3710764"/>
          </a:xfrm>
        </p:spPr>
        <p:txBody>
          <a:bodyPr/>
          <a:lstStyle/>
          <a:p>
            <a:pPr marL="0" lvl="0" indent="0" algn="ctr" rtl="0">
              <a:lnSpc>
                <a:spcPct val="90000"/>
              </a:lnSpc>
              <a:spcBef>
                <a:spcPts val="1001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 sz="4800" b="1" dirty="0">
                <a:solidFill>
                  <a:srgbClr val="7030A0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The people in these businesses and companies helped us</a:t>
            </a:r>
          </a:p>
          <a:p>
            <a:pPr marL="0" lvl="0" indent="0" algn="ctr" rtl="0">
              <a:lnSpc>
                <a:spcPct val="90000"/>
              </a:lnSpc>
              <a:spcBef>
                <a:spcPts val="1001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 sz="4800" b="1" dirty="0">
                <a:solidFill>
                  <a:srgbClr val="7030A0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reach the Finish Line!!</a:t>
            </a:r>
            <a:endParaRPr lang="en-US" sz="4800" b="1" dirty="0">
              <a:solidFill>
                <a:srgbClr val="7030A0"/>
              </a:solidFill>
              <a:latin typeface="Century Gothic" panose="020B0502020202020204" pitchFamily="34" charset="0"/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 descr="A logo for a math challenge&#10;&#10;AI-generated content may be incorrect.">
            <a:extLst>
              <a:ext uri="{FF2B5EF4-FFF2-40B4-BE49-F238E27FC236}">
                <a16:creationId xmlns:a16="http://schemas.microsoft.com/office/drawing/2014/main" id="{CA9A8687-3BDE-E23B-7315-E495B9C4CF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02845" y="5603132"/>
            <a:ext cx="2699083" cy="1089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96999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D366FD-D10D-EA0F-A4B6-5E1002F5CF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>
                <a:latin typeface="Century Gothic" panose="020B0502020202020204" pitchFamily="34" charset="0"/>
              </a:rPr>
              <a:t>Primary Partners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001D5-073E-DC3E-77CC-2EAB0C75B3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03506"/>
            <a:ext cx="10515600" cy="4873457"/>
          </a:xfrm>
        </p:spPr>
        <p:txBody>
          <a:bodyPr>
            <a:normAutofit/>
          </a:bodyPr>
          <a:lstStyle/>
          <a:p>
            <a:r>
              <a:rPr lang="en-US" sz="4000" dirty="0">
                <a:latin typeface="Century Gothic" panose="020B0502020202020204" pitchFamily="34" charset="0"/>
              </a:rPr>
              <a:t>Los Alamos National Laboratory</a:t>
            </a:r>
          </a:p>
          <a:p>
            <a:r>
              <a:rPr lang="en-US" sz="4000" dirty="0">
                <a:latin typeface="Century Gothic" panose="020B0502020202020204" pitchFamily="34" charset="0"/>
              </a:rPr>
              <a:t>Triad National Security, LLC</a:t>
            </a:r>
          </a:p>
          <a:p>
            <a:r>
              <a:rPr lang="en-US" sz="4000" dirty="0">
                <a:latin typeface="Century Gothic" panose="020B0502020202020204" pitchFamily="34" charset="0"/>
              </a:rPr>
              <a:t>NMSU STEM Innovation Network</a:t>
            </a:r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r>
              <a:rPr lang="en-US" sz="4800" b="1" dirty="0">
                <a:latin typeface="Century Gothic" panose="020B0502020202020204" pitchFamily="34" charset="0"/>
              </a:rPr>
              <a:t>Gold Partners</a:t>
            </a:r>
          </a:p>
          <a:p>
            <a:r>
              <a:rPr lang="en-US" sz="4000" dirty="0">
                <a:latin typeface="Century Gothic" panose="020B0502020202020204" pitchFamily="34" charset="0"/>
              </a:rPr>
              <a:t>Sandia National Laboratories</a:t>
            </a:r>
          </a:p>
          <a:p>
            <a:pPr marL="0" indent="0">
              <a:buNone/>
            </a:pPr>
            <a:endParaRPr lang="en-US" sz="4800" b="1" dirty="0">
              <a:latin typeface="Century Gothic" panose="020B0502020202020204" pitchFamily="34" charset="0"/>
            </a:endParaRPr>
          </a:p>
        </p:txBody>
      </p:sp>
      <p:pic>
        <p:nvPicPr>
          <p:cNvPr id="5" name="Picture 4" descr="A logo for a math challenge&#10;&#10;AI-generated content may be incorrect.">
            <a:extLst>
              <a:ext uri="{FF2B5EF4-FFF2-40B4-BE49-F238E27FC236}">
                <a16:creationId xmlns:a16="http://schemas.microsoft.com/office/drawing/2014/main" id="{61361B50-61B4-C9FF-1D84-1151EEEE00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82351" y="5554494"/>
            <a:ext cx="2819577" cy="1138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0558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78E88D-49DD-6EE0-AE28-6FB18A8F91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900" y="-153717"/>
            <a:ext cx="10515600" cy="1325563"/>
          </a:xfrm>
        </p:spPr>
        <p:txBody>
          <a:bodyPr/>
          <a:lstStyle/>
          <a:p>
            <a:pPr algn="ctr"/>
            <a:r>
              <a:rPr lang="en-US" b="1" dirty="0">
                <a:latin typeface="Century Gothic" panose="020B0502020202020204" pitchFamily="34" charset="0"/>
              </a:rPr>
              <a:t>THIRD PLACE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18708C-E962-F837-7025-E841519B5D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1600"/>
            <a:ext cx="10515600" cy="5121275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n-US" sz="3500" b="1" dirty="0">
                <a:latin typeface="Century Gothic" panose="020B0502020202020204" pitchFamily="34" charset="0"/>
              </a:rPr>
              <a:t>		</a:t>
            </a:r>
          </a:p>
          <a:p>
            <a:pPr marL="0" indent="0">
              <a:buNone/>
            </a:pPr>
            <a:r>
              <a:rPr lang="en-US" sz="5100" b="1" dirty="0">
                <a:latin typeface="Century Gothic" panose="020B0502020202020204" pitchFamily="34" charset="0"/>
              </a:rPr>
              <a:t>Albuquerque Academy	</a:t>
            </a:r>
          </a:p>
          <a:p>
            <a:pPr marL="0" indent="0">
              <a:buNone/>
            </a:pPr>
            <a:r>
              <a:rPr lang="en-US" sz="5100" b="1" dirty="0">
                <a:latin typeface="Century Gothic" panose="020B0502020202020204" pitchFamily="34" charset="0"/>
              </a:rPr>
              <a:t>	Understanding 3D Printing</a:t>
            </a:r>
          </a:p>
          <a:p>
            <a:pPr marL="0" indent="0">
              <a:buNone/>
            </a:pPr>
            <a:r>
              <a:rPr lang="en-US" sz="5100" b="1" dirty="0">
                <a:latin typeface="Century Gothic" panose="020B0502020202020204" pitchFamily="34" charset="0"/>
              </a:rPr>
              <a:t>	Through Atomistic Polylactic</a:t>
            </a:r>
          </a:p>
          <a:p>
            <a:pPr marL="0" indent="0">
              <a:buNone/>
            </a:pPr>
            <a:r>
              <a:rPr lang="en-US" sz="5100" b="1" dirty="0">
                <a:latin typeface="Century Gothic" panose="020B0502020202020204" pitchFamily="34" charset="0"/>
              </a:rPr>
              <a:t>	Acid Segmental Dynamic</a:t>
            </a:r>
          </a:p>
          <a:p>
            <a:pPr marL="0" indent="0">
              <a:buNone/>
            </a:pPr>
            <a:r>
              <a:rPr lang="en-US" sz="5100" b="1" dirty="0">
                <a:latin typeface="Century Gothic" panose="020B0502020202020204" pitchFamily="34" charset="0"/>
              </a:rPr>
              <a:t>	Analysis</a:t>
            </a:r>
          </a:p>
          <a:p>
            <a:pPr marL="0" indent="0">
              <a:buNone/>
            </a:pPr>
            <a:endParaRPr lang="en-US" sz="5100" b="1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r>
              <a:rPr lang="en-US" sz="5100" dirty="0">
                <a:latin typeface="Century Gothic" panose="020B0502020202020204" pitchFamily="34" charset="0"/>
              </a:rPr>
              <a:t>Team Member:	Harrison Schiek</a:t>
            </a:r>
          </a:p>
          <a:p>
            <a:pPr marL="0" indent="0">
              <a:buNone/>
            </a:pPr>
            <a:r>
              <a:rPr lang="en-US" sz="5100" dirty="0">
                <a:latin typeface="Century Gothic" panose="020B0502020202020204" pitchFamily="34" charset="0"/>
              </a:rPr>
              <a:t>Sponsors:		Jay Garcia</a:t>
            </a:r>
          </a:p>
          <a:p>
            <a:pPr marL="0" indent="0">
              <a:buNone/>
            </a:pPr>
            <a:r>
              <a:rPr lang="en-US" sz="5100" dirty="0">
                <a:latin typeface="Century Gothic" panose="020B0502020202020204" pitchFamily="34" charset="0"/>
              </a:rPr>
              <a:t>Mentor:		Michael Chandros </a:t>
            </a:r>
          </a:p>
          <a:p>
            <a:pPr marL="0" indent="0">
              <a:buNone/>
            </a:pPr>
            <a:endParaRPr lang="en-US" sz="3500" b="1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				</a:t>
            </a:r>
            <a:r>
              <a:rPr lang="en-US" sz="5900" b="1" dirty="0">
                <a:solidFill>
                  <a:srgbClr val="C00000"/>
                </a:solidFill>
              </a:rPr>
              <a:t>CONGRATULATIONS!</a:t>
            </a:r>
          </a:p>
        </p:txBody>
      </p:sp>
      <p:pic>
        <p:nvPicPr>
          <p:cNvPr id="5" name="Picture 4" descr="A logo for a math challenge&#10;&#10;AI-generated content may be incorrect.">
            <a:extLst>
              <a:ext uri="{FF2B5EF4-FFF2-40B4-BE49-F238E27FC236}">
                <a16:creationId xmlns:a16="http://schemas.microsoft.com/office/drawing/2014/main" id="{BC9059B9-FEC4-F565-D7BD-A870019071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51043" y="5622586"/>
            <a:ext cx="2650886" cy="107004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CA4DE7F-9C02-0EF4-9312-2BD202BF60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9148" y="1407909"/>
            <a:ext cx="4115829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12071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FCBD76-A7E7-68BE-8049-FD92204021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92B88C-9C82-D97A-6EF8-1C4987206A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5042" y="-522516"/>
            <a:ext cx="10961915" cy="4152629"/>
          </a:xfrm>
        </p:spPr>
        <p:txBody>
          <a:bodyPr>
            <a:normAutofit/>
          </a:bodyPr>
          <a:lstStyle/>
          <a:p>
            <a:r>
              <a:rPr lang="en-US" sz="4800" b="1" dirty="0">
                <a:latin typeface="Century Gothic" panose="020B0502020202020204" pitchFamily="34" charset="0"/>
              </a:rPr>
              <a:t>Silver Partners</a:t>
            </a:r>
            <a:br>
              <a:rPr lang="en-US" sz="4800" b="1" dirty="0">
                <a:latin typeface="Century Gothic" panose="020B0502020202020204" pitchFamily="34" charset="0"/>
              </a:rPr>
            </a:br>
            <a:r>
              <a:rPr lang="en-US" sz="4800" dirty="0">
                <a:latin typeface="Century Gothic" panose="020B0502020202020204" pitchFamily="34" charset="0"/>
              </a:rPr>
              <a:t>*</a:t>
            </a:r>
            <a:r>
              <a:rPr lang="en-US" sz="4000" dirty="0">
                <a:latin typeface="Century Gothic" panose="020B0502020202020204" pitchFamily="34" charset="0"/>
              </a:rPr>
              <a:t>Gulf Stream Group and </a:t>
            </a:r>
            <a:r>
              <a:rPr lang="en-US" sz="4000" dirty="0" err="1">
                <a:latin typeface="Century Gothic" panose="020B0502020202020204" pitchFamily="34" charset="0"/>
              </a:rPr>
              <a:t>bigbyte.cc</a:t>
            </a:r>
            <a:br>
              <a:rPr lang="en-US" sz="4000" dirty="0">
                <a:latin typeface="Century Gothic" panose="020B0502020202020204" pitchFamily="34" charset="0"/>
              </a:rPr>
            </a:br>
            <a:r>
              <a:rPr lang="en-US" sz="4000" dirty="0">
                <a:latin typeface="Century Gothic" panose="020B0502020202020204" pitchFamily="34" charset="0"/>
              </a:rPr>
              <a:t>* Westwind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DBDEA14-5DA9-566A-552F-25590B4908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347855"/>
            <a:ext cx="10515600" cy="829108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pic>
        <p:nvPicPr>
          <p:cNvPr id="5" name="Picture 4" descr="A logo for a math challenge&#10;&#10;AI-generated content may be incorrect.">
            <a:extLst>
              <a:ext uri="{FF2B5EF4-FFF2-40B4-BE49-F238E27FC236}">
                <a16:creationId xmlns:a16="http://schemas.microsoft.com/office/drawing/2014/main" id="{73C1434D-759B-E862-1897-A4A8AA1FD5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27267" y="5532258"/>
            <a:ext cx="2874661" cy="116037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94F7661-EB5D-2BE0-6B81-E83A2BCB7200}"/>
              </a:ext>
            </a:extLst>
          </p:cNvPr>
          <p:cNvSpPr txBox="1"/>
          <p:nvPr/>
        </p:nvSpPr>
        <p:spPr>
          <a:xfrm>
            <a:off x="615042" y="3429000"/>
            <a:ext cx="11756571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US" sz="4800" b="1" dirty="0">
                <a:latin typeface="Century Gothic" panose="020B0502020202020204" pitchFamily="34" charset="0"/>
              </a:rPr>
              <a:t>Bronze Partners</a:t>
            </a:r>
          </a:p>
          <a:p>
            <a:pPr marL="0" indent="0">
              <a:buNone/>
            </a:pPr>
            <a:r>
              <a:rPr lang="en-US" sz="4000" dirty="0">
                <a:latin typeface="Century Gothic" panose="020B0502020202020204" pitchFamily="34" charset="0"/>
              </a:rPr>
              <a:t>* New Mexico Technology in Education (NMTIE) in conjunction with NMCHECS</a:t>
            </a:r>
          </a:p>
          <a:p>
            <a:pPr marL="0" indent="0">
              <a:buNone/>
            </a:pPr>
            <a:r>
              <a:rPr lang="en-US" sz="4000" dirty="0">
                <a:latin typeface="Century Gothic" panose="020B0502020202020204" pitchFamily="34" charset="0"/>
              </a:rPr>
              <a:t>* </a:t>
            </a:r>
            <a:r>
              <a:rPr lang="en-US" sz="4000" dirty="0" err="1">
                <a:latin typeface="Century Gothic" panose="020B0502020202020204" pitchFamily="34" charset="0"/>
              </a:rPr>
              <a:t>Simtable</a:t>
            </a:r>
            <a:r>
              <a:rPr lang="en-US" sz="4000" dirty="0">
                <a:latin typeface="Century Gothic" panose="020B0502020202020204" pitchFamily="34" charset="0"/>
              </a:rPr>
              <a:t>/Redfish Group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364297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43D5F0-8965-3795-6FE9-FC7F120761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>
                <a:latin typeface="Century Gothic" panose="020B0502020202020204" pitchFamily="34" charset="0"/>
              </a:rPr>
              <a:t>Educational Partners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D6BD13-0AE3-9250-3848-FDF37FAE5D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0071" y="1690688"/>
            <a:ext cx="10796081" cy="4351338"/>
          </a:xfrm>
        </p:spPr>
        <p:txBody>
          <a:bodyPr>
            <a:normAutofit lnSpcReduction="10000"/>
          </a:bodyPr>
          <a:lstStyle/>
          <a:p>
            <a:r>
              <a:rPr lang="en-US" sz="4000" dirty="0">
                <a:latin typeface="Century Gothic" panose="020B0502020202020204" pitchFamily="34" charset="0"/>
              </a:rPr>
              <a:t>The Center for Connected Learning CCL and Computer-Based Modeling/</a:t>
            </a:r>
            <a:r>
              <a:rPr lang="en-US" sz="4000" dirty="0" err="1">
                <a:latin typeface="Century Gothic" panose="020B0502020202020204" pitchFamily="34" charset="0"/>
              </a:rPr>
              <a:t>NetLogo</a:t>
            </a:r>
            <a:endParaRPr lang="en-US" sz="4000" dirty="0">
              <a:latin typeface="Century Gothic" panose="020B0502020202020204" pitchFamily="34" charset="0"/>
            </a:endParaRPr>
          </a:p>
          <a:p>
            <a:r>
              <a:rPr lang="en-US" sz="4000" dirty="0">
                <a:latin typeface="Century Gothic" panose="020B0502020202020204" pitchFamily="34" charset="0"/>
              </a:rPr>
              <a:t>Central New Mexico Community College</a:t>
            </a:r>
          </a:p>
          <a:p>
            <a:r>
              <a:rPr lang="en-US" sz="4000" dirty="0">
                <a:latin typeface="Century Gothic" panose="020B0502020202020204" pitchFamily="34" charset="0"/>
              </a:rPr>
              <a:t>CNM Ingenuity, Inc.</a:t>
            </a:r>
          </a:p>
          <a:p>
            <a:r>
              <a:rPr lang="en-US" sz="4000" dirty="0">
                <a:latin typeface="Century Gothic" panose="020B0502020202020204" pitchFamily="34" charset="0"/>
              </a:rPr>
              <a:t>Eastern New Mexico University</a:t>
            </a:r>
          </a:p>
          <a:p>
            <a:r>
              <a:rPr lang="en-US" sz="4000" dirty="0">
                <a:latin typeface="Century Gothic" panose="020B0502020202020204" pitchFamily="34" charset="0"/>
              </a:rPr>
              <a:t>MIT </a:t>
            </a:r>
            <a:r>
              <a:rPr lang="en-US" sz="4000" dirty="0" err="1">
                <a:latin typeface="Century Gothic" panose="020B0502020202020204" pitchFamily="34" charset="0"/>
              </a:rPr>
              <a:t>Starlogo</a:t>
            </a:r>
            <a:r>
              <a:rPr lang="en-US" sz="4000" dirty="0">
                <a:latin typeface="Century Gothic" panose="020B0502020202020204" pitchFamily="34" charset="0"/>
              </a:rPr>
              <a:t> Nova</a:t>
            </a:r>
          </a:p>
          <a:p>
            <a:r>
              <a:rPr lang="en-US" sz="4000" dirty="0">
                <a:latin typeface="Century Gothic" panose="020B0502020202020204" pitchFamily="34" charset="0"/>
              </a:rPr>
              <a:t>New Mexico Highlands University</a:t>
            </a:r>
          </a:p>
        </p:txBody>
      </p:sp>
      <p:pic>
        <p:nvPicPr>
          <p:cNvPr id="5" name="Picture 4" descr="A logo for a math challenge&#10;&#10;AI-generated content may be incorrect.">
            <a:extLst>
              <a:ext uri="{FF2B5EF4-FFF2-40B4-BE49-F238E27FC236}">
                <a16:creationId xmlns:a16="http://schemas.microsoft.com/office/drawing/2014/main" id="{13D6041F-E06C-37E1-D42F-0335BA6C19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92033" y="5719864"/>
            <a:ext cx="2409896" cy="972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8386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E43B15-9385-6BEC-FCE1-02893D8B79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>
                <a:latin typeface="Century Gothic" panose="020B0502020202020204" pitchFamily="34" charset="0"/>
              </a:rPr>
              <a:t>Educational Partners Continued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EE0CEE-FE38-C7FC-0D4A-6EEC905F8E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0071" y="1400783"/>
            <a:ext cx="11611858" cy="5291846"/>
          </a:xfrm>
        </p:spPr>
        <p:txBody>
          <a:bodyPr>
            <a:normAutofit fontScale="92500" lnSpcReduction="10000"/>
          </a:bodyPr>
          <a:lstStyle/>
          <a:p>
            <a:pPr marL="457200" lvl="0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entury Gothic"/>
              <a:buChar char="●"/>
            </a:pPr>
            <a:r>
              <a:rPr lang="en-US" sz="44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New Mexico Institute of Mining and Technology</a:t>
            </a:r>
          </a:p>
          <a:p>
            <a:pPr marL="457200" lvl="0" indent="-4064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entury Gothic"/>
              <a:buChar char="●"/>
            </a:pPr>
            <a:r>
              <a:rPr lang="en-US" sz="44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New Mexico Public Education Department</a:t>
            </a:r>
          </a:p>
          <a:p>
            <a:pPr marL="457200" indent="-406400">
              <a:lnSpc>
                <a:spcPct val="80000"/>
              </a:lnSpc>
              <a:spcBef>
                <a:spcPts val="0"/>
              </a:spcBef>
              <a:buClr>
                <a:schemeClr val="dk1"/>
              </a:buClr>
              <a:buSzPts val="2800"/>
              <a:buFont typeface="Century Gothic"/>
              <a:buChar char="●"/>
            </a:pPr>
            <a:r>
              <a:rPr lang="en-US" sz="44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New Mexico State University</a:t>
            </a:r>
          </a:p>
          <a:p>
            <a:pPr marL="457200" lvl="0" indent="-4064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entury Gothic"/>
              <a:buChar char="●"/>
            </a:pPr>
            <a:r>
              <a:rPr lang="en-US" sz="44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Northern New Mexico College</a:t>
            </a:r>
          </a:p>
          <a:p>
            <a:pPr marL="457200" lvl="0" indent="-4064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entury Gothic"/>
              <a:buChar char="●"/>
            </a:pPr>
            <a:r>
              <a:rPr lang="en-US" sz="44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San Juan College</a:t>
            </a:r>
          </a:p>
          <a:p>
            <a:pPr marL="457200" lvl="0" indent="-4064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entury Gothic"/>
              <a:buChar char="●"/>
            </a:pPr>
            <a:r>
              <a:rPr lang="en-US" sz="44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Santa Fe Community College</a:t>
            </a:r>
          </a:p>
          <a:p>
            <a:pPr marL="457200" lvl="0" indent="-4064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entury Gothic"/>
              <a:buChar char="●"/>
            </a:pPr>
            <a:r>
              <a:rPr lang="en-US" sz="44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University of New Mexico </a:t>
            </a:r>
          </a:p>
          <a:p>
            <a:pPr marL="457200" lvl="0" indent="-4064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entury Gothic"/>
              <a:buChar char="●"/>
            </a:pPr>
            <a:r>
              <a:rPr lang="en-US" sz="44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UNM CARC, Center for Advanced Research Computing</a:t>
            </a:r>
          </a:p>
          <a:p>
            <a:endParaRPr lang="en-US" dirty="0"/>
          </a:p>
        </p:txBody>
      </p:sp>
      <p:pic>
        <p:nvPicPr>
          <p:cNvPr id="5" name="Picture 4" descr="A logo for a math challenge&#10;&#10;AI-generated content may be incorrect.">
            <a:extLst>
              <a:ext uri="{FF2B5EF4-FFF2-40B4-BE49-F238E27FC236}">
                <a16:creationId xmlns:a16="http://schemas.microsoft.com/office/drawing/2014/main" id="{8A3743B4-E63E-0D1E-1B50-6B1CBCFFBC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95637" y="5680952"/>
            <a:ext cx="2506292" cy="101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51439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C2BDEB-6A63-5CAB-5221-C2E22D810E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latin typeface="Century Gothic" panose="020B0502020202020204" pitchFamily="34" charset="0"/>
              </a:rPr>
              <a:t>Friends of the Challenge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B9CA25-08A0-429D-694A-1030B59D0C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0071" y="1216232"/>
            <a:ext cx="11611858" cy="5641768"/>
          </a:xfrm>
        </p:spPr>
        <p:txBody>
          <a:bodyPr>
            <a:normAutofit/>
          </a:bodyPr>
          <a:lstStyle/>
          <a:p>
            <a:endParaRPr lang="en-US" sz="4000" dirty="0">
              <a:latin typeface="Century Gothic" panose="020B0502020202020204" pitchFamily="34" charset="0"/>
            </a:endParaRPr>
          </a:p>
          <a:p>
            <a:r>
              <a:rPr lang="en-US" sz="4000" dirty="0">
                <a:latin typeface="Century Gothic" panose="020B0502020202020204" pitchFamily="34" charset="0"/>
              </a:rPr>
              <a:t> Computer Science Alliance</a:t>
            </a:r>
          </a:p>
          <a:p>
            <a:r>
              <a:rPr lang="en-US" sz="4000" dirty="0">
                <a:latin typeface="Century Gothic" panose="020B0502020202020204" pitchFamily="34" charset="0"/>
              </a:rPr>
              <a:t> Creighton Edington</a:t>
            </a:r>
          </a:p>
          <a:p>
            <a:r>
              <a:rPr lang="en-US" sz="4000" dirty="0">
                <a:latin typeface="Century Gothic" panose="020B0502020202020204" pitchFamily="34" charset="0"/>
              </a:rPr>
              <a:t> Daniel and Mel Fuka</a:t>
            </a:r>
          </a:p>
          <a:p>
            <a:r>
              <a:rPr lang="en-US" sz="4000" dirty="0">
                <a:latin typeface="Century Gothic" panose="020B0502020202020204" pitchFamily="34" charset="0"/>
              </a:rPr>
              <a:t> Clint Hubbard</a:t>
            </a:r>
          </a:p>
          <a:p>
            <a:r>
              <a:rPr lang="en-US" sz="4000" dirty="0">
                <a:latin typeface="Century Gothic" panose="020B0502020202020204" pitchFamily="34" charset="0"/>
              </a:rPr>
              <a:t> David Janecky</a:t>
            </a:r>
          </a:p>
        </p:txBody>
      </p:sp>
      <p:pic>
        <p:nvPicPr>
          <p:cNvPr id="5" name="Picture 4" descr="A logo for a math challenge&#10;&#10;AI-generated content may be incorrect.">
            <a:extLst>
              <a:ext uri="{FF2B5EF4-FFF2-40B4-BE49-F238E27FC236}">
                <a16:creationId xmlns:a16="http://schemas.microsoft.com/office/drawing/2014/main" id="{A703B0B2-CA53-6925-F28B-771937C3D5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46723" y="5540112"/>
            <a:ext cx="2855206" cy="1152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80188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A6DA3D-8D08-0D73-ADE9-CBF0B1EEA5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0893357" cy="1325563"/>
          </a:xfrm>
        </p:spPr>
        <p:txBody>
          <a:bodyPr>
            <a:normAutofit/>
          </a:bodyPr>
          <a:lstStyle/>
          <a:p>
            <a:r>
              <a:rPr lang="en-US" sz="4800" b="1" dirty="0">
                <a:latin typeface="Century Gothic" panose="020B0502020202020204" pitchFamily="34" charset="0"/>
              </a:rPr>
              <a:t>Friends of the Challenge, Continued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14AE9C-1868-FA7F-6C40-9D4C08AA61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latin typeface="Century Gothic" panose="020B0502020202020204" pitchFamily="34" charset="0"/>
              </a:rPr>
              <a:t> Hugo Rivera Calzadillas</a:t>
            </a:r>
          </a:p>
          <a:p>
            <a:r>
              <a:rPr lang="en-US" sz="4000" dirty="0">
                <a:latin typeface="Century Gothic" panose="020B0502020202020204" pitchFamily="34" charset="0"/>
              </a:rPr>
              <a:t> Dave Ritter</a:t>
            </a:r>
          </a:p>
          <a:p>
            <a:r>
              <a:rPr lang="en-US" sz="4000" dirty="0">
                <a:solidFill>
                  <a:schemeClr val="dk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Maximo Lazo</a:t>
            </a:r>
          </a:p>
          <a:p>
            <a:r>
              <a:rPr lang="en-US" sz="4000" dirty="0">
                <a:solidFill>
                  <a:schemeClr val="dk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NM Network for Women in Science and Engineering</a:t>
            </a:r>
          </a:p>
          <a:p>
            <a:pPr marL="45720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4000" dirty="0">
              <a:solidFill>
                <a:schemeClr val="dk1"/>
              </a:solidFill>
              <a:latin typeface="Century Gothic" panose="020B0502020202020204" pitchFamily="34" charset="0"/>
              <a:ea typeface="Century Gothic"/>
              <a:cs typeface="Century Gothic"/>
              <a:sym typeface="Century Gothic"/>
            </a:endParaRPr>
          </a:p>
          <a:p>
            <a:endParaRPr lang="en-US" dirty="0"/>
          </a:p>
        </p:txBody>
      </p:sp>
      <p:pic>
        <p:nvPicPr>
          <p:cNvPr id="5" name="Picture 4" descr="A logo for a math challenge&#10;&#10;AI-generated content may be incorrect.">
            <a:extLst>
              <a:ext uri="{FF2B5EF4-FFF2-40B4-BE49-F238E27FC236}">
                <a16:creationId xmlns:a16="http://schemas.microsoft.com/office/drawing/2014/main" id="{06A60EAC-75CC-35E6-EA98-61463C1295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06449" y="5564220"/>
            <a:ext cx="2795480" cy="1128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72848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9740FB-05EC-CBC7-4002-84EAF372F4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latin typeface="Century Gothic" panose="020B0502020202020204" pitchFamily="34" charset="0"/>
              </a:rPr>
              <a:t>You too can be a Challenge Sponsor!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8A45ED-670A-41E3-3262-C45BCF7DCA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492048"/>
          </a:xfrm>
        </p:spPr>
        <p:txBody>
          <a:bodyPr>
            <a:normAutofit lnSpcReduction="10000"/>
          </a:bodyPr>
          <a:lstStyle/>
          <a:p>
            <a:endParaRPr lang="en-US" dirty="0"/>
          </a:p>
          <a:p>
            <a:endParaRPr lang="en-US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800" b="1" dirty="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Support the Supercomputing Challenge when you shop!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US" sz="2800" dirty="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800" dirty="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Visit </a:t>
            </a:r>
            <a:r>
              <a:rPr lang="en-US" sz="2800" u="sng" dirty="0">
                <a:solidFill>
                  <a:schemeClr val="accent5"/>
                </a:solidFill>
                <a:latin typeface="Georgia"/>
                <a:ea typeface="Georgia"/>
                <a:cs typeface="Georgia"/>
                <a:sym typeface="Georgia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http://www.smithsfoodanddrug.com/inspire</a:t>
            </a:r>
            <a:r>
              <a:rPr lang="en-US" sz="2800" dirty="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. Search for Supercomputing Challenge either by name or MY603 and then click Enroll.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US" sz="2800" dirty="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2800" dirty="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New users need to create an account requiring some basic information, a valid email address and a rewards card.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Over $500 this year!!</a:t>
            </a:r>
          </a:p>
        </p:txBody>
      </p:sp>
      <p:pic>
        <p:nvPicPr>
          <p:cNvPr id="4" name="Google Shape;596;p87">
            <a:extLst>
              <a:ext uri="{FF2B5EF4-FFF2-40B4-BE49-F238E27FC236}">
                <a16:creationId xmlns:a16="http://schemas.microsoft.com/office/drawing/2014/main" id="{45A09715-B438-19BF-985F-064D08A42ECB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699474" y="2008509"/>
            <a:ext cx="1558975" cy="538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597;p87">
            <a:extLst>
              <a:ext uri="{FF2B5EF4-FFF2-40B4-BE49-F238E27FC236}">
                <a16:creationId xmlns:a16="http://schemas.microsoft.com/office/drawing/2014/main" id="{A856F0DB-1046-EC4F-6CF9-891347526225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480678" y="2008509"/>
            <a:ext cx="1452875" cy="48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A logo for a math challenge&#10;&#10;AI-generated content may be incorrect.">
            <a:extLst>
              <a:ext uri="{FF2B5EF4-FFF2-40B4-BE49-F238E27FC236}">
                <a16:creationId xmlns:a16="http://schemas.microsoft.com/office/drawing/2014/main" id="{6BCB59DF-E853-AE1A-D012-F5896A2C55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58251" y="5544766"/>
            <a:ext cx="2843677" cy="1147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799126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7D173D-DB68-C553-87E5-9C0F2DC4A4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126"/>
            <a:ext cx="10515600" cy="1325563"/>
          </a:xfrm>
        </p:spPr>
        <p:txBody>
          <a:bodyPr/>
          <a:lstStyle/>
          <a:p>
            <a:pPr algn="ctr"/>
            <a:r>
              <a:rPr lang="en-US" b="1" dirty="0">
                <a:latin typeface="Century Gothic" panose="020B0502020202020204" pitchFamily="34" charset="0"/>
              </a:rPr>
              <a:t>Recognition of Expo Judges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35A2CA-B600-3CBE-F102-8D5A1A9EED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035" y="1747803"/>
            <a:ext cx="12046965" cy="436116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500" b="1" dirty="0">
                <a:latin typeface="Century Gothic" panose="020B0502020202020204" pitchFamily="34" charset="0"/>
              </a:rPr>
              <a:t>Ed Angel		  Gennie Barrett		Richard Barrett</a:t>
            </a:r>
          </a:p>
          <a:p>
            <a:pPr marL="0" indent="0">
              <a:buNone/>
            </a:pPr>
            <a:r>
              <a:rPr lang="en-US" sz="3500" b="1" dirty="0">
                <a:latin typeface="Century Gothic" panose="020B0502020202020204" pitchFamily="34" charset="0"/>
              </a:rPr>
              <a:t>Melany Cordova  Rusty Davis		       Umanga De Silva</a:t>
            </a:r>
          </a:p>
          <a:p>
            <a:pPr marL="0" indent="0">
              <a:buNone/>
            </a:pPr>
            <a:r>
              <a:rPr lang="en-US" sz="3500" b="1" dirty="0">
                <a:latin typeface="Century Gothic" panose="020B0502020202020204" pitchFamily="34" charset="0"/>
              </a:rPr>
              <a:t>Clint Hubbard	  Omar Ishak		       Carene </a:t>
            </a:r>
            <a:r>
              <a:rPr lang="en-US" sz="3500" b="1" dirty="0" err="1">
                <a:latin typeface="Century Gothic" panose="020B0502020202020204" pitchFamily="34" charset="0"/>
              </a:rPr>
              <a:t>Larmat</a:t>
            </a:r>
            <a:endParaRPr lang="en-US" sz="3500" b="1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r>
              <a:rPr lang="en-US" sz="3500" b="1" dirty="0">
                <a:latin typeface="Century Gothic" panose="020B0502020202020204" pitchFamily="34" charset="0"/>
              </a:rPr>
              <a:t>Scott Levy		  Monique Morin	       James Overfelt</a:t>
            </a:r>
          </a:p>
          <a:p>
            <a:pPr marL="0" indent="0">
              <a:buNone/>
            </a:pPr>
            <a:r>
              <a:rPr lang="en-US" sz="3500" b="1" dirty="0">
                <a:latin typeface="Century Gothic" panose="020B0502020202020204" pitchFamily="34" charset="0"/>
              </a:rPr>
              <a:t>Paige Prescott	  Mario Serna		Lee Rand</a:t>
            </a:r>
          </a:p>
          <a:p>
            <a:pPr marL="0" indent="0">
              <a:buNone/>
            </a:pPr>
            <a:r>
              <a:rPr lang="en-US" sz="3500" b="1" dirty="0">
                <a:latin typeface="Century Gothic" panose="020B0502020202020204" pitchFamily="34" charset="0"/>
              </a:rPr>
              <a:t>Lonnie Rednour	  Eleanor Walther</a:t>
            </a:r>
          </a:p>
        </p:txBody>
      </p:sp>
      <p:pic>
        <p:nvPicPr>
          <p:cNvPr id="5" name="Picture 4" descr="A logo for a math challenge&#10;&#10;AI-generated content may be incorrect.">
            <a:extLst>
              <a:ext uri="{FF2B5EF4-FFF2-40B4-BE49-F238E27FC236}">
                <a16:creationId xmlns:a16="http://schemas.microsoft.com/office/drawing/2014/main" id="{8AAA566B-8DA2-129C-CC52-F19BC30D1A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0055" y="5525310"/>
            <a:ext cx="2891874" cy="1167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571801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92522B-3D9F-7DD5-118F-D62C684AF5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latin typeface="Century Gothic" panose="020B0502020202020204" pitchFamily="34" charset="0"/>
              </a:rPr>
              <a:t>Finalist Judges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38DD68-CA5E-BBAE-C0FA-903DD68B7C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0071" y="1825625"/>
            <a:ext cx="11292329" cy="37775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/>
              <a:t>Daniel Appel		   USAF / MTSI</a:t>
            </a:r>
          </a:p>
          <a:p>
            <a:pPr marL="0" indent="0">
              <a:buNone/>
            </a:pPr>
            <a:r>
              <a:rPr lang="en-US" sz="3200" b="1" dirty="0"/>
              <a:t>Joan Appel		   Flatiron Health</a:t>
            </a:r>
          </a:p>
          <a:p>
            <a:pPr marL="0" indent="0">
              <a:buNone/>
            </a:pPr>
            <a:r>
              <a:rPr lang="en-US" sz="3200" b="1" dirty="0"/>
              <a:t>Phil Jones		   Los Alamos National Labs/Retired	</a:t>
            </a:r>
          </a:p>
          <a:p>
            <a:pPr marL="0" indent="0">
              <a:buNone/>
            </a:pPr>
            <a:r>
              <a:rPr lang="en-US" sz="3200" b="1" dirty="0"/>
              <a:t>Kasra “Kaz” Manavi	    </a:t>
            </a:r>
            <a:r>
              <a:rPr lang="en-US" sz="3200" b="1" dirty="0" err="1"/>
              <a:t>Simtable</a:t>
            </a:r>
            <a:endParaRPr lang="en-US" sz="3200" b="1" dirty="0"/>
          </a:p>
          <a:p>
            <a:pPr marL="0" indent="0">
              <a:buNone/>
            </a:pPr>
            <a:r>
              <a:rPr lang="en-US" sz="3200" b="1" dirty="0"/>
              <a:t>Kaley Woelfel		     AV</a:t>
            </a:r>
          </a:p>
        </p:txBody>
      </p:sp>
      <p:pic>
        <p:nvPicPr>
          <p:cNvPr id="4" name="Google Shape;251;p39">
            <a:extLst>
              <a:ext uri="{FF2B5EF4-FFF2-40B4-BE49-F238E27FC236}">
                <a16:creationId xmlns:a16="http://schemas.microsoft.com/office/drawing/2014/main" id="{0D8A608F-3D91-A102-C516-855FB35B2850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351425" y="365125"/>
            <a:ext cx="2002375" cy="2002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A logo for a math challenge&#10;&#10;AI-generated content may be incorrect.">
            <a:extLst>
              <a:ext uri="{FF2B5EF4-FFF2-40B4-BE49-F238E27FC236}">
                <a16:creationId xmlns:a16="http://schemas.microsoft.com/office/drawing/2014/main" id="{CF40A78E-E4E2-813E-D867-7A822AD23F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63455" y="5587232"/>
            <a:ext cx="2738474" cy="1105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710202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59B060-189D-3949-C350-8BF09B2655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2049525"/>
            <a:ext cx="6150987" cy="1325563"/>
          </a:xfrm>
        </p:spPr>
        <p:txBody>
          <a:bodyPr>
            <a:noAutofit/>
          </a:bodyPr>
          <a:lstStyle/>
          <a:p>
            <a:pPr algn="ctr"/>
            <a:r>
              <a:rPr lang="en-US" sz="5000" b="1" dirty="0">
                <a:latin typeface="Century Gothic" panose="020B0502020202020204" pitchFamily="34" charset="0"/>
              </a:rPr>
              <a:t>Closing Comments from our</a:t>
            </a:r>
            <a:br>
              <a:rPr lang="en-US" sz="5000" b="1" dirty="0">
                <a:latin typeface="Century Gothic" panose="020B0502020202020204" pitchFamily="34" charset="0"/>
              </a:rPr>
            </a:br>
            <a:r>
              <a:rPr lang="en-US" sz="5000" b="1" dirty="0">
                <a:latin typeface="Century Gothic" panose="020B0502020202020204" pitchFamily="34" charset="0"/>
              </a:rPr>
              <a:t>Executive Director</a:t>
            </a:r>
            <a:br>
              <a:rPr lang="en-US" sz="5000" b="1" dirty="0">
                <a:latin typeface="Century Gothic" panose="020B0502020202020204" pitchFamily="34" charset="0"/>
              </a:rPr>
            </a:br>
            <a:r>
              <a:rPr lang="en-US" sz="5000" b="1" dirty="0">
                <a:latin typeface="Century Gothic" panose="020B0502020202020204" pitchFamily="34" charset="0"/>
              </a:rPr>
              <a:t>David Kratzer</a:t>
            </a:r>
          </a:p>
        </p:txBody>
      </p:sp>
      <p:pic>
        <p:nvPicPr>
          <p:cNvPr id="5" name="Picture 4" descr="A logo for a math challenge&#10;&#10;AI-generated content may be incorrect.">
            <a:extLst>
              <a:ext uri="{FF2B5EF4-FFF2-40B4-BE49-F238E27FC236}">
                <a16:creationId xmlns:a16="http://schemas.microsoft.com/office/drawing/2014/main" id="{82C67DE1-7729-8DF9-9C25-D22C5B16BF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35437" y="5414460"/>
            <a:ext cx="3166491" cy="1278169"/>
          </a:xfrm>
          <a:prstGeom prst="rect">
            <a:avLst/>
          </a:prstGeom>
        </p:spPr>
      </p:pic>
      <p:pic>
        <p:nvPicPr>
          <p:cNvPr id="4" name="Picture 3" descr="A person in a blue shirt with black text on it&#10;&#10;AI-generated content may be incorrect.">
            <a:extLst>
              <a:ext uri="{FF2B5EF4-FFF2-40B4-BE49-F238E27FC236}">
                <a16:creationId xmlns:a16="http://schemas.microsoft.com/office/drawing/2014/main" id="{38CAEE96-5CA5-EC74-3DBC-C88F6DEA6F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420" y="285899"/>
            <a:ext cx="5688585" cy="6178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6587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D73FD4-01E5-BE5E-6DD2-A69253036D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3298" y="1376802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US" sz="6000" b="1" dirty="0">
                <a:latin typeface="Century Gothic" panose="020B0502020202020204" pitchFamily="34" charset="0"/>
              </a:rPr>
              <a:t>Congratulations to the</a:t>
            </a:r>
            <a:br>
              <a:rPr lang="en-US" sz="6000" b="1" dirty="0">
                <a:latin typeface="Century Gothic" panose="020B0502020202020204" pitchFamily="34" charset="0"/>
              </a:rPr>
            </a:br>
            <a:r>
              <a:rPr lang="en-US" sz="6000" b="1" dirty="0">
                <a:latin typeface="Century Gothic" panose="020B0502020202020204" pitchFamily="34" charset="0"/>
              </a:rPr>
              <a:t>2025-2026 Finalists Teams!</a:t>
            </a:r>
          </a:p>
        </p:txBody>
      </p:sp>
      <p:pic>
        <p:nvPicPr>
          <p:cNvPr id="4" name="Picture 3" descr="A logo for a math challenge&#10;&#10;AI-generated content may be incorrect.">
            <a:extLst>
              <a:ext uri="{FF2B5EF4-FFF2-40B4-BE49-F238E27FC236}">
                <a16:creationId xmlns:a16="http://schemas.microsoft.com/office/drawing/2014/main" id="{87D4A016-5362-CAD9-B2E8-52F66D4B13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00771" y="5481198"/>
            <a:ext cx="3001158" cy="1211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2006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0A8316-5450-1A1A-822C-FCA8E1CA8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65372"/>
            <a:ext cx="11353800" cy="1108952"/>
          </a:xfrm>
        </p:spPr>
        <p:txBody>
          <a:bodyPr>
            <a:normAutofit/>
          </a:bodyPr>
          <a:lstStyle/>
          <a:p>
            <a:r>
              <a:rPr lang="en-US" sz="6600" b="1" dirty="0">
                <a:latin typeface="Century Gothic" panose="020B0502020202020204" pitchFamily="34" charset="0"/>
              </a:rPr>
              <a:t>The Finalists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BCE31F-6286-DC8D-297B-134CD0CFB2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5098" y="1274324"/>
            <a:ext cx="12016902" cy="541830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4400" b="1" dirty="0">
                <a:latin typeface="Century Gothic" panose="020B0502020202020204" pitchFamily="34" charset="0"/>
              </a:rPr>
              <a:t>Albuquerque Academy	</a:t>
            </a:r>
          </a:p>
          <a:p>
            <a:pPr marL="0" indent="0">
              <a:buNone/>
            </a:pPr>
            <a:r>
              <a:rPr lang="en-US" sz="4400" b="1" dirty="0">
                <a:latin typeface="Century Gothic" panose="020B0502020202020204" pitchFamily="34" charset="0"/>
              </a:rPr>
              <a:t>	Understanding 3D Printing Through 	Atomistic Polylactic Acid Segmental 	Dynamics Analysis</a:t>
            </a:r>
            <a:endParaRPr lang="en-US" sz="4400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r>
              <a:rPr lang="en-US" sz="4400" dirty="0">
                <a:latin typeface="Century Gothic" panose="020B0502020202020204" pitchFamily="34" charset="0"/>
              </a:rPr>
              <a:t>Team Member:		Harrison Schiek</a:t>
            </a:r>
          </a:p>
          <a:p>
            <a:pPr marL="0" indent="0">
              <a:buNone/>
            </a:pPr>
            <a:r>
              <a:rPr lang="en-US" sz="4400" dirty="0">
                <a:latin typeface="Century Gothic" panose="020B0502020202020204" pitchFamily="34" charset="0"/>
              </a:rPr>
              <a:t>Sponsors:				Jay Garcia</a:t>
            </a:r>
          </a:p>
          <a:p>
            <a:pPr marL="0" indent="0">
              <a:buNone/>
            </a:pPr>
            <a:r>
              <a:rPr lang="en-US" sz="4400" dirty="0">
                <a:latin typeface="Century Gothic" panose="020B0502020202020204" pitchFamily="34" charset="0"/>
              </a:rPr>
              <a:t>Mentor:				Michael Chandros </a:t>
            </a:r>
          </a:p>
          <a:p>
            <a:pPr marL="0" indent="0">
              <a:buNone/>
            </a:pPr>
            <a:r>
              <a:rPr lang="en-US" sz="4400" dirty="0">
                <a:latin typeface="Century Gothic" panose="020B0502020202020204" pitchFamily="34" charset="0"/>
              </a:rPr>
              <a:t>						</a:t>
            </a:r>
          </a:p>
        </p:txBody>
      </p:sp>
      <p:pic>
        <p:nvPicPr>
          <p:cNvPr id="5" name="Picture 4" descr="A logo for a math challenge&#10;&#10;AI-generated content may be incorrect.">
            <a:extLst>
              <a:ext uri="{FF2B5EF4-FFF2-40B4-BE49-F238E27FC236}">
                <a16:creationId xmlns:a16="http://schemas.microsoft.com/office/drawing/2014/main" id="{ED9F5D0B-5E44-FF41-DA45-F97CEC65D5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54649" y="5583676"/>
            <a:ext cx="2747280" cy="1108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58728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E0A331-5AEB-B9D3-3ECD-A98CCF6012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638" y="53891"/>
            <a:ext cx="4978941" cy="1325563"/>
          </a:xfrm>
        </p:spPr>
        <p:txBody>
          <a:bodyPr>
            <a:noAutofit/>
          </a:bodyPr>
          <a:lstStyle/>
          <a:p>
            <a:r>
              <a:rPr lang="en-US" sz="6600" b="1" dirty="0">
                <a:latin typeface="Century Gothic" panose="020B0502020202020204" pitchFamily="34" charset="0"/>
              </a:rPr>
              <a:t>The Finalists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8C1FC1-94D4-B8DF-0C66-35485BC7C0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0779" y="1379453"/>
            <a:ext cx="11887338" cy="465169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4400" b="1" dirty="0">
                <a:latin typeface="Century Gothic" panose="020B0502020202020204" pitchFamily="34" charset="0"/>
              </a:rPr>
              <a:t>Los Alamos High School	</a:t>
            </a:r>
          </a:p>
          <a:p>
            <a:pPr marL="0" indent="0">
              <a:buNone/>
            </a:pPr>
            <a:r>
              <a:rPr lang="en-US" sz="4400" b="1" dirty="0">
                <a:latin typeface="Century Gothic" panose="020B0502020202020204" pitchFamily="34" charset="0"/>
              </a:rPr>
              <a:t>	Dust Busters: The Effects Of Dust Scattering On Observations Of X-ray Binaries</a:t>
            </a:r>
          </a:p>
          <a:p>
            <a:pPr marL="0" indent="0">
              <a:buNone/>
            </a:pPr>
            <a:endParaRPr lang="en-US" sz="4400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r>
              <a:rPr lang="en-US" sz="4400" dirty="0">
                <a:latin typeface="Century Gothic" panose="020B0502020202020204" pitchFamily="34" charset="0"/>
              </a:rPr>
              <a:t>Team member:		Tate Plohr</a:t>
            </a:r>
          </a:p>
          <a:p>
            <a:pPr marL="0" indent="0">
              <a:buNone/>
            </a:pPr>
            <a:r>
              <a:rPr lang="en-US" sz="4400" dirty="0">
                <a:latin typeface="Century Gothic" panose="020B0502020202020204" pitchFamily="34" charset="0"/>
              </a:rPr>
              <a:t>Sponsor:				</a:t>
            </a:r>
            <a:r>
              <a:rPr lang="en-US" sz="4400" dirty="0" err="1">
                <a:latin typeface="Century Gothic" panose="020B0502020202020204" pitchFamily="34" charset="0"/>
              </a:rPr>
              <a:t>JeeYeon</a:t>
            </a:r>
            <a:r>
              <a:rPr lang="en-US" sz="4400" dirty="0">
                <a:latin typeface="Century Gothic" panose="020B0502020202020204" pitchFamily="34" charset="0"/>
              </a:rPr>
              <a:t> Plohr</a:t>
            </a:r>
          </a:p>
          <a:p>
            <a:pPr marL="0" indent="0">
              <a:buNone/>
            </a:pPr>
            <a:r>
              <a:rPr lang="en-US" sz="4400" dirty="0">
                <a:latin typeface="Century Gothic" panose="020B0502020202020204" pitchFamily="34" charset="0"/>
              </a:rPr>
              <a:t>Mentor:				Greg Salvesen</a:t>
            </a:r>
          </a:p>
          <a:p>
            <a:pPr marL="0" indent="0">
              <a:buNone/>
            </a:pPr>
            <a:r>
              <a:rPr lang="en-US" sz="4400" dirty="0">
                <a:latin typeface="Century Gothic" panose="020B0502020202020204" pitchFamily="34" charset="0"/>
              </a:rPr>
              <a:t>						</a:t>
            </a:r>
          </a:p>
        </p:txBody>
      </p:sp>
      <p:pic>
        <p:nvPicPr>
          <p:cNvPr id="5" name="Picture 4" descr="A logo for a math challenge&#10;&#10;AI-generated content may be incorrect.">
            <a:extLst>
              <a:ext uri="{FF2B5EF4-FFF2-40B4-BE49-F238E27FC236}">
                <a16:creationId xmlns:a16="http://schemas.microsoft.com/office/drawing/2014/main" id="{206EA22B-EDF7-AB73-1C43-7593AC9F6E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49837" y="5719864"/>
            <a:ext cx="2388279" cy="867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16828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5D96B4-5ECF-30FC-B88A-F62662C357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3451" y="165370"/>
            <a:ext cx="10515600" cy="1325563"/>
          </a:xfrm>
        </p:spPr>
        <p:txBody>
          <a:bodyPr>
            <a:normAutofit/>
          </a:bodyPr>
          <a:lstStyle/>
          <a:p>
            <a:r>
              <a:rPr lang="en-US" sz="6600" b="1" dirty="0">
                <a:latin typeface="Century Gothic" panose="020B0502020202020204" pitchFamily="34" charset="0"/>
              </a:rPr>
              <a:t>The Finalists</a:t>
            </a:r>
            <a:endParaRPr lang="en-US" sz="6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64543A-2A74-4E80-AB07-26D37B9019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1147865"/>
            <a:ext cx="12042842" cy="538912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800" b="1" dirty="0">
                <a:latin typeface="Century Gothic" panose="020B0502020202020204" pitchFamily="34" charset="0"/>
              </a:rPr>
              <a:t>Los Alamos High School</a:t>
            </a:r>
          </a:p>
          <a:p>
            <a:pPr marL="0" indent="0" algn="ctr">
              <a:buNone/>
            </a:pPr>
            <a:r>
              <a:rPr lang="en-US" sz="4800" b="1" dirty="0">
                <a:latin typeface="Century Gothic" panose="020B0502020202020204" pitchFamily="34" charset="0"/>
              </a:rPr>
              <a:t>Collective Intelligence: Driving Lessons from Ants</a:t>
            </a:r>
          </a:p>
          <a:p>
            <a:pPr marL="0" indent="0">
              <a:buNone/>
            </a:pPr>
            <a:endParaRPr lang="en-US" sz="4800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r>
              <a:rPr lang="en-US" sz="4800" dirty="0">
                <a:latin typeface="Century Gothic" panose="020B0502020202020204" pitchFamily="34" charset="0"/>
              </a:rPr>
              <a:t>Team Member:	 Linus Plohr	</a:t>
            </a:r>
          </a:p>
          <a:p>
            <a:pPr marL="0" indent="0">
              <a:buNone/>
            </a:pPr>
            <a:r>
              <a:rPr lang="en-US" sz="4800" dirty="0">
                <a:latin typeface="Century Gothic" panose="020B0502020202020204" pitchFamily="34" charset="0"/>
              </a:rPr>
              <a:t>			</a:t>
            </a:r>
          </a:p>
        </p:txBody>
      </p:sp>
      <p:pic>
        <p:nvPicPr>
          <p:cNvPr id="5" name="Picture 4" descr="A logo for a math challenge&#10;&#10;AI-generated content may be incorrect.">
            <a:extLst>
              <a:ext uri="{FF2B5EF4-FFF2-40B4-BE49-F238E27FC236}">
                <a16:creationId xmlns:a16="http://schemas.microsoft.com/office/drawing/2014/main" id="{75AE3DD4-CB15-4FE8-CF13-3E107FD1DB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13657" y="5486400"/>
            <a:ext cx="2988271" cy="1206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77068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F51A6B-F04B-8E79-784E-7FAA5E640D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8255"/>
            <a:ext cx="10515600" cy="1325563"/>
          </a:xfrm>
        </p:spPr>
        <p:txBody>
          <a:bodyPr>
            <a:normAutofit/>
          </a:bodyPr>
          <a:lstStyle/>
          <a:p>
            <a:r>
              <a:rPr lang="en-US" sz="6600" b="1" dirty="0">
                <a:latin typeface="Century Gothic" panose="020B0502020202020204" pitchFamily="34" charset="0"/>
              </a:rPr>
              <a:t>The Finalists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26478D-EEF2-CEFD-22A6-37E640BBBE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43818"/>
            <a:ext cx="10896600" cy="4829175"/>
          </a:xfrm>
        </p:spPr>
        <p:txBody>
          <a:bodyPr/>
          <a:lstStyle/>
          <a:p>
            <a:pPr marL="0" indent="0">
              <a:buNone/>
            </a:pPr>
            <a:r>
              <a:rPr lang="en-US" sz="4400" b="1" dirty="0">
                <a:latin typeface="Century Gothic" panose="020B0502020202020204" pitchFamily="34" charset="0"/>
              </a:rPr>
              <a:t>Santa Fe Preparatory School   	</a:t>
            </a:r>
          </a:p>
          <a:p>
            <a:pPr marL="0" indent="0">
              <a:buNone/>
            </a:pPr>
            <a:r>
              <a:rPr lang="en-US" sz="4400" b="1" dirty="0">
                <a:latin typeface="Century Gothic" panose="020B0502020202020204" pitchFamily="34" charset="0"/>
              </a:rPr>
              <a:t>Pacing Optimization for Cycling Performance Through Neural Evolution</a:t>
            </a:r>
          </a:p>
          <a:p>
            <a:pPr marL="0" indent="0">
              <a:buNone/>
            </a:pPr>
            <a:endParaRPr lang="en-US" sz="4400" b="1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r>
              <a:rPr lang="en-US" sz="3600" dirty="0">
                <a:latin typeface="Century Gothic" panose="020B0502020202020204" pitchFamily="34" charset="0"/>
              </a:rPr>
              <a:t>Team Member: 	Jaden Rand					</a:t>
            </a:r>
          </a:p>
          <a:p>
            <a:pPr marL="0" indent="0">
              <a:buNone/>
            </a:pPr>
            <a:r>
              <a:rPr lang="en-US" sz="3600" dirty="0">
                <a:latin typeface="Century Gothic" panose="020B0502020202020204" pitchFamily="34" charset="0"/>
              </a:rPr>
              <a:t>Sponsor:		Jocelyne Comstock</a:t>
            </a:r>
          </a:p>
        </p:txBody>
      </p:sp>
      <p:pic>
        <p:nvPicPr>
          <p:cNvPr id="5" name="Picture 4" descr="A logo for a math challenge&#10;&#10;AI-generated content may be incorrect.">
            <a:extLst>
              <a:ext uri="{FF2B5EF4-FFF2-40B4-BE49-F238E27FC236}">
                <a16:creationId xmlns:a16="http://schemas.microsoft.com/office/drawing/2014/main" id="{EDB31BCA-6D8B-5B56-DBF6-E0F9BF1F58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93086" y="5928931"/>
            <a:ext cx="2093573" cy="845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5949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22601</TotalTime>
  <Words>1697</Words>
  <Application>Microsoft Office PowerPoint</Application>
  <PresentationFormat>Widescreen</PresentationFormat>
  <Paragraphs>328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55" baseType="lpstr">
      <vt:lpstr>Aptos</vt:lpstr>
      <vt:lpstr>Aptos Display</vt:lpstr>
      <vt:lpstr>Arial</vt:lpstr>
      <vt:lpstr>Calibri</vt:lpstr>
      <vt:lpstr>Century Gothic</vt:lpstr>
      <vt:lpstr>Georgia</vt:lpstr>
      <vt:lpstr>Office Theme</vt:lpstr>
      <vt:lpstr>Welcome to the 36th Annual Awards Ceremony</vt:lpstr>
      <vt:lpstr>FIRST PLACE</vt:lpstr>
      <vt:lpstr>SECOND PLACE</vt:lpstr>
      <vt:lpstr>THIRD PLACE</vt:lpstr>
      <vt:lpstr>Congratulations to the 2025-2026 Finalists Teams!</vt:lpstr>
      <vt:lpstr>The Finalists</vt:lpstr>
      <vt:lpstr>The Finalists</vt:lpstr>
      <vt:lpstr>The Finalists</vt:lpstr>
      <vt:lpstr>The Finalists</vt:lpstr>
      <vt:lpstr>The Finalists</vt:lpstr>
      <vt:lpstr>The Finalists</vt:lpstr>
      <vt:lpstr>NetLogo Agent Based Model</vt:lpstr>
      <vt:lpstr>Excellence in Teamwork Award</vt:lpstr>
      <vt:lpstr>Excellence in Research Award</vt:lpstr>
      <vt:lpstr>Human Computer Interaction Award</vt:lpstr>
      <vt:lpstr>Environmental Modeling Award</vt:lpstr>
      <vt:lpstr>Community Impact Award</vt:lpstr>
      <vt:lpstr>Creativity and Innovation Award</vt:lpstr>
      <vt:lpstr>Middle School Award</vt:lpstr>
      <vt:lpstr>Magellan Award An Explorer and a Risk Taker</vt:lpstr>
      <vt:lpstr> Teacher Appreciation Award</vt:lpstr>
      <vt:lpstr>LOGO for Year 2026-2027</vt:lpstr>
      <vt:lpstr>Technical Poster Award</vt:lpstr>
      <vt:lpstr>Crowd Favorite Award</vt:lpstr>
      <vt:lpstr>New Mexico Network for Women in Science and Engineering</vt:lpstr>
      <vt:lpstr>Longevity Award</vt:lpstr>
      <vt:lpstr>Professional Presentation</vt:lpstr>
      <vt:lpstr>Technical Writing</vt:lpstr>
      <vt:lpstr>High Performance Computing</vt:lpstr>
      <vt:lpstr>Judges’ Special Award Shark Tank </vt:lpstr>
      <vt:lpstr>Judges’ Special Award Best Agent Based Modeling</vt:lpstr>
      <vt:lpstr>Judges’ Special Award Health Awareness</vt:lpstr>
      <vt:lpstr>Judges’ Special Award Science Rocks</vt:lpstr>
      <vt:lpstr>Judges’ Special Award Significant Engineering Efforts </vt:lpstr>
      <vt:lpstr>Scholarship Recipients</vt:lpstr>
      <vt:lpstr>Scholarship Recipients</vt:lpstr>
      <vt:lpstr>Recognition of Expo Judges</vt:lpstr>
      <vt:lpstr>Sponsor Recognition  Kudos for our sponsors!!</vt:lpstr>
      <vt:lpstr>Primary Partners</vt:lpstr>
      <vt:lpstr>Silver Partners *Gulf Stream Group and bigbyte.cc * Westwind</vt:lpstr>
      <vt:lpstr>Educational Partners</vt:lpstr>
      <vt:lpstr>Educational Partners Continued</vt:lpstr>
      <vt:lpstr>Friends of the Challenge</vt:lpstr>
      <vt:lpstr>Friends of the Challenge, Continued</vt:lpstr>
      <vt:lpstr>You too can be a Challenge Sponsor!</vt:lpstr>
      <vt:lpstr>Recognition of Expo Judges</vt:lpstr>
      <vt:lpstr>Finalist Judges</vt:lpstr>
      <vt:lpstr>Closing Comments from our Executive Director David Kratzer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Karen Glennon</dc:creator>
  <cp:lastModifiedBy>David Kratzer</cp:lastModifiedBy>
  <cp:revision>43</cp:revision>
  <dcterms:created xsi:type="dcterms:W3CDTF">2025-04-18T18:10:15Z</dcterms:created>
  <dcterms:modified xsi:type="dcterms:W3CDTF">2026-05-20T13:36:53Z</dcterms:modified>
</cp:coreProperties>
</file>